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92" r:id="rId4"/>
    <p:sldId id="293" r:id="rId5"/>
    <p:sldId id="282" r:id="rId6"/>
    <p:sldId id="283" r:id="rId7"/>
    <p:sldId id="294" r:id="rId8"/>
    <p:sldId id="295" r:id="rId9"/>
    <p:sldId id="296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4965B-7B0E-4A89-A6CB-1E2FA6D889D6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CF9B9-65BA-4361-A181-877DFE8795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Kapaliny </a:t>
            </a:r>
            <a:r>
              <a:rPr lang="cs-CZ" dirty="0" smtClean="0"/>
              <a:t>– test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VY_32_INOVACE_11-20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</a:t>
            </a:r>
            <a:r>
              <a:rPr lang="cs-CZ" dirty="0" err="1" smtClean="0"/>
              <a:t>Pieczonková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09570"/>
              </p:ext>
            </p:extLst>
          </p:nvPr>
        </p:nvGraphicFramePr>
        <p:xfrm>
          <a:off x="1259632" y="1484784"/>
          <a:ext cx="6768752" cy="4084688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15121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Kapalina v užším válci hydraulického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lisu je uzavřena pístem o </a:t>
                      </a:r>
                      <a:b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obsahu 15 cm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, na který působí síla 20 N. Píst v širším válci </a:t>
                      </a:r>
                      <a:b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má obsah 6 dm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Jaký je tlak kapaliny v lisu?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13,3 kPa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1,33 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300 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kPa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98308"/>
              </p:ext>
            </p:extLst>
          </p:nvPr>
        </p:nvGraphicFramePr>
        <p:xfrm>
          <a:off x="1259632" y="1628799"/>
          <a:ext cx="6768752" cy="3940672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13681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2.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Kapalina v užším válci hydraulického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lisu je uzavřena pístem o </a:t>
                      </a:r>
                      <a:b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obsahu 15 cm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, na který působí síla 20 N. Píst v širším válci </a:t>
                      </a:r>
                      <a:b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má obsah 6 dm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Jak velká tlaková síla působí na píst v širším</a:t>
                      </a:r>
                      <a:b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válci?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50 N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800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1,2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8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061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34748"/>
              </p:ext>
            </p:extLst>
          </p:nvPr>
        </p:nvGraphicFramePr>
        <p:xfrm>
          <a:off x="1259632" y="404663"/>
          <a:ext cx="6768752" cy="5956897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33206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Výšky hladin dvou nemísících se kapalin nad společným</a:t>
                      </a:r>
                      <a:b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rozhraním jsou 20 mm a 6 cm. Jaká je hustota </a:t>
                      </a:r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ρ</a:t>
                      </a:r>
                      <a:r>
                        <a:rPr lang="cs-CZ" sz="20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je-li </a:t>
                      </a:r>
                      <a:b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hustota </a:t>
                      </a:r>
                      <a:r>
                        <a:rPr lang="el-G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ρ</a:t>
                      </a:r>
                      <a:r>
                        <a:rPr lang="cs-CZ" sz="20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1800 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590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5400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590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90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900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590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6000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34140"/>
            <a:ext cx="191801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9563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47833"/>
              </p:ext>
            </p:extLst>
          </p:nvPr>
        </p:nvGraphicFramePr>
        <p:xfrm>
          <a:off x="1187624" y="1988840"/>
          <a:ext cx="6669484" cy="2906653"/>
        </p:xfrm>
        <a:graphic>
          <a:graphicData uri="http://schemas.openxmlformats.org/drawingml/2006/table">
            <a:tbl>
              <a:tblPr/>
              <a:tblGrid>
                <a:gridCol w="303158"/>
                <a:gridCol w="6366326"/>
              </a:tblGrid>
              <a:tr h="5718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vody ponoříme těleso o objemu 0,5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Jak velká </a:t>
                      </a:r>
                      <a:b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vztlaková síla působí na těleso, je-li zcela ponořeno ve vodě?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50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500 N</a:t>
                      </a:r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  5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kN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10270"/>
              </p:ext>
            </p:extLst>
          </p:nvPr>
        </p:nvGraphicFramePr>
        <p:xfrm>
          <a:off x="1187624" y="1628800"/>
          <a:ext cx="7344816" cy="3328159"/>
        </p:xfrm>
        <a:graphic>
          <a:graphicData uri="http://schemas.openxmlformats.org/drawingml/2006/table">
            <a:tbl>
              <a:tblPr/>
              <a:tblGrid>
                <a:gridCol w="325131"/>
                <a:gridCol w="7019685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 vody ponoříme těleso o objemu 0,5 m</a:t>
                      </a:r>
                      <a:r>
                        <a:rPr lang="cs-CZ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Jakou hustotu má toto těleso,</a:t>
                      </a:r>
                      <a:b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jestliže nad hladinu vyčnívá část tělesa o objemu 0,2 m</a:t>
                      </a:r>
                      <a:r>
                        <a:rPr lang="cs-CZ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 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1000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55888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300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kg ∙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02437"/>
              </p:ext>
            </p:extLst>
          </p:nvPr>
        </p:nvGraphicFramePr>
        <p:xfrm>
          <a:off x="884311" y="1412776"/>
          <a:ext cx="7607154" cy="3744415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15219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 vody ponoříme těleso o objemu 0,5 m</a:t>
                      </a:r>
                      <a:r>
                        <a:rPr lang="cs-CZ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 Jaká je jeho hmotnost, jestliže</a:t>
                      </a:r>
                      <a:b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 ve vodě volně vznáší? 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50 kg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200 kg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0,5 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91583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0,3 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0271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44393"/>
              </p:ext>
            </p:extLst>
          </p:nvPr>
        </p:nvGraphicFramePr>
        <p:xfrm>
          <a:off x="884311" y="1412776"/>
          <a:ext cx="7607154" cy="3744415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15219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Širší část téže trubice má obsah průřezu 4 dm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užší část 80 cm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V širší části</a:t>
                      </a:r>
                      <a:b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proudí voda rychlostí 3 m ∙ s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Jaká je rychlost vody v užší části?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15 k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h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22,5  k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h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15 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91583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22,5 </a:t>
                      </a: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∙ 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902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50295"/>
              </p:ext>
            </p:extLst>
          </p:nvPr>
        </p:nvGraphicFramePr>
        <p:xfrm>
          <a:off x="884311" y="1412776"/>
          <a:ext cx="7607154" cy="3744415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15219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8.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Širší část téže trubice má obsah průřezu 4 dm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užší část 80 cm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V širší části</a:t>
                      </a:r>
                      <a:b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proudí voda rychlostí 3 m ∙ s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při tlaku 200 kPa.  Jaký je tlak v užší části?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9200 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92 kPa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63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317 kPa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91583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31700 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668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342</Words>
  <Application>Microsoft Office PowerPoint</Application>
  <PresentationFormat>Předvádění na obrazovce (4:3)</PresentationFormat>
  <Paragraphs>100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85</cp:revision>
  <dcterms:created xsi:type="dcterms:W3CDTF">2011-12-03T14:12:28Z</dcterms:created>
  <dcterms:modified xsi:type="dcterms:W3CDTF">2013-06-18T19:07:54Z</dcterms:modified>
</cp:coreProperties>
</file>