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81" r:id="rId3"/>
    <p:sldId id="292" r:id="rId4"/>
    <p:sldId id="293" r:id="rId5"/>
    <p:sldId id="282" r:id="rId6"/>
    <p:sldId id="283" r:id="rId7"/>
    <p:sldId id="294" r:id="rId8"/>
    <p:sldId id="295" r:id="rId9"/>
    <p:sldId id="296" r:id="rId10"/>
    <p:sldId id="267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68" autoAdjust="0"/>
  </p:normalViewPr>
  <p:slideViewPr>
    <p:cSldViewPr>
      <p:cViewPr>
        <p:scale>
          <a:sx n="90" d="100"/>
          <a:sy n="90" d="100"/>
        </p:scale>
        <p:origin x="-10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74965B-7B0E-4A89-A6CB-1E2FA6D889D6}" type="datetimeFigureOut">
              <a:rPr lang="cs-CZ" smtClean="0"/>
              <a:t>18.6.2013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5CF9B9-65BA-4361-A181-877DFE8795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280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CF9B9-65BA-4361-A181-877DFE8795D3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CF9B9-65BA-4361-A181-877DFE8795D3}" type="slidenum">
              <a:rPr lang="cs-CZ" smtClean="0"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CF9B9-65BA-4361-A181-877DFE8795D3}" type="slidenum">
              <a:rPr lang="cs-CZ" smtClean="0"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CF9B9-65BA-4361-A181-877DFE8795D3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CF9B9-65BA-4361-A181-877DFE8795D3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CF9B9-65BA-4361-A181-877DFE8795D3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CF9B9-65BA-4361-A181-877DFE8795D3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CF9B9-65BA-4361-A181-877DFE8795D3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CF9B9-65BA-4361-A181-877DFE8795D3}" type="slidenum">
              <a:rPr lang="cs-CZ" smtClean="0"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CF9B9-65BA-4361-A181-877DFE8795D3}" type="slidenum">
              <a:rPr lang="cs-CZ" smtClean="0"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37D58-FE2D-4BB4-87B3-6B1E1412DDD6}" type="datetimeFigureOut">
              <a:rPr lang="cs-CZ"/>
              <a:pPr>
                <a:defRPr/>
              </a:pPr>
              <a:t>18.6.2013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0B2C8-0AE4-4DF6-9D51-1528F8A34C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3F4F3-6507-4155-9CB9-11FFBEC8CB1F}" type="datetimeFigureOut">
              <a:rPr lang="cs-CZ"/>
              <a:pPr>
                <a:defRPr/>
              </a:pPr>
              <a:t>18.6.2013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565DE-A243-4149-9800-636659DFBE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037A3-C926-4599-AB63-0334ACA12EC6}" type="datetimeFigureOut">
              <a:rPr lang="cs-CZ"/>
              <a:pPr>
                <a:defRPr/>
              </a:pPr>
              <a:t>18.6.2013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70DBC-270F-42C7-A683-529CF9F282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9DF94-2D7F-4F11-BCDD-4FA7C267D9A8}" type="datetimeFigureOut">
              <a:rPr lang="cs-CZ"/>
              <a:pPr>
                <a:defRPr/>
              </a:pPr>
              <a:t>18.6.2013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55C96-31DF-4E0B-8A29-570891E399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CDEC3-BC88-48A2-B64C-6BFE56287A18}" type="datetimeFigureOut">
              <a:rPr lang="cs-CZ"/>
              <a:pPr>
                <a:defRPr/>
              </a:pPr>
              <a:t>18.6.2013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0A76D-CDDF-48CE-B192-25D6D3F720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8A989-257F-497A-BEDF-2C206640251B}" type="datetimeFigureOut">
              <a:rPr lang="cs-CZ"/>
              <a:pPr>
                <a:defRPr/>
              </a:pPr>
              <a:t>18.6.2013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EBC48-54A0-4A78-A422-D6C1416318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BA5B4-6AC1-4552-B688-43B8F4332889}" type="datetimeFigureOut">
              <a:rPr lang="cs-CZ"/>
              <a:pPr>
                <a:defRPr/>
              </a:pPr>
              <a:t>18.6.2013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381C1-7951-46F4-ABC2-045B3F8A2F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79CAE-0219-4F09-B202-55DF938F9B65}" type="datetimeFigureOut">
              <a:rPr lang="cs-CZ"/>
              <a:pPr>
                <a:defRPr/>
              </a:pPr>
              <a:t>18.6.2013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B97AB-C0C8-4DE3-934F-1231868261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BF6B2-E91F-4553-BA59-37E8E307428D}" type="datetimeFigureOut">
              <a:rPr lang="cs-CZ"/>
              <a:pPr>
                <a:defRPr/>
              </a:pPr>
              <a:t>18.6.2013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60D10-1D27-437A-93F7-B38F19FB5C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BF788-6C6F-472F-B114-8C4AA86B5044}" type="datetimeFigureOut">
              <a:rPr lang="cs-CZ"/>
              <a:pPr>
                <a:defRPr/>
              </a:pPr>
              <a:t>18.6.2013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89CEF-B344-470C-AD0C-782F5B15F3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71383-7520-467E-9361-372990F7CF04}" type="datetimeFigureOut">
              <a:rPr lang="cs-CZ"/>
              <a:pPr>
                <a:defRPr/>
              </a:pPr>
              <a:t>18.6.2013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1D4D1-1EB8-4E0D-ADC5-ABBBD9531C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994AD-9F31-489D-8F6F-8997437A2372}" type="datetimeFigureOut">
              <a:rPr lang="cs-CZ"/>
              <a:pPr>
                <a:defRPr/>
              </a:pPr>
              <a:t>18.6.2013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AFF44-77BB-4152-A50E-C0280ACFCB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03CD5D-730B-4DF8-8352-CB6D475B6EBA}" type="datetimeFigureOut">
              <a:rPr lang="cs-CZ"/>
              <a:pPr>
                <a:defRPr/>
              </a:pPr>
              <a:t>18.6.2013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EAB025-E801-4724-A5B7-F0789AD28F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Mechanika II.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Kapaliny </a:t>
            </a:r>
            <a:r>
              <a:rPr lang="cs-CZ" dirty="0" smtClean="0"/>
              <a:t>– test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75450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VY_32_INOVACE_11-20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Děkujeme za pozornost.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Autor DUM: Mgr. Andrea </a:t>
            </a:r>
            <a:r>
              <a:rPr lang="cs-CZ" dirty="0" err="1" smtClean="0"/>
              <a:t>Pieczonková</a:t>
            </a:r>
            <a:endParaRPr lang="cs-CZ" dirty="0" smtClean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509570"/>
              </p:ext>
            </p:extLst>
          </p:nvPr>
        </p:nvGraphicFramePr>
        <p:xfrm>
          <a:off x="1259632" y="1484784"/>
          <a:ext cx="6768752" cy="4084688"/>
        </p:xfrm>
        <a:graphic>
          <a:graphicData uri="http://schemas.openxmlformats.org/drawingml/2006/table">
            <a:tbl>
              <a:tblPr/>
              <a:tblGrid>
                <a:gridCol w="307671"/>
                <a:gridCol w="6461081"/>
              </a:tblGrid>
              <a:tr h="151216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1.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Kapalina v užším válci hydraulického</a:t>
                      </a:r>
                      <a: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lisu je uzavřena pístem o </a:t>
                      </a:r>
                      <a:b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obsahu 15 cm</a:t>
                      </a:r>
                      <a:r>
                        <a:rPr lang="cs-CZ" sz="20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, na který působí síla 20 N. Píst v širším válci </a:t>
                      </a:r>
                      <a:b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má obsah 6 dm</a:t>
                      </a:r>
                      <a:r>
                        <a:rPr lang="cs-CZ" sz="20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Jaký je tlak kapaliny v lisu?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643130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13,3 kPa</a:t>
                      </a:r>
                      <a:endParaRPr lang="cs-CZ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643130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1,33 Pa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43130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300 Pa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643130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3 kPa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928092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698308"/>
              </p:ext>
            </p:extLst>
          </p:nvPr>
        </p:nvGraphicFramePr>
        <p:xfrm>
          <a:off x="1259632" y="1628799"/>
          <a:ext cx="6768752" cy="3940672"/>
        </p:xfrm>
        <a:graphic>
          <a:graphicData uri="http://schemas.openxmlformats.org/drawingml/2006/table">
            <a:tbl>
              <a:tblPr/>
              <a:tblGrid>
                <a:gridCol w="307671"/>
                <a:gridCol w="6461081"/>
              </a:tblGrid>
              <a:tr h="136815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2.</a:t>
                      </a:r>
                      <a:endParaRPr lang="cs-CZ" sz="2000" b="1" i="0" u="none" strike="noStrike" dirty="0">
                        <a:solidFill>
                          <a:srgbClr val="FFFFFF"/>
                        </a:solidFill>
                        <a:effectLst/>
                        <a:latin typeface="Arial Black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Kapalina v užším válci hydraulického</a:t>
                      </a:r>
                      <a: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lisu je uzavřena pístem o </a:t>
                      </a:r>
                      <a:b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obsahu 15 cm</a:t>
                      </a:r>
                      <a:r>
                        <a:rPr lang="cs-CZ" sz="20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, na který působí síla 20 N. Píst v širším válci </a:t>
                      </a:r>
                      <a:b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má obsah 6 dm</a:t>
                      </a:r>
                      <a:r>
                        <a:rPr lang="cs-CZ" sz="20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Jak velká tlaková síla působí na píst v širším</a:t>
                      </a:r>
                      <a:b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válci?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643130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50 N</a:t>
                      </a:r>
                      <a:endParaRPr lang="cs-CZ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643130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800 N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43130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1,2 </a:t>
                      </a:r>
                      <a:r>
                        <a:rPr lang="cs-CZ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kN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643130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8 </a:t>
                      </a:r>
                      <a:r>
                        <a:rPr lang="cs-CZ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kN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390614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234748"/>
              </p:ext>
            </p:extLst>
          </p:nvPr>
        </p:nvGraphicFramePr>
        <p:xfrm>
          <a:off x="1259632" y="404663"/>
          <a:ext cx="6768752" cy="5956897"/>
        </p:xfrm>
        <a:graphic>
          <a:graphicData uri="http://schemas.openxmlformats.org/drawingml/2006/table">
            <a:tbl>
              <a:tblPr/>
              <a:tblGrid>
                <a:gridCol w="307671"/>
                <a:gridCol w="6461081"/>
              </a:tblGrid>
              <a:tr h="332064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3.</a:t>
                      </a:r>
                      <a:endParaRPr lang="cs-CZ" sz="2000" b="1" i="0" u="none" strike="noStrike" dirty="0">
                        <a:solidFill>
                          <a:srgbClr val="FFFFFF"/>
                        </a:solidFill>
                        <a:effectLst/>
                        <a:latin typeface="Arial Black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Výšky hladin dvou nemísících se kapalin nad společným</a:t>
                      </a:r>
                      <a:b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rozhraním jsou 20 mm a 6 cm. Jaká je hustota </a:t>
                      </a:r>
                      <a:r>
                        <a:rPr lang="el-G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ρ</a:t>
                      </a:r>
                      <a:r>
                        <a:rPr lang="cs-CZ" sz="2000" b="0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je-li </a:t>
                      </a:r>
                      <a:b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hustota </a:t>
                      </a:r>
                      <a:r>
                        <a:rPr lang="el-G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ρ</a:t>
                      </a:r>
                      <a:r>
                        <a:rPr lang="cs-CZ" sz="2000" b="0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= 1800 kg ∙ m</a:t>
                      </a:r>
                      <a:r>
                        <a:rPr lang="cs-CZ" sz="20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  <a: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?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659064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5400 </a:t>
                      </a:r>
                      <a: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kg ∙ m</a:t>
                      </a:r>
                      <a:r>
                        <a:rPr lang="cs-CZ" sz="20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  <a:endParaRPr lang="cs-CZ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659064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600 </a:t>
                      </a:r>
                      <a: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kg ∙ m</a:t>
                      </a:r>
                      <a:r>
                        <a:rPr lang="cs-CZ" sz="20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59064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900 </a:t>
                      </a:r>
                      <a: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kg ∙ m</a:t>
                      </a:r>
                      <a:r>
                        <a:rPr lang="cs-CZ" sz="20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659064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6000 </a:t>
                      </a:r>
                      <a: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kg ∙ m</a:t>
                      </a:r>
                      <a:r>
                        <a:rPr lang="cs-CZ" sz="20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34140"/>
            <a:ext cx="1918014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595635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047833"/>
              </p:ext>
            </p:extLst>
          </p:nvPr>
        </p:nvGraphicFramePr>
        <p:xfrm>
          <a:off x="1187624" y="1988840"/>
          <a:ext cx="6669484" cy="2906653"/>
        </p:xfrm>
        <a:graphic>
          <a:graphicData uri="http://schemas.openxmlformats.org/drawingml/2006/table">
            <a:tbl>
              <a:tblPr/>
              <a:tblGrid>
                <a:gridCol w="303158"/>
                <a:gridCol w="6366326"/>
              </a:tblGrid>
              <a:tr h="57188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4.</a:t>
                      </a:r>
                      <a:endParaRPr lang="cs-CZ" sz="2000" b="1" i="0" u="none" strike="noStrike" dirty="0">
                        <a:solidFill>
                          <a:srgbClr val="FFFFFF"/>
                        </a:solidFill>
                        <a:effectLst/>
                        <a:latin typeface="Arial Black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Do vody ponoříme těleso o objemu 0,5 m</a:t>
                      </a:r>
                      <a:r>
                        <a:rPr lang="cs-CZ" sz="20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Jak velká </a:t>
                      </a:r>
                      <a:b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vztlaková síla působí na těleso, je-li zcela ponořeno ve vodě?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571882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50 </a:t>
                      </a:r>
                      <a:r>
                        <a:rPr lang="cs-CZ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kN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571882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50 N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1882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500 N</a:t>
                      </a:r>
                      <a:endParaRPr lang="cs-CZ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571882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  5 </a:t>
                      </a:r>
                      <a:r>
                        <a:rPr lang="cs-CZ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mbria Math" pitchFamily="18" charset="0"/>
                          <a:ea typeface="Cambria Math" pitchFamily="18" charset="0"/>
                        </a:rPr>
                        <a:t>kN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025518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9" name="Tabulka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110270"/>
              </p:ext>
            </p:extLst>
          </p:nvPr>
        </p:nvGraphicFramePr>
        <p:xfrm>
          <a:off x="1187624" y="1628800"/>
          <a:ext cx="7344816" cy="3328159"/>
        </p:xfrm>
        <a:graphic>
          <a:graphicData uri="http://schemas.openxmlformats.org/drawingml/2006/table">
            <a:tbl>
              <a:tblPr/>
              <a:tblGrid>
                <a:gridCol w="325131"/>
                <a:gridCol w="7019685"/>
              </a:tblGrid>
              <a:tr h="86409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5</a:t>
                      </a:r>
                      <a:r>
                        <a:rPr lang="cs-CZ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.</a:t>
                      </a:r>
                      <a:endParaRPr lang="cs-CZ" sz="2000" b="1" i="0" u="none" strike="noStrike" dirty="0">
                        <a:solidFill>
                          <a:srgbClr val="FFFFFF"/>
                        </a:solidFill>
                        <a:effectLst/>
                        <a:latin typeface="Arial Black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Do vody ponoříme těleso o objemu 0,5 m</a:t>
                      </a:r>
                      <a:r>
                        <a:rPr lang="cs-CZ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cs-CZ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Jakou hustotu má toto těleso,</a:t>
                      </a:r>
                      <a:br>
                        <a:rPr lang="cs-CZ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cs-CZ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jestliže nad hladinu vyčnívá část tělesa o objemu 0,2 m</a:t>
                      </a:r>
                      <a:r>
                        <a:rPr lang="cs-CZ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cs-CZ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? </a:t>
                      </a:r>
                      <a:endParaRPr lang="cs-CZ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602725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1000 </a:t>
                      </a:r>
                      <a: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kg ∙ m</a:t>
                      </a:r>
                      <a:r>
                        <a:rPr lang="cs-CZ" sz="20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602725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600 </a:t>
                      </a:r>
                      <a: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kg ∙ m</a:t>
                      </a:r>
                      <a:r>
                        <a:rPr lang="cs-CZ" sz="20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2725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500 </a:t>
                      </a:r>
                      <a: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kg ∙ m</a:t>
                      </a:r>
                      <a:r>
                        <a:rPr lang="cs-CZ" sz="20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655888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</a:t>
                      </a:r>
                      <a:r>
                        <a:rPr lang="cs-CZ" sz="2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)   </a:t>
                      </a:r>
                      <a:endParaRPr lang="cs-CZ" sz="2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300 </a:t>
                      </a:r>
                      <a: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kg ∙ m</a:t>
                      </a:r>
                      <a:r>
                        <a:rPr lang="cs-CZ" sz="20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54" name="TextovéPole 298"/>
          <p:cNvSpPr txBox="1"/>
          <p:nvPr/>
        </p:nvSpPr>
        <p:spPr>
          <a:xfrm>
            <a:off x="4230688" y="5735638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25518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9" name="Tabulka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102437"/>
              </p:ext>
            </p:extLst>
          </p:nvPr>
        </p:nvGraphicFramePr>
        <p:xfrm>
          <a:off x="884311" y="1412776"/>
          <a:ext cx="7607154" cy="3744415"/>
        </p:xfrm>
        <a:graphic>
          <a:graphicData uri="http://schemas.openxmlformats.org/drawingml/2006/table">
            <a:tbl>
              <a:tblPr/>
              <a:tblGrid>
                <a:gridCol w="346948"/>
                <a:gridCol w="7260206"/>
              </a:tblGrid>
              <a:tr h="152193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6.</a:t>
                      </a:r>
                      <a:endParaRPr lang="cs-CZ" sz="2000" b="1" i="0" u="none" strike="noStrike" dirty="0">
                        <a:solidFill>
                          <a:srgbClr val="FFFFFF"/>
                        </a:solidFill>
                        <a:effectLst/>
                        <a:latin typeface="Arial Black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Do vody ponoříme těleso o objemu 0,5 m</a:t>
                      </a:r>
                      <a:r>
                        <a:rPr lang="cs-CZ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cs-CZ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 Jaká je jeho hmotnost, jestliže</a:t>
                      </a:r>
                      <a:br>
                        <a:rPr lang="cs-CZ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cs-CZ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se ve vodě volně vznáší? </a:t>
                      </a:r>
                      <a:endParaRPr lang="cs-CZ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543631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50 kg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543631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200 kg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3631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0,5 t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591583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</a:t>
                      </a:r>
                      <a:r>
                        <a:rPr lang="cs-CZ" sz="2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)   </a:t>
                      </a:r>
                      <a:endParaRPr lang="cs-CZ" sz="2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0,3 t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54" name="TextovéPole 298"/>
          <p:cNvSpPr txBox="1"/>
          <p:nvPr/>
        </p:nvSpPr>
        <p:spPr>
          <a:xfrm>
            <a:off x="4230688" y="5735638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602712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9" name="Tabulka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9644393"/>
              </p:ext>
            </p:extLst>
          </p:nvPr>
        </p:nvGraphicFramePr>
        <p:xfrm>
          <a:off x="884311" y="1412776"/>
          <a:ext cx="7607154" cy="3744415"/>
        </p:xfrm>
        <a:graphic>
          <a:graphicData uri="http://schemas.openxmlformats.org/drawingml/2006/table">
            <a:tbl>
              <a:tblPr/>
              <a:tblGrid>
                <a:gridCol w="346948"/>
                <a:gridCol w="7260206"/>
              </a:tblGrid>
              <a:tr h="152193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7.</a:t>
                      </a:r>
                      <a:endParaRPr lang="cs-CZ" sz="2000" b="1" i="0" u="none" strike="noStrike" dirty="0">
                        <a:solidFill>
                          <a:srgbClr val="FFFFFF"/>
                        </a:solidFill>
                        <a:effectLst/>
                        <a:latin typeface="Arial Black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Širší část téže trubice má obsah průřezu 4 dm</a:t>
                      </a:r>
                      <a:r>
                        <a:rPr lang="cs-CZ" sz="18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cs-CZ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užší část 80 cm</a:t>
                      </a:r>
                      <a:r>
                        <a:rPr lang="cs-CZ" sz="18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cs-CZ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V širší části</a:t>
                      </a:r>
                      <a:br>
                        <a:rPr lang="cs-CZ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proudí voda rychlostí 3 m ∙ s</a:t>
                      </a:r>
                      <a:r>
                        <a:rPr lang="cs-CZ" sz="18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  <a:r>
                        <a:rPr lang="cs-CZ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Jaká je rychlost vody v užší části?</a:t>
                      </a:r>
                      <a:endParaRPr lang="cs-CZ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543631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15 k</a:t>
                      </a:r>
                      <a:r>
                        <a:rPr lang="cs-CZ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 ∙ h</a:t>
                      </a:r>
                      <a:r>
                        <a:rPr lang="cs-CZ" sz="20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543631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22,5  k</a:t>
                      </a:r>
                      <a:r>
                        <a:rPr lang="cs-CZ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 ∙ h</a:t>
                      </a:r>
                      <a:r>
                        <a:rPr lang="cs-CZ" sz="20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3631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15 </a:t>
                      </a:r>
                      <a:r>
                        <a:rPr lang="cs-CZ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 ∙ s</a:t>
                      </a:r>
                      <a:r>
                        <a:rPr lang="cs-CZ" sz="20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591583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</a:t>
                      </a:r>
                      <a:r>
                        <a:rPr lang="cs-CZ" sz="2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)   </a:t>
                      </a:r>
                      <a:endParaRPr lang="cs-CZ" sz="2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22,5 </a:t>
                      </a:r>
                      <a:r>
                        <a:rPr lang="cs-CZ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 ∙ s</a:t>
                      </a:r>
                      <a:r>
                        <a:rPr lang="cs-CZ" sz="20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54" name="TextovéPole 298"/>
          <p:cNvSpPr txBox="1"/>
          <p:nvPr/>
        </p:nvSpPr>
        <p:spPr>
          <a:xfrm>
            <a:off x="4230688" y="5735638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690200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9" name="Tabulka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850295"/>
              </p:ext>
            </p:extLst>
          </p:nvPr>
        </p:nvGraphicFramePr>
        <p:xfrm>
          <a:off x="884311" y="1412776"/>
          <a:ext cx="7607154" cy="3744415"/>
        </p:xfrm>
        <a:graphic>
          <a:graphicData uri="http://schemas.openxmlformats.org/drawingml/2006/table">
            <a:tbl>
              <a:tblPr/>
              <a:tblGrid>
                <a:gridCol w="346948"/>
                <a:gridCol w="7260206"/>
              </a:tblGrid>
              <a:tr h="152193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8.</a:t>
                      </a:r>
                      <a:endParaRPr lang="cs-CZ" sz="2000" b="1" i="0" u="none" strike="noStrike" dirty="0">
                        <a:solidFill>
                          <a:srgbClr val="FFFFFF"/>
                        </a:solidFill>
                        <a:effectLst/>
                        <a:latin typeface="Arial Black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Širší část téže trubice má obsah průřezu 4 dm</a:t>
                      </a:r>
                      <a:r>
                        <a:rPr lang="cs-CZ" sz="18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cs-CZ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užší část 80 cm</a:t>
                      </a:r>
                      <a:r>
                        <a:rPr lang="cs-CZ" sz="18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cs-CZ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V širší části</a:t>
                      </a:r>
                      <a:br>
                        <a:rPr lang="cs-CZ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proudí voda rychlostí 3 m ∙ s</a:t>
                      </a:r>
                      <a:r>
                        <a:rPr lang="cs-CZ" sz="18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 </a:t>
                      </a:r>
                      <a:r>
                        <a:rPr lang="cs-CZ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při tlaku 200 kPa.  Jaký je tlak v užší části?</a:t>
                      </a:r>
                      <a:endParaRPr lang="cs-CZ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543631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9200 Pa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543631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92 kPa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3631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317 kPa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591583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</a:t>
                      </a:r>
                      <a:r>
                        <a:rPr lang="cs-CZ" sz="2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)   </a:t>
                      </a:r>
                      <a:endParaRPr lang="cs-CZ" sz="2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31700 Pa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54" name="TextovéPole 298"/>
          <p:cNvSpPr txBox="1"/>
          <p:nvPr/>
        </p:nvSpPr>
        <p:spPr>
          <a:xfrm>
            <a:off x="4230688" y="5735638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26683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1102</TotalTime>
  <Words>342</Words>
  <Application>Microsoft Office PowerPoint</Application>
  <PresentationFormat>Předvádění na obrazovce (4:3)</PresentationFormat>
  <Paragraphs>100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Mechanika II.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Děkujeme za pozornost.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alan</cp:lastModifiedBy>
  <cp:revision>85</cp:revision>
  <dcterms:created xsi:type="dcterms:W3CDTF">2011-12-03T14:12:28Z</dcterms:created>
  <dcterms:modified xsi:type="dcterms:W3CDTF">2013-06-18T19:07:54Z</dcterms:modified>
</cp:coreProperties>
</file>