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334" r:id="rId4"/>
    <p:sldId id="318" r:id="rId5"/>
    <p:sldId id="320" r:id="rId6"/>
    <p:sldId id="321" r:id="rId7"/>
    <p:sldId id="335" r:id="rId8"/>
    <p:sldId id="279" r:id="rId9"/>
    <p:sldId id="26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Proudění kapalin a plynů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-25599352" y="2700597"/>
            <a:ext cx="35028000" cy="1448483"/>
            <a:chOff x="-9966794" y="2700597"/>
            <a:chExt cx="20299434" cy="1448483"/>
          </a:xfrm>
        </p:grpSpPr>
        <p:grpSp>
          <p:nvGrpSpPr>
            <p:cNvPr id="8" name="Skupina 7"/>
            <p:cNvGrpSpPr/>
            <p:nvPr/>
          </p:nvGrpSpPr>
          <p:grpSpPr>
            <a:xfrm>
              <a:off x="179512" y="2708920"/>
              <a:ext cx="10153128" cy="1440160"/>
              <a:chOff x="179512" y="2708920"/>
              <a:chExt cx="10153128" cy="1440160"/>
            </a:xfrm>
          </p:grpSpPr>
          <p:sp>
            <p:nvSpPr>
              <p:cNvPr id="7" name="Obdélník 6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0" name="Skupina 29"/>
            <p:cNvGrpSpPr/>
            <p:nvPr/>
          </p:nvGrpSpPr>
          <p:grpSpPr>
            <a:xfrm flipH="1">
              <a:off x="-9966794" y="2700597"/>
              <a:ext cx="10153128" cy="1440160"/>
              <a:chOff x="179512" y="2708920"/>
              <a:chExt cx="10153128" cy="1440160"/>
            </a:xfrm>
          </p:grpSpPr>
          <p:sp>
            <p:nvSpPr>
              <p:cNvPr id="31" name="Obdélník 30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Obdélník 31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-828600" y="2708920"/>
            <a:ext cx="10801200" cy="14401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827584" y="1124744"/>
            <a:ext cx="796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Ustálené (stacionární) proudění </a:t>
            </a:r>
            <a:r>
              <a:rPr lang="cs-CZ" dirty="0" smtClean="0"/>
              <a:t>– rychlosti částic kapaliny se v libovolném</a:t>
            </a:r>
            <a:br>
              <a:rPr lang="cs-CZ" dirty="0" smtClean="0"/>
            </a:br>
            <a:r>
              <a:rPr lang="cs-CZ" dirty="0" smtClean="0"/>
              <a:t>místě s časem nemění</a:t>
            </a:r>
            <a:endParaRPr lang="cs-CZ" dirty="0"/>
          </a:p>
        </p:txBody>
      </p:sp>
      <p:grpSp>
        <p:nvGrpSpPr>
          <p:cNvPr id="35" name="Skupina 34"/>
          <p:cNvGrpSpPr/>
          <p:nvPr/>
        </p:nvGrpSpPr>
        <p:grpSpPr>
          <a:xfrm>
            <a:off x="1521375" y="2996952"/>
            <a:ext cx="504056" cy="45719"/>
            <a:chOff x="1979712" y="5733256"/>
            <a:chExt cx="504056" cy="45719"/>
          </a:xfrm>
        </p:grpSpPr>
        <p:cxnSp>
          <p:nvCxnSpPr>
            <p:cNvPr id="22" name="Přímá spojnice se šipkou 21"/>
            <p:cNvCxnSpPr/>
            <p:nvPr/>
          </p:nvCxnSpPr>
          <p:spPr>
            <a:xfrm>
              <a:off x="1979712" y="5754880"/>
              <a:ext cx="5040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ál 33"/>
            <p:cNvSpPr/>
            <p:nvPr/>
          </p:nvSpPr>
          <p:spPr>
            <a:xfrm>
              <a:off x="1979712" y="57332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3203848" y="3861048"/>
            <a:ext cx="504056" cy="45719"/>
            <a:chOff x="1979712" y="5733256"/>
            <a:chExt cx="504056" cy="45719"/>
          </a:xfrm>
        </p:grpSpPr>
        <p:cxnSp>
          <p:nvCxnSpPr>
            <p:cNvPr id="38" name="Přímá spojnice se šipkou 37"/>
            <p:cNvCxnSpPr/>
            <p:nvPr/>
          </p:nvCxnSpPr>
          <p:spPr>
            <a:xfrm>
              <a:off x="1979712" y="5754880"/>
              <a:ext cx="5040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ál 38"/>
            <p:cNvSpPr/>
            <p:nvPr/>
          </p:nvSpPr>
          <p:spPr>
            <a:xfrm>
              <a:off x="1979712" y="57332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4802471" y="3212976"/>
            <a:ext cx="504056" cy="45719"/>
            <a:chOff x="1979712" y="5733256"/>
            <a:chExt cx="504056" cy="45719"/>
          </a:xfrm>
        </p:grpSpPr>
        <p:cxnSp>
          <p:nvCxnSpPr>
            <p:cNvPr id="41" name="Přímá spojnice se šipkou 40"/>
            <p:cNvCxnSpPr/>
            <p:nvPr/>
          </p:nvCxnSpPr>
          <p:spPr>
            <a:xfrm>
              <a:off x="1979712" y="5754880"/>
              <a:ext cx="5040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ál 41"/>
            <p:cNvSpPr/>
            <p:nvPr/>
          </p:nvSpPr>
          <p:spPr>
            <a:xfrm>
              <a:off x="1979712" y="57332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" name="Skupina 42"/>
          <p:cNvGrpSpPr/>
          <p:nvPr/>
        </p:nvGrpSpPr>
        <p:grpSpPr>
          <a:xfrm>
            <a:off x="6479089" y="3810092"/>
            <a:ext cx="504056" cy="45719"/>
            <a:chOff x="1979712" y="5733256"/>
            <a:chExt cx="504056" cy="45719"/>
          </a:xfrm>
        </p:grpSpPr>
        <p:cxnSp>
          <p:nvCxnSpPr>
            <p:cNvPr id="44" name="Přímá spojnice se šipkou 43"/>
            <p:cNvCxnSpPr/>
            <p:nvPr/>
          </p:nvCxnSpPr>
          <p:spPr>
            <a:xfrm>
              <a:off x="1979712" y="5754880"/>
              <a:ext cx="5040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ál 44"/>
            <p:cNvSpPr/>
            <p:nvPr/>
          </p:nvSpPr>
          <p:spPr>
            <a:xfrm>
              <a:off x="1979712" y="57332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6" name="Skupina 45"/>
          <p:cNvGrpSpPr/>
          <p:nvPr/>
        </p:nvGrpSpPr>
        <p:grpSpPr>
          <a:xfrm>
            <a:off x="7956376" y="3165370"/>
            <a:ext cx="504056" cy="45719"/>
            <a:chOff x="1979712" y="5733256"/>
            <a:chExt cx="504056" cy="45719"/>
          </a:xfrm>
        </p:grpSpPr>
        <p:cxnSp>
          <p:nvCxnSpPr>
            <p:cNvPr id="47" name="Přímá spojnice se šipkou 46"/>
            <p:cNvCxnSpPr/>
            <p:nvPr/>
          </p:nvCxnSpPr>
          <p:spPr>
            <a:xfrm>
              <a:off x="1979712" y="5754880"/>
              <a:ext cx="5040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ál 47"/>
            <p:cNvSpPr/>
            <p:nvPr/>
          </p:nvSpPr>
          <p:spPr>
            <a:xfrm>
              <a:off x="1979712" y="57332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66667E-6 4.44444E-6 L 2.4651 4.44444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24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-25599352" y="2700597"/>
            <a:ext cx="35028000" cy="1448483"/>
            <a:chOff x="-9966794" y="2700597"/>
            <a:chExt cx="20299434" cy="1448483"/>
          </a:xfrm>
        </p:grpSpPr>
        <p:grpSp>
          <p:nvGrpSpPr>
            <p:cNvPr id="8" name="Skupina 7"/>
            <p:cNvGrpSpPr/>
            <p:nvPr/>
          </p:nvGrpSpPr>
          <p:grpSpPr>
            <a:xfrm>
              <a:off x="179512" y="2708920"/>
              <a:ext cx="10153128" cy="1440160"/>
              <a:chOff x="179512" y="2708920"/>
              <a:chExt cx="10153128" cy="1440160"/>
            </a:xfrm>
          </p:grpSpPr>
          <p:sp>
            <p:nvSpPr>
              <p:cNvPr id="7" name="Obdélník 6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0" name="Skupina 29"/>
            <p:cNvGrpSpPr/>
            <p:nvPr/>
          </p:nvGrpSpPr>
          <p:grpSpPr>
            <a:xfrm flipH="1">
              <a:off x="-9966794" y="2700597"/>
              <a:ext cx="10153128" cy="1440160"/>
              <a:chOff x="179512" y="2708920"/>
              <a:chExt cx="10153128" cy="1440160"/>
            </a:xfrm>
          </p:grpSpPr>
          <p:sp>
            <p:nvSpPr>
              <p:cNvPr id="31" name="Obdélník 30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Obdélník 31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-828600" y="2708920"/>
            <a:ext cx="10801200" cy="14401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827584" y="1124744"/>
            <a:ext cx="7968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Ustálené (stacionární) proudění </a:t>
            </a:r>
            <a:r>
              <a:rPr lang="cs-CZ" dirty="0" smtClean="0"/>
              <a:t>– rychlosti částic kapaliny se v libovolném</a:t>
            </a:r>
            <a:br>
              <a:rPr lang="cs-CZ" dirty="0" smtClean="0"/>
            </a:br>
            <a:r>
              <a:rPr lang="cs-CZ" dirty="0" smtClean="0"/>
              <a:t>místě s časem nemění</a:t>
            </a:r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1345536" y="2777160"/>
            <a:ext cx="11203536" cy="1242400"/>
            <a:chOff x="-11345536" y="2777160"/>
            <a:chExt cx="11203536" cy="1242400"/>
          </a:xfrm>
        </p:grpSpPr>
        <p:grpSp>
          <p:nvGrpSpPr>
            <p:cNvPr id="35" name="Skupina 34"/>
            <p:cNvGrpSpPr/>
            <p:nvPr/>
          </p:nvGrpSpPr>
          <p:grpSpPr>
            <a:xfrm>
              <a:off x="-11341768" y="2983304"/>
              <a:ext cx="11196000" cy="45719"/>
              <a:chOff x="1979712" y="5733256"/>
              <a:chExt cx="504056" cy="45719"/>
            </a:xfrm>
          </p:grpSpPr>
          <p:cxnSp>
            <p:nvCxnSpPr>
              <p:cNvPr id="22" name="Přímá spojnice se šipkou 21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ál 33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6" name="Skupina 35"/>
            <p:cNvGrpSpPr/>
            <p:nvPr/>
          </p:nvGrpSpPr>
          <p:grpSpPr>
            <a:xfrm>
              <a:off x="-11341768" y="3217592"/>
              <a:ext cx="11196000" cy="45719"/>
              <a:chOff x="1979712" y="5733256"/>
              <a:chExt cx="504056" cy="45719"/>
            </a:xfrm>
          </p:grpSpPr>
          <p:cxnSp>
            <p:nvCxnSpPr>
              <p:cNvPr id="49" name="Přímá spojnice se šipkou 48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ál 49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1" name="Skupina 50"/>
            <p:cNvGrpSpPr/>
            <p:nvPr/>
          </p:nvGrpSpPr>
          <p:grpSpPr>
            <a:xfrm>
              <a:off x="-11338000" y="3473712"/>
              <a:ext cx="11196000" cy="45719"/>
              <a:chOff x="1979712" y="5733256"/>
              <a:chExt cx="504056" cy="45719"/>
            </a:xfrm>
          </p:grpSpPr>
          <p:cxnSp>
            <p:nvCxnSpPr>
              <p:cNvPr id="52" name="Přímá spojnice se šipkou 51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Ovál 52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4" name="Skupina 53"/>
            <p:cNvGrpSpPr/>
            <p:nvPr/>
          </p:nvGrpSpPr>
          <p:grpSpPr>
            <a:xfrm>
              <a:off x="-11341768" y="2777160"/>
              <a:ext cx="11196000" cy="45719"/>
              <a:chOff x="1979712" y="5733256"/>
              <a:chExt cx="504056" cy="45719"/>
            </a:xfrm>
          </p:grpSpPr>
          <p:cxnSp>
            <p:nvCxnSpPr>
              <p:cNvPr id="55" name="Přímá spojnice se šipkou 54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ál 55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7" name="Skupina 56"/>
            <p:cNvGrpSpPr/>
            <p:nvPr/>
          </p:nvGrpSpPr>
          <p:grpSpPr>
            <a:xfrm>
              <a:off x="-11345536" y="3725905"/>
              <a:ext cx="11196000" cy="45719"/>
              <a:chOff x="1979712" y="5733256"/>
              <a:chExt cx="504056" cy="45719"/>
            </a:xfrm>
          </p:grpSpPr>
          <p:cxnSp>
            <p:nvCxnSpPr>
              <p:cNvPr id="58" name="Přímá spojnice se šipkou 57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Ovál 58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60" name="Skupina 59"/>
            <p:cNvGrpSpPr/>
            <p:nvPr/>
          </p:nvGrpSpPr>
          <p:grpSpPr>
            <a:xfrm>
              <a:off x="-11341768" y="3973841"/>
              <a:ext cx="11196000" cy="45719"/>
              <a:chOff x="1979712" y="5733256"/>
              <a:chExt cx="504056" cy="45719"/>
            </a:xfrm>
          </p:grpSpPr>
          <p:cxnSp>
            <p:nvCxnSpPr>
              <p:cNvPr id="61" name="Přímá spojnice se šipkou 60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Ovál 61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cxnSp>
        <p:nvCxnSpPr>
          <p:cNvPr id="63" name="Přímá spojnice se šipkou 62"/>
          <p:cNvCxnSpPr/>
          <p:nvPr/>
        </p:nvCxnSpPr>
        <p:spPr>
          <a:xfrm>
            <a:off x="-2124744" y="3489133"/>
            <a:ext cx="11196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39552" y="4725144"/>
            <a:ext cx="7956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Proudnice</a:t>
            </a:r>
            <a:r>
              <a:rPr lang="cs-CZ" dirty="0" smtClean="0"/>
              <a:t> je myšlená čára, jejíž tečna v libovolném bodě má směr rychlosti</a:t>
            </a:r>
            <a:br>
              <a:rPr lang="cs-CZ" dirty="0" smtClean="0"/>
            </a:br>
            <a:r>
              <a:rPr lang="cs-CZ" dirty="0" smtClean="0"/>
              <a:t>pohybující se </a:t>
            </a:r>
            <a:r>
              <a:rPr lang="cs-CZ" dirty="0" err="1" smtClean="0"/>
              <a:t>častice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06741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66667E-6 4.44444E-6 L 2.4651 4.44444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24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153 -3.7037E-7 L 1.04358 -3.7037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" name="Šipka ve tvaru U 24"/>
          <p:cNvSpPr/>
          <p:nvPr/>
        </p:nvSpPr>
        <p:spPr>
          <a:xfrm>
            <a:off x="1836336" y="1486665"/>
            <a:ext cx="5760640" cy="2664296"/>
          </a:xfrm>
          <a:prstGeom prst="uturnArrow">
            <a:avLst>
              <a:gd name="adj1" fmla="val 32132"/>
              <a:gd name="adj2" fmla="val 11628"/>
              <a:gd name="adj3" fmla="val 0"/>
              <a:gd name="adj4" fmla="val 42908"/>
              <a:gd name="adj5" fmla="val 42908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Šipka ve tvaru U 26"/>
          <p:cNvSpPr/>
          <p:nvPr/>
        </p:nvSpPr>
        <p:spPr>
          <a:xfrm>
            <a:off x="1836336" y="1484784"/>
            <a:ext cx="5760000" cy="2664296"/>
          </a:xfrm>
          <a:prstGeom prst="uturnArrow">
            <a:avLst>
              <a:gd name="adj1" fmla="val 19690"/>
              <a:gd name="adj2" fmla="val 10514"/>
              <a:gd name="adj3" fmla="val 0"/>
              <a:gd name="adj4" fmla="val 42908"/>
              <a:gd name="adj5" fmla="val 42908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Šipka ve tvaru U 27"/>
          <p:cNvSpPr/>
          <p:nvPr/>
        </p:nvSpPr>
        <p:spPr>
          <a:xfrm>
            <a:off x="1836336" y="1484784"/>
            <a:ext cx="5760000" cy="2664296"/>
          </a:xfrm>
          <a:prstGeom prst="uturnArrow">
            <a:avLst>
              <a:gd name="adj1" fmla="val 15233"/>
              <a:gd name="adj2" fmla="val 8285"/>
              <a:gd name="adj3" fmla="val 0"/>
              <a:gd name="adj4" fmla="val 42908"/>
              <a:gd name="adj5" fmla="val 42908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Šipka ve tvaru U 29"/>
          <p:cNvSpPr/>
          <p:nvPr/>
        </p:nvSpPr>
        <p:spPr>
          <a:xfrm>
            <a:off x="1836336" y="1484784"/>
            <a:ext cx="5760000" cy="2664296"/>
          </a:xfrm>
          <a:prstGeom prst="uturnArrow">
            <a:avLst>
              <a:gd name="adj1" fmla="val 10330"/>
              <a:gd name="adj2" fmla="val 6056"/>
              <a:gd name="adj3" fmla="val 0"/>
              <a:gd name="adj4" fmla="val 42908"/>
              <a:gd name="adj5" fmla="val 42908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Šipka ve tvaru U 30"/>
          <p:cNvSpPr/>
          <p:nvPr/>
        </p:nvSpPr>
        <p:spPr>
          <a:xfrm>
            <a:off x="1836336" y="1484784"/>
            <a:ext cx="5760000" cy="2664296"/>
          </a:xfrm>
          <a:prstGeom prst="uturnArrow">
            <a:avLst>
              <a:gd name="adj1" fmla="val 4981"/>
              <a:gd name="adj2" fmla="val 4496"/>
              <a:gd name="adj3" fmla="val 0"/>
              <a:gd name="adj4" fmla="val 42908"/>
              <a:gd name="adj5" fmla="val 42908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Šipka ve tvaru U 28"/>
          <p:cNvSpPr/>
          <p:nvPr/>
        </p:nvSpPr>
        <p:spPr>
          <a:xfrm>
            <a:off x="1836336" y="1484784"/>
            <a:ext cx="5760640" cy="2664296"/>
          </a:xfrm>
          <a:prstGeom prst="uturnArrow">
            <a:avLst>
              <a:gd name="adj1" fmla="val 32132"/>
              <a:gd name="adj2" fmla="val 11628"/>
              <a:gd name="adj3" fmla="val 0"/>
              <a:gd name="adj4" fmla="val 42908"/>
              <a:gd name="adj5" fmla="val 42908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Lichoběžník 25"/>
          <p:cNvSpPr/>
          <p:nvPr/>
        </p:nvSpPr>
        <p:spPr>
          <a:xfrm>
            <a:off x="6660872" y="2660662"/>
            <a:ext cx="1295504" cy="2592288"/>
          </a:xfrm>
          <a:prstGeom prst="trapezoid">
            <a:avLst/>
          </a:prstGeom>
          <a:pattFill prst="lgConfetti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4" name="Obdélník 1023"/>
          <p:cNvSpPr/>
          <p:nvPr/>
        </p:nvSpPr>
        <p:spPr>
          <a:xfrm>
            <a:off x="756216" y="4077072"/>
            <a:ext cx="4320480" cy="129614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26" name="Přímá spojnice se šipkou 1025"/>
          <p:cNvCxnSpPr/>
          <p:nvPr/>
        </p:nvCxnSpPr>
        <p:spPr>
          <a:xfrm>
            <a:off x="4212600" y="1760941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rot="18900000">
            <a:off x="2249474" y="1694531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rot="2700000" flipV="1">
            <a:off x="6864701" y="2253932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845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Objemový průtok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55576" y="120877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Objemový průtok je určen podílem objemu kapaliny, která proteče potrubím</a:t>
            </a:r>
            <a:br>
              <a:rPr lang="cs-CZ" dirty="0" smtClean="0"/>
            </a:br>
            <a:r>
              <a:rPr lang="cs-CZ" dirty="0" smtClean="0"/>
              <a:t>za dobu t, a této doby.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2553843" y="2149833"/>
                <a:ext cx="4036314" cy="90178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𝑉</m:t>
                          </m:r>
                        </m:sub>
                      </m:sSub>
                      <m: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2800" b="0" i="1" smtClean="0">
                              <a:latin typeface="Cambria Math" pitchFamily="18" charset="0"/>
                              <a:ea typeface="Cambria Math" pitchFamily="18" charset="0"/>
                            </a:rPr>
                            <m:t>V</m:t>
                          </m:r>
                          <m:r>
                            <m:rPr>
                              <m:nor/>
                            </m:rPr>
                            <a:rPr lang="cs-CZ" sz="2800" i="1" dirty="0"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sz="2800" b="0" i="1" dirty="0" smtClean="0">
                              <a:latin typeface="Cambria Math" pitchFamily="18" charset="0"/>
                              <a:ea typeface="Cambria Math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  <m:t>𝑆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sz="2800" b="0" i="1" smtClean="0"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S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nor/>
                        </m:rP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800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</m:oMath>
                  </m:oMathPara>
                </a14:m>
                <a:endParaRPr lang="cs-CZ" sz="28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843" y="2149833"/>
                <a:ext cx="4036314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bdélník 30"/>
          <p:cNvSpPr/>
          <p:nvPr/>
        </p:nvSpPr>
        <p:spPr>
          <a:xfrm>
            <a:off x="-828600" y="3297617"/>
            <a:ext cx="10801200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1" name="Skupina 10"/>
          <p:cNvGrpSpPr/>
          <p:nvPr/>
        </p:nvGrpSpPr>
        <p:grpSpPr>
          <a:xfrm>
            <a:off x="-2095032" y="3398360"/>
            <a:ext cx="11203536" cy="1242400"/>
            <a:chOff x="-11345536" y="2777160"/>
            <a:chExt cx="11203536" cy="1242400"/>
          </a:xfrm>
        </p:grpSpPr>
        <p:grpSp>
          <p:nvGrpSpPr>
            <p:cNvPr id="12" name="Skupina 11"/>
            <p:cNvGrpSpPr/>
            <p:nvPr/>
          </p:nvGrpSpPr>
          <p:grpSpPr>
            <a:xfrm>
              <a:off x="-11341768" y="2983304"/>
              <a:ext cx="11196000" cy="45719"/>
              <a:chOff x="1979712" y="5733256"/>
              <a:chExt cx="504056" cy="45719"/>
            </a:xfrm>
          </p:grpSpPr>
          <p:cxnSp>
            <p:nvCxnSpPr>
              <p:cNvPr id="28" name="Přímá spojnice se šipkou 27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ál 29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-11341768" y="3217592"/>
              <a:ext cx="11196000" cy="45719"/>
              <a:chOff x="1979712" y="5733256"/>
              <a:chExt cx="504056" cy="45719"/>
            </a:xfrm>
          </p:grpSpPr>
          <p:cxnSp>
            <p:nvCxnSpPr>
              <p:cNvPr id="26" name="Přímá spojnice se šipkou 25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ál 26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4" name="Skupina 13"/>
            <p:cNvGrpSpPr/>
            <p:nvPr/>
          </p:nvGrpSpPr>
          <p:grpSpPr>
            <a:xfrm>
              <a:off x="-11338000" y="3473712"/>
              <a:ext cx="11196000" cy="45719"/>
              <a:chOff x="1979712" y="5733256"/>
              <a:chExt cx="504056" cy="45719"/>
            </a:xfrm>
          </p:grpSpPr>
          <p:cxnSp>
            <p:nvCxnSpPr>
              <p:cNvPr id="24" name="Přímá spojnice se šipkou 23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ál 24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5" name="Skupina 14"/>
            <p:cNvGrpSpPr/>
            <p:nvPr/>
          </p:nvGrpSpPr>
          <p:grpSpPr>
            <a:xfrm>
              <a:off x="-11341768" y="2777160"/>
              <a:ext cx="11196000" cy="45719"/>
              <a:chOff x="1979712" y="5733256"/>
              <a:chExt cx="504056" cy="45719"/>
            </a:xfrm>
          </p:grpSpPr>
          <p:cxnSp>
            <p:nvCxnSpPr>
              <p:cNvPr id="22" name="Přímá spojnice se šipkou 21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ál 22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-11345536" y="3725905"/>
              <a:ext cx="11196000" cy="45719"/>
              <a:chOff x="1979712" y="5733256"/>
              <a:chExt cx="504056" cy="45719"/>
            </a:xfrm>
          </p:grpSpPr>
          <p:cxnSp>
            <p:nvCxnSpPr>
              <p:cNvPr id="20" name="Přímá spojnice se šipkou 19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ál 20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7" name="Skupina 16"/>
            <p:cNvGrpSpPr/>
            <p:nvPr/>
          </p:nvGrpSpPr>
          <p:grpSpPr>
            <a:xfrm>
              <a:off x="-11341768" y="3973841"/>
              <a:ext cx="11196000" cy="45719"/>
              <a:chOff x="1979712" y="5733256"/>
              <a:chExt cx="504056" cy="45719"/>
            </a:xfrm>
          </p:grpSpPr>
          <p:cxnSp>
            <p:nvCxnSpPr>
              <p:cNvPr id="18" name="Přímá spojnice se šipkou 17"/>
              <p:cNvCxnSpPr/>
              <p:nvPr/>
            </p:nvCxnSpPr>
            <p:spPr>
              <a:xfrm>
                <a:off x="1979712" y="5754880"/>
                <a:ext cx="504056" cy="0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ál 18"/>
              <p:cNvSpPr/>
              <p:nvPr/>
            </p:nvSpPr>
            <p:spPr>
              <a:xfrm>
                <a:off x="1979712" y="573325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cxnSp>
        <p:nvCxnSpPr>
          <p:cNvPr id="4" name="Přímá spojnice 3"/>
          <p:cNvCxnSpPr/>
          <p:nvPr/>
        </p:nvCxnSpPr>
        <p:spPr>
          <a:xfrm>
            <a:off x="1763688" y="3297617"/>
            <a:ext cx="0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1763688" y="3284984"/>
            <a:ext cx="0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1788216" y="3321929"/>
            <a:ext cx="2268000" cy="140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/>
          <p:cNvCxnSpPr/>
          <p:nvPr/>
        </p:nvCxnSpPr>
        <p:spPr>
          <a:xfrm>
            <a:off x="4046678" y="3284984"/>
            <a:ext cx="0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045695" y="40465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1763688" y="4005064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594411" y="29249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38" name="Přímá spojnice 37"/>
          <p:cNvCxnSpPr/>
          <p:nvPr/>
        </p:nvCxnSpPr>
        <p:spPr>
          <a:xfrm rot="5400000">
            <a:off x="989688" y="4347016"/>
            <a:ext cx="154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>
            <a:off x="3281993" y="4347016"/>
            <a:ext cx="154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rot="5400000">
            <a:off x="2915944" y="3933184"/>
            <a:ext cx="0" cy="2304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721278" y="50758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21278" y="35637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907976" y="5590981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Objemový průtok měříme v jednotkách m</a:t>
            </a:r>
            <a:r>
              <a:rPr lang="cs-CZ" baseline="30000" dirty="0" smtClean="0"/>
              <a:t>3</a:t>
            </a:r>
            <a:r>
              <a:rPr lang="cs-CZ" dirty="0" smtClean="0"/>
              <a:t> ∙ s </a:t>
            </a:r>
            <a:r>
              <a:rPr lang="cs-CZ" baseline="30000" dirty="0" smtClean="0"/>
              <a:t>-1</a:t>
            </a:r>
            <a:r>
              <a:rPr lang="cs-CZ" dirty="0" smtClean="0"/>
              <a:t>. </a:t>
            </a:r>
          </a:p>
          <a:p>
            <a:r>
              <a:rPr lang="cs-CZ" dirty="0" smtClean="0"/>
              <a:t>Užití: vodoměry, průtoky řek,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2195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25 2.2222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" grpId="0" animBg="1"/>
      <p:bldP spid="5" grpId="0"/>
      <p:bldP spid="41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/>
          <p:cNvGrpSpPr/>
          <p:nvPr/>
        </p:nvGrpSpPr>
        <p:grpSpPr>
          <a:xfrm>
            <a:off x="-25599352" y="2852936"/>
            <a:ext cx="35028000" cy="2232000"/>
            <a:chOff x="-9966794" y="2700597"/>
            <a:chExt cx="20299434" cy="1448483"/>
          </a:xfrm>
        </p:grpSpPr>
        <p:grpSp>
          <p:nvGrpSpPr>
            <p:cNvPr id="20" name="Skupina 19"/>
            <p:cNvGrpSpPr/>
            <p:nvPr/>
          </p:nvGrpSpPr>
          <p:grpSpPr>
            <a:xfrm>
              <a:off x="179512" y="2708920"/>
              <a:ext cx="10153128" cy="1440160"/>
              <a:chOff x="179512" y="2708920"/>
              <a:chExt cx="10153128" cy="1440160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 flipH="1">
              <a:off x="-9966794" y="2700597"/>
              <a:ext cx="10153128" cy="1440160"/>
              <a:chOff x="179512" y="2708920"/>
              <a:chExt cx="10153128" cy="1440160"/>
            </a:xfrm>
          </p:grpSpPr>
          <p:sp>
            <p:nvSpPr>
              <p:cNvPr id="24" name="Obdélník 23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30" name="Rovnoramenný trojúhelník 29"/>
          <p:cNvSpPr/>
          <p:nvPr/>
        </p:nvSpPr>
        <p:spPr>
          <a:xfrm rot="16200000">
            <a:off x="2312486" y="3279280"/>
            <a:ext cx="2301637" cy="460851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Rovnice spojitosti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5724528" y="2327614"/>
            <a:ext cx="489674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724128" y="4437112"/>
            <a:ext cx="489674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 rot="16200000">
            <a:off x="2258075" y="42408"/>
            <a:ext cx="2301637" cy="460851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755576" y="120877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Objemový průtok vzhledem k nestlačitelnosti ideální kapaliny musí být v každém průřezu stejný.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5580112" y="2066004"/>
                <a:ext cx="2226122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800" i="1">
                          <a:latin typeface="Cambria Math" pitchFamily="18" charset="0"/>
                          <a:ea typeface="Cambria Math" pitchFamily="18" charset="0"/>
                        </a:rPr>
                        <m:t>S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nor/>
                        </m:rPr>
                        <a:rPr lang="cs-CZ" sz="2800" i="1"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konst</m:t>
                      </m:r>
                      <m:r>
                        <m:rPr>
                          <m:nor/>
                        </m:rPr>
                        <a:rPr lang="cs-CZ" sz="2800" b="0" i="1" smtClean="0">
                          <a:latin typeface="Cambria Math" pitchFamily="18" charset="0"/>
                          <a:ea typeface="Cambria Math" pitchFamily="18" charset="0"/>
                        </a:rPr>
                        <m:t>.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066004"/>
                <a:ext cx="222612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délník 16"/>
          <p:cNvSpPr/>
          <p:nvPr/>
        </p:nvSpPr>
        <p:spPr>
          <a:xfrm>
            <a:off x="668705" y="2852936"/>
            <a:ext cx="770947" cy="22322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588224" y="3503847"/>
            <a:ext cx="2356951" cy="9332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/>
          <p:cNvGrpSpPr/>
          <p:nvPr/>
        </p:nvGrpSpPr>
        <p:grpSpPr>
          <a:xfrm flipV="1">
            <a:off x="-108520" y="4437112"/>
            <a:ext cx="9433048" cy="648072"/>
            <a:chOff x="-108520" y="2852936"/>
            <a:chExt cx="9433048" cy="648072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-108520" y="2852936"/>
              <a:ext cx="30963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5724528" y="3501008"/>
              <a:ext cx="36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2987824" y="2852936"/>
              <a:ext cx="273670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-108520" y="2852936"/>
            <a:ext cx="9433048" cy="648072"/>
            <a:chOff x="-108520" y="2852936"/>
            <a:chExt cx="9433048" cy="648072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-108520" y="2852936"/>
              <a:ext cx="30963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5724528" y="3501008"/>
              <a:ext cx="36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987824" y="2852936"/>
              <a:ext cx="273670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ovéPole 31"/>
          <p:cNvSpPr txBox="1"/>
          <p:nvPr/>
        </p:nvSpPr>
        <p:spPr>
          <a:xfrm>
            <a:off x="620094" y="310910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596758" y="351826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2</a:t>
            </a:r>
            <a:endParaRPr lang="cs-CZ" dirty="0"/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671046" y="3975348"/>
            <a:ext cx="5040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6588224" y="3964955"/>
            <a:ext cx="126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92102" y="4005064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</a:t>
            </a:r>
            <a:r>
              <a:rPr lang="cs-CZ" baseline="-25000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028806" y="392376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205013" y="5711231"/>
                <a:ext cx="23750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013" y="5711231"/>
                <a:ext cx="237509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046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66667E-6 4.44444E-6 L 2.4651 4.44444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24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3" grpId="0" animBg="1"/>
      <p:bldP spid="32" grpId="0"/>
      <p:bldP spid="35" grpId="0"/>
      <p:bldP spid="39" grpId="0"/>
      <p:bldP spid="40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/>
          <p:cNvGrpSpPr/>
          <p:nvPr/>
        </p:nvGrpSpPr>
        <p:grpSpPr>
          <a:xfrm>
            <a:off x="-25599352" y="2852936"/>
            <a:ext cx="35028000" cy="2232000"/>
            <a:chOff x="-9966794" y="2700597"/>
            <a:chExt cx="20299434" cy="1448483"/>
          </a:xfrm>
        </p:grpSpPr>
        <p:grpSp>
          <p:nvGrpSpPr>
            <p:cNvPr id="20" name="Skupina 19"/>
            <p:cNvGrpSpPr/>
            <p:nvPr/>
          </p:nvGrpSpPr>
          <p:grpSpPr>
            <a:xfrm>
              <a:off x="179512" y="2708920"/>
              <a:ext cx="10153128" cy="1440160"/>
              <a:chOff x="179512" y="2708920"/>
              <a:chExt cx="10153128" cy="1440160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 flipH="1">
              <a:off x="-9966794" y="2700597"/>
              <a:ext cx="10153128" cy="1440160"/>
              <a:chOff x="179512" y="2708920"/>
              <a:chExt cx="10153128" cy="1440160"/>
            </a:xfrm>
          </p:grpSpPr>
          <p:sp>
            <p:nvSpPr>
              <p:cNvPr id="24" name="Obdélník 23"/>
              <p:cNvSpPr/>
              <p:nvPr/>
            </p:nvSpPr>
            <p:spPr>
              <a:xfrm>
                <a:off x="179512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 flipH="1">
                <a:off x="3563888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>
                <a:off x="6948264" y="2708920"/>
                <a:ext cx="3384376" cy="144016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0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30" name="Rovnoramenný trojúhelník 29"/>
          <p:cNvSpPr/>
          <p:nvPr/>
        </p:nvSpPr>
        <p:spPr>
          <a:xfrm rot="16200000">
            <a:off x="2312486" y="3279280"/>
            <a:ext cx="2301637" cy="460851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724528" y="2327614"/>
            <a:ext cx="489674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724128" y="4437112"/>
            <a:ext cx="489674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 rot="16200000">
            <a:off x="2258075" y="42408"/>
            <a:ext cx="2301637" cy="460851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" name="Skupina 12"/>
          <p:cNvGrpSpPr/>
          <p:nvPr/>
        </p:nvGrpSpPr>
        <p:grpSpPr>
          <a:xfrm flipV="1">
            <a:off x="-108520" y="4437112"/>
            <a:ext cx="9433048" cy="648072"/>
            <a:chOff x="-108520" y="2852936"/>
            <a:chExt cx="9433048" cy="648072"/>
          </a:xfrm>
        </p:grpSpPr>
        <p:cxnSp>
          <p:nvCxnSpPr>
            <p:cNvPr id="14" name="Přímá spojnice 13"/>
            <p:cNvCxnSpPr/>
            <p:nvPr/>
          </p:nvCxnSpPr>
          <p:spPr>
            <a:xfrm>
              <a:off x="-108520" y="2852936"/>
              <a:ext cx="30963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5724528" y="3501008"/>
              <a:ext cx="36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2987824" y="2852936"/>
              <a:ext cx="273670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-108520" y="2852936"/>
            <a:ext cx="9433048" cy="648072"/>
            <a:chOff x="-108520" y="2852936"/>
            <a:chExt cx="9433048" cy="648072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-108520" y="2852936"/>
              <a:ext cx="30963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5724528" y="3501008"/>
              <a:ext cx="36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987824" y="2852936"/>
              <a:ext cx="2736704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Přímá spojnice se šipkou 35"/>
          <p:cNvCxnSpPr/>
          <p:nvPr/>
        </p:nvCxnSpPr>
        <p:spPr>
          <a:xfrm>
            <a:off x="671046" y="3975348"/>
            <a:ext cx="5040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7416456" y="3964955"/>
            <a:ext cx="126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92102" y="4005064"/>
            <a:ext cx="3850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</a:t>
            </a:r>
            <a:r>
              <a:rPr lang="cs-CZ" baseline="-25000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859366" y="392376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915817" y="467380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Bernoulliho rovnice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268760"/>
            <a:ext cx="208800" cy="16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7309696" y="2889391"/>
            <a:ext cx="208800" cy="64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36"/>
          <p:cNvCxnSpPr/>
          <p:nvPr/>
        </p:nvCxnSpPr>
        <p:spPr>
          <a:xfrm>
            <a:off x="7293335" y="1628800"/>
            <a:ext cx="0" cy="18722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7524328" y="1628800"/>
            <a:ext cx="0" cy="18722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>
            <a:off x="884623" y="980728"/>
            <a:ext cx="0" cy="18722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115616" y="980728"/>
            <a:ext cx="0" cy="18722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467544" y="1916832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6766422" y="298766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2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3008335" y="1268760"/>
                <a:ext cx="3199337" cy="89896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𝜌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𝑘𝑜𝑛𝑠𝑡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35" y="1268760"/>
                <a:ext cx="3199337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755576" y="5518973"/>
            <a:ext cx="792088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Součet kinetické a tlakové potenciální energie kapaliny jednotkového objemu je ve všech částech trubice stejný.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034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66667E-6 4.44444E-6 L 2.4651 4.44444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24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209</Words>
  <Application>Microsoft Office PowerPoint</Application>
  <PresentationFormat>Předvádění na obrazovce (4:3)</PresentationFormat>
  <Paragraphs>43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166</cp:revision>
  <dcterms:created xsi:type="dcterms:W3CDTF">2011-12-03T14:12:28Z</dcterms:created>
  <dcterms:modified xsi:type="dcterms:W3CDTF">2013-05-24T09:16:48Z</dcterms:modified>
</cp:coreProperties>
</file>