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88" r:id="rId3"/>
    <p:sldId id="318" r:id="rId4"/>
    <p:sldId id="320" r:id="rId5"/>
    <p:sldId id="321" r:id="rId6"/>
    <p:sldId id="325" r:id="rId7"/>
    <p:sldId id="322" r:id="rId8"/>
    <p:sldId id="326" r:id="rId9"/>
    <p:sldId id="327" r:id="rId10"/>
    <p:sldId id="328" r:id="rId11"/>
    <p:sldId id="324" r:id="rId12"/>
    <p:sldId id="330" r:id="rId13"/>
    <p:sldId id="331" r:id="rId14"/>
    <p:sldId id="332" r:id="rId15"/>
    <p:sldId id="333" r:id="rId16"/>
    <p:sldId id="279" r:id="rId17"/>
    <p:sldId id="267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68" autoAdjust="0"/>
  </p:normalViewPr>
  <p:slideViewPr>
    <p:cSldViewPr>
      <p:cViewPr>
        <p:scale>
          <a:sx n="90" d="100"/>
          <a:sy n="90" d="100"/>
        </p:scale>
        <p:origin x="-600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F2E905-70D3-4EC0-A2B4-A46E96780764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A390F-A437-48CF-BC5F-794E6CC67B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467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37D58-FE2D-4BB4-87B3-6B1E1412DDD6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0B2C8-0AE4-4DF6-9D51-1528F8A34C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3F4F3-6507-4155-9CB9-11FFBEC8CB1F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565DE-A243-4149-9800-636659DFBE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037A3-C926-4599-AB63-0334ACA12EC6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70DBC-270F-42C7-A683-529CF9F282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9DF94-2D7F-4F11-BCDD-4FA7C267D9A8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55C96-31DF-4E0B-8A29-570891E399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CDEC3-BC88-48A2-B64C-6BFE56287A18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0A76D-CDDF-48CE-B192-25D6D3F720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8A989-257F-497A-BEDF-2C206640251B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EBC48-54A0-4A78-A422-D6C1416318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BA5B4-6AC1-4552-B688-43B8F4332889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381C1-7951-46F4-ABC2-045B3F8A2F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79CAE-0219-4F09-B202-55DF938F9B65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B97AB-C0C8-4DE3-934F-1231868261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F6B2-E91F-4553-BA59-37E8E307428D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0D10-1D27-437A-93F7-B38F19FB5C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BF788-6C6F-472F-B114-8C4AA86B5044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89CEF-B344-470C-AD0C-782F5B15F3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71383-7520-467E-9361-372990F7CF04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1D4D1-1EB8-4E0D-ADC5-ABBBD9531C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94AD-9F31-489D-8F6F-8997437A2372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FF44-77BB-4152-A50E-C0280ACFCB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03CD5D-730B-4DF8-8352-CB6D475B6EBA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EAB025-E801-4724-A5B7-F0789AD28F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Mechanika </a:t>
            </a:r>
            <a:r>
              <a:rPr lang="cs-CZ" dirty="0">
                <a:solidFill>
                  <a:srgbClr val="376092"/>
                </a:solidFill>
              </a:rPr>
              <a:t>I</a:t>
            </a:r>
            <a:r>
              <a:rPr lang="cs-CZ" dirty="0" smtClean="0">
                <a:solidFill>
                  <a:srgbClr val="376092"/>
                </a:solidFill>
              </a:rPr>
              <a:t>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Tlak vyvolaný tíhovou silou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75450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VY_32_INOVACE_11-18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2" name="TextovéPole 41"/>
          <p:cNvSpPr txBox="1"/>
          <p:nvPr/>
        </p:nvSpPr>
        <p:spPr>
          <a:xfrm>
            <a:off x="2771800" y="652046"/>
            <a:ext cx="3384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Vztlaková síla</a:t>
            </a:r>
          </a:p>
        </p:txBody>
      </p:sp>
      <p:sp>
        <p:nvSpPr>
          <p:cNvPr id="4" name="Obdélník 3"/>
          <p:cNvSpPr/>
          <p:nvPr/>
        </p:nvSpPr>
        <p:spPr>
          <a:xfrm>
            <a:off x="899592" y="1896536"/>
            <a:ext cx="2520280" cy="27363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899592" y="2225160"/>
            <a:ext cx="2520000" cy="27160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1691680" y="2924944"/>
            <a:ext cx="936104" cy="86409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2180996" y="3789040"/>
            <a:ext cx="0" cy="1080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2159592" y="2557560"/>
            <a:ext cx="0" cy="360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rot="5400000" flipV="1">
            <a:off x="5420198" y="1536536"/>
            <a:ext cx="0" cy="72000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4924727" y="2040494"/>
            <a:ext cx="3967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Výslednice všech hydrostatických sil.</a:t>
            </a:r>
            <a:endParaRPr lang="cs-CZ" dirty="0"/>
          </a:p>
        </p:txBody>
      </p:sp>
      <p:cxnSp>
        <p:nvCxnSpPr>
          <p:cNvPr id="13" name="Přímá spojnice se šipkou 12"/>
          <p:cNvCxnSpPr/>
          <p:nvPr/>
        </p:nvCxnSpPr>
        <p:spPr>
          <a:xfrm flipV="1">
            <a:off x="2159732" y="2636992"/>
            <a:ext cx="0" cy="72000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1723118" y="4144374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</a:t>
            </a:r>
            <a:r>
              <a:rPr lang="cs-CZ" baseline="-25000" dirty="0" smtClean="0"/>
              <a:t>2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1691680" y="2559353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</a:t>
            </a:r>
            <a:r>
              <a:rPr lang="cs-CZ" baseline="-25000" dirty="0" smtClean="0"/>
              <a:t>1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5060198" y="3140968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</a:t>
            </a:r>
            <a:r>
              <a:rPr lang="cs-CZ" baseline="-25000" dirty="0" smtClean="0"/>
              <a:t>3</a:t>
            </a:r>
            <a:r>
              <a:rPr lang="cs-CZ" dirty="0" smtClean="0"/>
              <a:t> = F</a:t>
            </a:r>
            <a:r>
              <a:rPr lang="cs-CZ" baseline="-25000" dirty="0" smtClean="0"/>
              <a:t>4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5066320" y="3635732"/>
            <a:ext cx="1443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</a:t>
            </a:r>
            <a:r>
              <a:rPr lang="cs-CZ" baseline="-25000" dirty="0" smtClean="0"/>
              <a:t>VZ</a:t>
            </a:r>
            <a:r>
              <a:rPr lang="cs-CZ" dirty="0" smtClean="0"/>
              <a:t> = F</a:t>
            </a:r>
            <a:r>
              <a:rPr lang="cs-CZ" baseline="-25000" dirty="0" smtClean="0"/>
              <a:t>2</a:t>
            </a:r>
            <a:r>
              <a:rPr lang="cs-CZ" dirty="0" smtClean="0"/>
              <a:t> - F</a:t>
            </a:r>
            <a:r>
              <a:rPr lang="cs-CZ" baseline="-25000" dirty="0" smtClean="0"/>
              <a:t>1</a:t>
            </a:r>
            <a:endParaRPr lang="cs-CZ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475190" y="5517232"/>
            <a:ext cx="4943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</a:t>
            </a:r>
            <a:r>
              <a:rPr lang="cs-CZ" baseline="-25000" dirty="0" smtClean="0"/>
              <a:t>VZ</a:t>
            </a:r>
            <a:r>
              <a:rPr lang="cs-CZ" dirty="0" smtClean="0"/>
              <a:t> = F</a:t>
            </a:r>
            <a:r>
              <a:rPr lang="cs-CZ" baseline="-25000" dirty="0" smtClean="0"/>
              <a:t>2</a:t>
            </a:r>
            <a:r>
              <a:rPr lang="cs-CZ" dirty="0" smtClean="0"/>
              <a:t> - F</a:t>
            </a:r>
            <a:r>
              <a:rPr lang="cs-CZ" baseline="-25000" dirty="0" smtClean="0"/>
              <a:t>1 </a:t>
            </a:r>
            <a:r>
              <a:rPr lang="cs-CZ" dirty="0" smtClean="0"/>
              <a:t>= Sh</a:t>
            </a:r>
            <a:r>
              <a:rPr lang="cs-CZ" baseline="-25000" dirty="0" smtClean="0"/>
              <a:t>2</a:t>
            </a:r>
            <a:r>
              <a:rPr lang="el-GR" dirty="0" smtClean="0"/>
              <a:t>ρ</a:t>
            </a:r>
            <a:r>
              <a:rPr lang="cs-CZ" dirty="0" smtClean="0"/>
              <a:t>g – Sh</a:t>
            </a:r>
            <a:r>
              <a:rPr lang="cs-CZ" baseline="-25000" dirty="0" smtClean="0"/>
              <a:t>1</a:t>
            </a:r>
            <a:r>
              <a:rPr lang="el-GR" dirty="0" smtClean="0"/>
              <a:t>ρ</a:t>
            </a:r>
            <a:r>
              <a:rPr lang="cs-CZ" dirty="0" smtClean="0"/>
              <a:t>g  = S</a:t>
            </a:r>
            <a:r>
              <a:rPr lang="el-GR" dirty="0" smtClean="0"/>
              <a:t>ρ</a:t>
            </a:r>
            <a:r>
              <a:rPr lang="cs-CZ" dirty="0"/>
              <a:t>g</a:t>
            </a:r>
            <a:r>
              <a:rPr lang="cs-CZ" dirty="0" smtClean="0"/>
              <a:t> (h</a:t>
            </a:r>
            <a:r>
              <a:rPr lang="cs-CZ" baseline="-25000" dirty="0" smtClean="0"/>
              <a:t>2 </a:t>
            </a:r>
            <a:r>
              <a:rPr lang="cs-CZ" dirty="0" smtClean="0"/>
              <a:t>– h</a:t>
            </a:r>
            <a:r>
              <a:rPr lang="cs-CZ" baseline="-25000" dirty="0" smtClean="0"/>
              <a:t>1</a:t>
            </a:r>
            <a:r>
              <a:rPr lang="cs-CZ" dirty="0" smtClean="0"/>
              <a:t>)  </a:t>
            </a:r>
            <a:endParaRPr lang="cs-CZ" dirty="0"/>
          </a:p>
        </p:txBody>
      </p:sp>
      <p:cxnSp>
        <p:nvCxnSpPr>
          <p:cNvPr id="24" name="Přímá spojnice 23"/>
          <p:cNvCxnSpPr/>
          <p:nvPr/>
        </p:nvCxnSpPr>
        <p:spPr>
          <a:xfrm>
            <a:off x="2627784" y="2924944"/>
            <a:ext cx="11880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>
            <a:off x="3707904" y="2213074"/>
            <a:ext cx="0" cy="7200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>
            <a:off x="4129118" y="2226130"/>
            <a:ext cx="0" cy="15480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4139952" y="2895356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</a:t>
            </a:r>
            <a:r>
              <a:rPr lang="cs-CZ" baseline="-25000" dirty="0" smtClean="0"/>
              <a:t>2</a:t>
            </a:r>
            <a:endParaRPr lang="cs-CZ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3707904" y="2388708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</a:t>
            </a:r>
            <a:r>
              <a:rPr lang="cs-CZ" baseline="-25000" dirty="0" smtClean="0"/>
              <a:t>1</a:t>
            </a:r>
            <a:endParaRPr lang="cs-CZ" dirty="0"/>
          </a:p>
        </p:txBody>
      </p:sp>
      <p:cxnSp>
        <p:nvCxnSpPr>
          <p:cNvPr id="31" name="Přímá spojnice 30"/>
          <p:cNvCxnSpPr/>
          <p:nvPr/>
        </p:nvCxnSpPr>
        <p:spPr>
          <a:xfrm>
            <a:off x="2627784" y="3789040"/>
            <a:ext cx="15840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>
            <a:off x="2627784" y="2226130"/>
            <a:ext cx="15480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2955925" y="317232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</a:t>
            </a:r>
            <a:endParaRPr lang="cs-CZ" dirty="0"/>
          </a:p>
        </p:txBody>
      </p:sp>
      <p:cxnSp>
        <p:nvCxnSpPr>
          <p:cNvPr id="34" name="Přímá spojnice se šipkou 33"/>
          <p:cNvCxnSpPr/>
          <p:nvPr/>
        </p:nvCxnSpPr>
        <p:spPr>
          <a:xfrm>
            <a:off x="2987824" y="2925024"/>
            <a:ext cx="0" cy="8640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5113742" y="5538498"/>
            <a:ext cx="1601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= Sh</a:t>
            </a:r>
            <a:r>
              <a:rPr lang="el-GR" dirty="0" smtClean="0"/>
              <a:t>ρ</a:t>
            </a:r>
            <a:r>
              <a:rPr lang="cs-CZ" dirty="0" smtClean="0"/>
              <a:t>g = V</a:t>
            </a:r>
            <a:r>
              <a:rPr lang="el-GR" dirty="0" smtClean="0"/>
              <a:t>ρ</a:t>
            </a:r>
            <a:r>
              <a:rPr lang="cs-CZ" dirty="0" smtClean="0"/>
              <a:t>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278122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2771799" y="652046"/>
            <a:ext cx="4536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Vztlaková síla – Archimedův zákon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39552" y="1484784"/>
            <a:ext cx="836808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Na těleso ponořené do kapaliny působí hydrostatická vztlaková síla F</a:t>
            </a:r>
            <a:r>
              <a:rPr lang="cs-CZ" baseline="-25000" dirty="0" smtClean="0"/>
              <a:t>VZ</a:t>
            </a:r>
            <a:r>
              <a:rPr lang="cs-CZ" dirty="0" smtClean="0"/>
              <a:t>.</a:t>
            </a:r>
          </a:p>
          <a:p>
            <a:r>
              <a:rPr lang="cs-CZ" dirty="0" smtClean="0"/>
              <a:t>Velikost této síly je přímo úměrná hustotě kapaliny a objemu ponořené části kapaliny.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3275856" y="2710190"/>
                <a:ext cx="2113384" cy="52322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8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cs-CZ" sz="2800" b="0" i="1" smtClean="0">
                              <a:latin typeface="Cambria Math"/>
                            </a:rPr>
                            <m:t>𝑉𝑍</m:t>
                          </m:r>
                        </m:sub>
                      </m:sSub>
                      <m:r>
                        <a:rPr lang="cs-CZ" sz="2800" b="0" i="1" smtClean="0">
                          <a:latin typeface="Cambria Math"/>
                        </a:rPr>
                        <m:t>=</m:t>
                      </m:r>
                      <m:r>
                        <a:rPr lang="cs-CZ" sz="2800" b="0" i="1" smtClean="0">
                          <a:latin typeface="Cambria Math"/>
                        </a:rPr>
                        <m:t>𝑉</m:t>
                      </m:r>
                      <m:r>
                        <a:rPr lang="cs-CZ" sz="2800" b="0" i="1" smtClean="0">
                          <a:latin typeface="Cambria Math"/>
                          <a:ea typeface="Cambria Math"/>
                        </a:rPr>
                        <m:t>𝜌</m:t>
                      </m:r>
                      <m:r>
                        <a:rPr lang="cs-CZ" sz="2800" b="0" i="1" smtClean="0">
                          <a:latin typeface="Cambria Math"/>
                          <a:ea typeface="Cambria Math"/>
                        </a:rPr>
                        <m:t>𝑔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2710190"/>
                <a:ext cx="2113384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ovéPole 4"/>
          <p:cNvSpPr txBox="1"/>
          <p:nvPr/>
        </p:nvSpPr>
        <p:spPr>
          <a:xfrm>
            <a:off x="683568" y="3933056"/>
            <a:ext cx="781496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Jiné znění:</a:t>
            </a:r>
          </a:p>
          <a:p>
            <a:endParaRPr lang="cs-CZ" dirty="0"/>
          </a:p>
          <a:p>
            <a:r>
              <a:rPr lang="cs-CZ" dirty="0" smtClean="0"/>
              <a:t>Těleso ponořené do kapaliny je nadlehčováno silou, jejíž velikost  se rovná</a:t>
            </a:r>
            <a:br>
              <a:rPr lang="cs-CZ" dirty="0" smtClean="0"/>
            </a:br>
            <a:r>
              <a:rPr lang="cs-CZ" dirty="0" smtClean="0"/>
              <a:t>tíze kapaliny stejného objemu, jako je objem ponořeného tělesa.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162606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2" name="TextovéPole 41"/>
          <p:cNvSpPr txBox="1"/>
          <p:nvPr/>
        </p:nvSpPr>
        <p:spPr>
          <a:xfrm>
            <a:off x="622194" y="666139"/>
            <a:ext cx="3384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Vztlaková síla</a:t>
            </a:r>
          </a:p>
        </p:txBody>
      </p:sp>
      <p:sp>
        <p:nvSpPr>
          <p:cNvPr id="4" name="Obdélník 3"/>
          <p:cNvSpPr/>
          <p:nvPr/>
        </p:nvSpPr>
        <p:spPr>
          <a:xfrm>
            <a:off x="899592" y="1896536"/>
            <a:ext cx="2520280" cy="27363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899592" y="2225160"/>
            <a:ext cx="2520000" cy="27160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nice se šipkou 11"/>
          <p:cNvCxnSpPr/>
          <p:nvPr/>
        </p:nvCxnSpPr>
        <p:spPr>
          <a:xfrm rot="5400000" flipV="1">
            <a:off x="4571960" y="498658"/>
            <a:ext cx="0" cy="72000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4139952" y="1002616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Vztlaková síla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 rot="5400000" flipV="1">
            <a:off x="4571751" y="1207912"/>
            <a:ext cx="0" cy="720000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4076280" y="1711870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Tíhová síla.</a:t>
            </a:r>
            <a:endParaRPr lang="cs-CZ" dirty="0"/>
          </a:p>
        </p:txBody>
      </p:sp>
      <p:grpSp>
        <p:nvGrpSpPr>
          <p:cNvPr id="8" name="Skupina 7"/>
          <p:cNvGrpSpPr/>
          <p:nvPr/>
        </p:nvGrpSpPr>
        <p:grpSpPr>
          <a:xfrm>
            <a:off x="1691680" y="2636992"/>
            <a:ext cx="936104" cy="1800000"/>
            <a:chOff x="1691680" y="2636992"/>
            <a:chExt cx="936104" cy="1800000"/>
          </a:xfrm>
        </p:grpSpPr>
        <p:sp>
          <p:nvSpPr>
            <p:cNvPr id="2" name="Obdélník 1"/>
            <p:cNvSpPr/>
            <p:nvPr/>
          </p:nvSpPr>
          <p:spPr>
            <a:xfrm>
              <a:off x="1691680" y="2924944"/>
              <a:ext cx="936104" cy="86409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3" name="Přímá spojnice se šipkou 12"/>
            <p:cNvCxnSpPr/>
            <p:nvPr/>
          </p:nvCxnSpPr>
          <p:spPr>
            <a:xfrm flipV="1">
              <a:off x="2159732" y="2636992"/>
              <a:ext cx="0" cy="720000"/>
            </a:xfrm>
            <a:prstGeom prst="straightConnector1">
              <a:avLst/>
            </a:prstGeom>
            <a:ln w="381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se šipkou 15"/>
            <p:cNvCxnSpPr/>
            <p:nvPr/>
          </p:nvCxnSpPr>
          <p:spPr>
            <a:xfrm rot="10800000" flipV="1">
              <a:off x="2156972" y="3356992"/>
              <a:ext cx="0" cy="1080000"/>
            </a:xfrm>
            <a:prstGeom prst="straightConnector1">
              <a:avLst/>
            </a:prstGeom>
            <a:ln w="38100">
              <a:solidFill>
                <a:schemeClr val="accent6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se šipkou 16"/>
            <p:cNvCxnSpPr/>
            <p:nvPr/>
          </p:nvCxnSpPr>
          <p:spPr>
            <a:xfrm rot="10800000" flipV="1">
              <a:off x="2156971" y="3356992"/>
              <a:ext cx="0" cy="360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Přímá spojnice se šipkou 17"/>
          <p:cNvCxnSpPr/>
          <p:nvPr/>
        </p:nvCxnSpPr>
        <p:spPr>
          <a:xfrm rot="5400000" flipV="1">
            <a:off x="4571960" y="1948368"/>
            <a:ext cx="0" cy="720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4142040" y="245232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Výslednice působících sil.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4148043" y="3297302"/>
                <a:ext cx="1408334" cy="4917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𝑔</m:t>
                          </m:r>
                        </m:sub>
                      </m:sSub>
                      <m:r>
                        <a:rPr lang="cs-CZ" sz="2400" i="1" smtClean="0">
                          <a:latin typeface="Cambria Math"/>
                          <a:ea typeface="Cambria Math"/>
                        </a:rPr>
                        <m:t>&gt;</m:t>
                      </m:r>
                      <m:sSub>
                        <m:sSubPr>
                          <m:ctrlPr>
                            <a:rPr lang="cs-CZ" sz="240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𝐹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𝑉𝑍</m:t>
                          </m:r>
                        </m:sub>
                      </m:sSub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8043" y="3297302"/>
                <a:ext cx="1408334" cy="491738"/>
              </a:xfrm>
              <a:prstGeom prst="rect">
                <a:avLst/>
              </a:prstGeom>
              <a:blipFill rotWithShape="1">
                <a:blip r:embed="rId3"/>
                <a:stretch>
                  <a:fillRect b="-740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765467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7.40741E-7 L -1.11111E-6 0.1680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2" name="TextovéPole 41"/>
          <p:cNvSpPr txBox="1"/>
          <p:nvPr/>
        </p:nvSpPr>
        <p:spPr>
          <a:xfrm>
            <a:off x="622194" y="666139"/>
            <a:ext cx="3384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Vztlaková síla</a:t>
            </a:r>
          </a:p>
        </p:txBody>
      </p:sp>
      <p:sp>
        <p:nvSpPr>
          <p:cNvPr id="4" name="Obdélník 3"/>
          <p:cNvSpPr/>
          <p:nvPr/>
        </p:nvSpPr>
        <p:spPr>
          <a:xfrm>
            <a:off x="899592" y="1896536"/>
            <a:ext cx="2520280" cy="27363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899592" y="2225160"/>
            <a:ext cx="2520000" cy="27160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nice se šipkou 11"/>
          <p:cNvCxnSpPr/>
          <p:nvPr/>
        </p:nvCxnSpPr>
        <p:spPr>
          <a:xfrm rot="5400000" flipV="1">
            <a:off x="4571960" y="498658"/>
            <a:ext cx="0" cy="72000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4139952" y="1002616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Vztlaková síla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 rot="5400000" flipV="1">
            <a:off x="4571751" y="1207912"/>
            <a:ext cx="0" cy="720000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4076280" y="1711870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Tíhová síla.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1691680" y="2924944"/>
            <a:ext cx="936104" cy="8640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3" name="Přímá spojnice se šipkou 12"/>
          <p:cNvCxnSpPr/>
          <p:nvPr/>
        </p:nvCxnSpPr>
        <p:spPr>
          <a:xfrm flipV="1">
            <a:off x="2159732" y="2636992"/>
            <a:ext cx="0" cy="72000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rot="10800000" flipV="1">
            <a:off x="2156972" y="3356992"/>
            <a:ext cx="0" cy="720000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rot="5400000" flipV="1">
            <a:off x="4571960" y="1948368"/>
            <a:ext cx="0" cy="720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4142040" y="245232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Výslednice působících sil.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4148043" y="3297302"/>
                <a:ext cx="1406732" cy="4917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𝑔</m:t>
                          </m:r>
                        </m:sub>
                      </m:sSub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40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𝐹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𝑉𝑍</m:t>
                          </m:r>
                        </m:sub>
                      </m:sSub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8043" y="3297302"/>
                <a:ext cx="1406732" cy="491738"/>
              </a:xfrm>
              <a:prstGeom prst="rect">
                <a:avLst/>
              </a:prstGeom>
              <a:blipFill rotWithShape="1">
                <a:blip r:embed="rId3"/>
                <a:stretch>
                  <a:fillRect b="-740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073035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2" name="TextovéPole 41"/>
          <p:cNvSpPr txBox="1"/>
          <p:nvPr/>
        </p:nvSpPr>
        <p:spPr>
          <a:xfrm>
            <a:off x="622194" y="666139"/>
            <a:ext cx="3384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Vztlaková síla</a:t>
            </a:r>
          </a:p>
        </p:txBody>
      </p:sp>
      <p:sp>
        <p:nvSpPr>
          <p:cNvPr id="4" name="Obdélník 3"/>
          <p:cNvSpPr/>
          <p:nvPr/>
        </p:nvSpPr>
        <p:spPr>
          <a:xfrm>
            <a:off x="899592" y="1896536"/>
            <a:ext cx="2520280" cy="27363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899592" y="2225160"/>
            <a:ext cx="2520000" cy="27160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nice se šipkou 11"/>
          <p:cNvCxnSpPr/>
          <p:nvPr/>
        </p:nvCxnSpPr>
        <p:spPr>
          <a:xfrm rot="5400000" flipV="1">
            <a:off x="4571960" y="498658"/>
            <a:ext cx="0" cy="72000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4139952" y="1002616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Vztlaková síla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 rot="5400000" flipV="1">
            <a:off x="4571751" y="1207912"/>
            <a:ext cx="0" cy="720000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4076280" y="1711870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Tíhová síla.</a:t>
            </a:r>
            <a:endParaRPr lang="cs-CZ" dirty="0"/>
          </a:p>
        </p:txBody>
      </p:sp>
      <p:grpSp>
        <p:nvGrpSpPr>
          <p:cNvPr id="6" name="Skupina 5"/>
          <p:cNvGrpSpPr/>
          <p:nvPr/>
        </p:nvGrpSpPr>
        <p:grpSpPr>
          <a:xfrm>
            <a:off x="1691680" y="2276872"/>
            <a:ext cx="936104" cy="1800120"/>
            <a:chOff x="1691680" y="2276872"/>
            <a:chExt cx="936104" cy="1800120"/>
          </a:xfrm>
          <a:solidFill>
            <a:schemeClr val="accent6">
              <a:lumMod val="75000"/>
            </a:schemeClr>
          </a:solidFill>
        </p:grpSpPr>
        <p:sp>
          <p:nvSpPr>
            <p:cNvPr id="2" name="Obdélník 1"/>
            <p:cNvSpPr/>
            <p:nvPr/>
          </p:nvSpPr>
          <p:spPr>
            <a:xfrm>
              <a:off x="1691680" y="2924944"/>
              <a:ext cx="936104" cy="86409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3" name="Přímá spojnice se šipkou 12"/>
            <p:cNvCxnSpPr/>
            <p:nvPr/>
          </p:nvCxnSpPr>
          <p:spPr>
            <a:xfrm flipV="1">
              <a:off x="2159732" y="2276872"/>
              <a:ext cx="0" cy="1080000"/>
            </a:xfrm>
            <a:prstGeom prst="straightConnector1">
              <a:avLst/>
            </a:prstGeom>
            <a:grpFill/>
            <a:ln w="381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se šipkou 15"/>
            <p:cNvCxnSpPr/>
            <p:nvPr/>
          </p:nvCxnSpPr>
          <p:spPr>
            <a:xfrm rot="10800000" flipV="1">
              <a:off x="2156972" y="3356992"/>
              <a:ext cx="0" cy="720000"/>
            </a:xfrm>
            <a:prstGeom prst="straightConnector1">
              <a:avLst/>
            </a:prstGeom>
            <a:grpFill/>
            <a:ln w="38100">
              <a:solidFill>
                <a:schemeClr val="accent6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se šipkou 16"/>
            <p:cNvCxnSpPr/>
            <p:nvPr/>
          </p:nvCxnSpPr>
          <p:spPr>
            <a:xfrm rot="10800000">
              <a:off x="2156971" y="2996991"/>
              <a:ext cx="0" cy="360000"/>
            </a:xfrm>
            <a:prstGeom prst="straightConnector1">
              <a:avLst/>
            </a:prstGeom>
            <a:grpFill/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Přímá spojnice se šipkou 17"/>
          <p:cNvCxnSpPr/>
          <p:nvPr/>
        </p:nvCxnSpPr>
        <p:spPr>
          <a:xfrm rot="5400000" flipV="1">
            <a:off x="4571960" y="1948368"/>
            <a:ext cx="0" cy="720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4142040" y="245232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Výslednice působících sil.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4148043" y="3297302"/>
                <a:ext cx="1408334" cy="4917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𝑔</m:t>
                          </m:r>
                        </m:sub>
                      </m:sSub>
                      <m:r>
                        <a:rPr lang="cs-CZ" sz="2400" i="1" smtClean="0">
                          <a:latin typeface="Cambria Math"/>
                          <a:ea typeface="Cambria Math"/>
                        </a:rPr>
                        <m:t>&lt;</m:t>
                      </m:r>
                      <m:sSub>
                        <m:sSubPr>
                          <m:ctrlPr>
                            <a:rPr lang="cs-CZ" sz="240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𝐹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𝑉𝑍</m:t>
                          </m:r>
                        </m:sub>
                      </m:sSub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8043" y="3297302"/>
                <a:ext cx="1408334" cy="491738"/>
              </a:xfrm>
              <a:prstGeom prst="rect">
                <a:avLst/>
              </a:prstGeom>
              <a:blipFill rotWithShape="1">
                <a:blip r:embed="rId3"/>
                <a:stretch>
                  <a:fillRect b="-740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980276"/>
      </p:ext>
    </p:extLst>
  </p:cSld>
  <p:clrMapOvr>
    <a:masterClrMapping/>
  </p:clrMapOvr>
  <p:transition advTm="5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4.44444E-6 L -1.11111E-6 -0.1416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2" name="TextovéPole 41"/>
          <p:cNvSpPr txBox="1"/>
          <p:nvPr/>
        </p:nvSpPr>
        <p:spPr>
          <a:xfrm>
            <a:off x="622194" y="666139"/>
            <a:ext cx="3384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Vztlaková síla</a:t>
            </a:r>
          </a:p>
        </p:txBody>
      </p:sp>
      <p:sp>
        <p:nvSpPr>
          <p:cNvPr id="4" name="Obdélník 3"/>
          <p:cNvSpPr/>
          <p:nvPr/>
        </p:nvSpPr>
        <p:spPr>
          <a:xfrm>
            <a:off x="899592" y="1896536"/>
            <a:ext cx="2520280" cy="27363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899592" y="2225160"/>
            <a:ext cx="2520000" cy="27160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nice se šipkou 11"/>
          <p:cNvCxnSpPr/>
          <p:nvPr/>
        </p:nvCxnSpPr>
        <p:spPr>
          <a:xfrm rot="5400000" flipV="1">
            <a:off x="4571960" y="498658"/>
            <a:ext cx="0" cy="72000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4139952" y="1002616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Vztlaková síla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 rot="5400000" flipV="1">
            <a:off x="4571751" y="1207912"/>
            <a:ext cx="0" cy="720000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4076280" y="1711870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Tíhová síla.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1691680" y="1948651"/>
            <a:ext cx="936104" cy="86409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3" name="Přímá spojnice se šipkou 12"/>
          <p:cNvCxnSpPr/>
          <p:nvPr/>
        </p:nvCxnSpPr>
        <p:spPr>
          <a:xfrm flipV="1">
            <a:off x="2159732" y="1628800"/>
            <a:ext cx="0" cy="72000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rot="10800000" flipV="1">
            <a:off x="2156972" y="2348800"/>
            <a:ext cx="0" cy="720000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rot="5400000" flipV="1">
            <a:off x="4571960" y="1948368"/>
            <a:ext cx="0" cy="720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4142040" y="245232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Výslednice působících sil.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4148043" y="3297302"/>
                <a:ext cx="1408334" cy="4917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𝑔</m:t>
                          </m:r>
                        </m:sub>
                      </m:sSub>
                      <m:r>
                        <a:rPr lang="cs-CZ" sz="2400" i="1" smtClean="0">
                          <a:latin typeface="Cambria Math"/>
                          <a:ea typeface="Cambria Math"/>
                        </a:rPr>
                        <m:t>&lt;</m:t>
                      </m:r>
                      <m:sSub>
                        <m:sSubPr>
                          <m:ctrlPr>
                            <a:rPr lang="cs-CZ" sz="240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𝐹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𝑉𝑍</m:t>
                          </m:r>
                        </m:sub>
                      </m:sSub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8043" y="3297302"/>
                <a:ext cx="1408334" cy="491738"/>
              </a:xfrm>
              <a:prstGeom prst="rect">
                <a:avLst/>
              </a:prstGeom>
              <a:blipFill rotWithShape="1">
                <a:blip r:embed="rId3"/>
                <a:stretch>
                  <a:fillRect b="-740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752361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55776" y="3645024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Autor obrázků: Alan Pieczonka</a:t>
            </a:r>
          </a:p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Zdroj klipartů: MS Office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832482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Děkujeme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Autor DUM: Mgr. Andrea Pieczonková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472343" y="548680"/>
            <a:ext cx="3475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accent1"/>
                </a:solidFill>
              </a:rPr>
              <a:t>Hydrostatická tlaková síla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611560" y="1196752"/>
            <a:ext cx="8285464" cy="64633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 tíhovém poli Země působí na dno, stěny a na ponořená tělesa </a:t>
            </a:r>
            <a:r>
              <a:rPr lang="cs-CZ" b="1" dirty="0" smtClean="0">
                <a:solidFill>
                  <a:schemeClr val="accent1"/>
                </a:solidFill>
              </a:rPr>
              <a:t>hydrostatická tlaková síla.</a:t>
            </a:r>
            <a:endParaRPr lang="cs-CZ" b="1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3851919" y="5221058"/>
                <a:ext cx="2095963" cy="52322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8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cs-CZ" sz="2800" b="0" i="1" smtClean="0">
                              <a:latin typeface="Cambria Math"/>
                            </a:rPr>
                            <m:t>h</m:t>
                          </m:r>
                        </m:sub>
                      </m:sSub>
                      <m:r>
                        <a:rPr lang="cs-CZ" sz="2800" b="0" i="1" smtClean="0">
                          <a:latin typeface="Cambria Math"/>
                        </a:rPr>
                        <m:t>=</m:t>
                      </m:r>
                      <m:r>
                        <a:rPr lang="cs-CZ" sz="2800" b="0" i="1" smtClean="0">
                          <a:latin typeface="Cambria Math"/>
                        </a:rPr>
                        <m:t>𝑆h</m:t>
                      </m:r>
                      <m:r>
                        <a:rPr lang="cs-CZ" sz="2800" b="0" i="1" smtClean="0">
                          <a:latin typeface="Cambria Math"/>
                          <a:ea typeface="Cambria Math"/>
                        </a:rPr>
                        <m:t>𝜌</m:t>
                      </m:r>
                      <m:r>
                        <a:rPr lang="cs-CZ" sz="2800" b="0" i="1" smtClean="0">
                          <a:latin typeface="Cambria Math"/>
                          <a:ea typeface="Cambria Math"/>
                        </a:rPr>
                        <m:t>𝑔</m:t>
                      </m:r>
                    </m:oMath>
                  </m:oMathPara>
                </a14:m>
                <a:endParaRPr lang="cs-CZ" sz="2800" i="1" dirty="0"/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19" y="5221058"/>
                <a:ext cx="2095963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Skupina 8"/>
          <p:cNvGrpSpPr/>
          <p:nvPr/>
        </p:nvGrpSpPr>
        <p:grpSpPr>
          <a:xfrm>
            <a:off x="3347864" y="1843083"/>
            <a:ext cx="1955642" cy="2304256"/>
            <a:chOff x="3232290" y="2132856"/>
            <a:chExt cx="1955642" cy="2304256"/>
          </a:xfrm>
        </p:grpSpPr>
        <p:grpSp>
          <p:nvGrpSpPr>
            <p:cNvPr id="5" name="Skupina 4"/>
            <p:cNvGrpSpPr/>
            <p:nvPr/>
          </p:nvGrpSpPr>
          <p:grpSpPr>
            <a:xfrm>
              <a:off x="3232291" y="2132856"/>
              <a:ext cx="1955641" cy="2304256"/>
              <a:chOff x="2472343" y="2708920"/>
              <a:chExt cx="1955641" cy="2304256"/>
            </a:xfrm>
          </p:grpSpPr>
          <p:sp>
            <p:nvSpPr>
              <p:cNvPr id="4" name="Plechovka 3"/>
              <p:cNvSpPr/>
              <p:nvPr/>
            </p:nvSpPr>
            <p:spPr>
              <a:xfrm>
                <a:off x="2472343" y="2708920"/>
                <a:ext cx="1955641" cy="2304256"/>
              </a:xfrm>
              <a:prstGeom prst="ca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3" name="Plechovka 12"/>
              <p:cNvSpPr/>
              <p:nvPr/>
            </p:nvSpPr>
            <p:spPr>
              <a:xfrm flipV="1">
                <a:off x="2472343" y="2708920"/>
                <a:ext cx="1955641" cy="2304256"/>
              </a:xfrm>
              <a:prstGeom prst="can">
                <a:avLst/>
              </a:prstGeom>
              <a:noFill/>
              <a:ln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6" name="Plechovka 5"/>
            <p:cNvSpPr/>
            <p:nvPr/>
          </p:nvSpPr>
          <p:spPr>
            <a:xfrm>
              <a:off x="3232290" y="2708920"/>
              <a:ext cx="1955641" cy="1728192"/>
            </a:xfrm>
            <a:prstGeom prst="can">
              <a:avLst/>
            </a:prstGeom>
            <a:solidFill>
              <a:schemeClr val="accent1">
                <a:alpha val="5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</p:grpSp>
      <p:sp>
        <p:nvSpPr>
          <p:cNvPr id="11" name="Ovál 10"/>
          <p:cNvSpPr/>
          <p:nvPr/>
        </p:nvSpPr>
        <p:spPr>
          <a:xfrm>
            <a:off x="3347865" y="3645024"/>
            <a:ext cx="1955640" cy="502315"/>
          </a:xfrm>
          <a:prstGeom prst="ellipse">
            <a:avLst/>
          </a:prstGeom>
          <a:solidFill>
            <a:srgbClr val="FF0000">
              <a:alpha val="5686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4415738" y="3648359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grpSp>
        <p:nvGrpSpPr>
          <p:cNvPr id="18" name="Skupina 17"/>
          <p:cNvGrpSpPr/>
          <p:nvPr/>
        </p:nvGrpSpPr>
        <p:grpSpPr>
          <a:xfrm>
            <a:off x="5362999" y="2653608"/>
            <a:ext cx="525322" cy="1259269"/>
            <a:chOff x="5362999" y="2653608"/>
            <a:chExt cx="525322" cy="1259269"/>
          </a:xfrm>
        </p:grpSpPr>
        <p:cxnSp>
          <p:nvCxnSpPr>
            <p:cNvPr id="15" name="Přímá spojnice se šipkou 14"/>
            <p:cNvCxnSpPr/>
            <p:nvPr/>
          </p:nvCxnSpPr>
          <p:spPr>
            <a:xfrm>
              <a:off x="5888321" y="2653608"/>
              <a:ext cx="0" cy="1259269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16"/>
            <p:cNvCxnSpPr/>
            <p:nvPr/>
          </p:nvCxnSpPr>
          <p:spPr>
            <a:xfrm>
              <a:off x="5362999" y="2664241"/>
              <a:ext cx="504056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nice 22"/>
            <p:cNvCxnSpPr/>
            <p:nvPr/>
          </p:nvCxnSpPr>
          <p:spPr>
            <a:xfrm>
              <a:off x="5364088" y="3911790"/>
              <a:ext cx="504056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ovéPole 20"/>
          <p:cNvSpPr txBox="1"/>
          <p:nvPr/>
        </p:nvSpPr>
        <p:spPr>
          <a:xfrm>
            <a:off x="5888321" y="309857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3563888" y="3104678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ρ</a:t>
            </a:r>
            <a:endParaRPr lang="cs-CZ" dirty="0"/>
          </a:p>
        </p:txBody>
      </p:sp>
      <p:cxnSp>
        <p:nvCxnSpPr>
          <p:cNvPr id="27" name="Přímá spojnice se šipkou 26"/>
          <p:cNvCxnSpPr/>
          <p:nvPr/>
        </p:nvCxnSpPr>
        <p:spPr>
          <a:xfrm>
            <a:off x="2339752" y="2564904"/>
            <a:ext cx="0" cy="6480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2339752" y="270427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226246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1" grpId="0" animBg="1"/>
      <p:bldP spid="12" grpId="0"/>
      <p:bldP spid="21" grpId="0"/>
      <p:bldP spid="24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472343" y="548680"/>
            <a:ext cx="3475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accent1"/>
                </a:solidFill>
              </a:rPr>
              <a:t>Hydrostatická tlaková síla</a:t>
            </a:r>
          </a:p>
        </p:txBody>
      </p:sp>
      <p:sp>
        <p:nvSpPr>
          <p:cNvPr id="2" name="Obdélník 1"/>
          <p:cNvSpPr/>
          <p:nvPr/>
        </p:nvSpPr>
        <p:spPr>
          <a:xfrm>
            <a:off x="1259632" y="4797152"/>
            <a:ext cx="6192688" cy="21602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19672" y="2996952"/>
            <a:ext cx="1080120" cy="180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1619672" y="3213152"/>
            <a:ext cx="1080000" cy="158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Lichoběžník 3"/>
          <p:cNvSpPr/>
          <p:nvPr/>
        </p:nvSpPr>
        <p:spPr>
          <a:xfrm flipV="1">
            <a:off x="3131840" y="2996952"/>
            <a:ext cx="1944216" cy="1793492"/>
          </a:xfrm>
          <a:prstGeom prst="trapezoi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Lichoběžník 11"/>
          <p:cNvSpPr/>
          <p:nvPr/>
        </p:nvSpPr>
        <p:spPr>
          <a:xfrm flipV="1">
            <a:off x="3193215" y="3212976"/>
            <a:ext cx="1825200" cy="1584000"/>
          </a:xfrm>
          <a:prstGeom prst="trapezoid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Lichoběžník 12"/>
          <p:cNvSpPr/>
          <p:nvPr/>
        </p:nvSpPr>
        <p:spPr>
          <a:xfrm>
            <a:off x="5580232" y="2996952"/>
            <a:ext cx="1080000" cy="1793492"/>
          </a:xfrm>
          <a:prstGeom prst="trapezoi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Lichoběžník 13"/>
          <p:cNvSpPr/>
          <p:nvPr/>
        </p:nvSpPr>
        <p:spPr>
          <a:xfrm>
            <a:off x="5580112" y="3212976"/>
            <a:ext cx="1080000" cy="1577468"/>
          </a:xfrm>
          <a:prstGeom prst="trapezoid">
            <a:avLst>
              <a:gd name="adj" fmla="val 2204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2624743" y="5589240"/>
            <a:ext cx="3475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Hydrostatické paradoxon</a:t>
            </a:r>
          </a:p>
        </p:txBody>
      </p:sp>
      <p:cxnSp>
        <p:nvCxnSpPr>
          <p:cNvPr id="6" name="Přímá spojnice 5"/>
          <p:cNvCxnSpPr/>
          <p:nvPr/>
        </p:nvCxnSpPr>
        <p:spPr>
          <a:xfrm>
            <a:off x="1043608" y="3212976"/>
            <a:ext cx="648072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1979712" y="5013176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3873406" y="5013176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5961638" y="5013176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838458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Obdélník 56"/>
          <p:cNvSpPr/>
          <p:nvPr/>
        </p:nvSpPr>
        <p:spPr>
          <a:xfrm>
            <a:off x="395536" y="2452832"/>
            <a:ext cx="2088000" cy="23443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Obdélník 60"/>
          <p:cNvSpPr/>
          <p:nvPr/>
        </p:nvSpPr>
        <p:spPr>
          <a:xfrm>
            <a:off x="406169" y="3068960"/>
            <a:ext cx="2088000" cy="17019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9" name="TextovéPole 28"/>
          <p:cNvSpPr txBox="1"/>
          <p:nvPr/>
        </p:nvSpPr>
        <p:spPr>
          <a:xfrm>
            <a:off x="2771800" y="652046"/>
            <a:ext cx="3384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Hydrostatický tlak</a:t>
            </a:r>
          </a:p>
        </p:txBody>
      </p:sp>
      <p:sp>
        <p:nvSpPr>
          <p:cNvPr id="60" name="Obdélník 59"/>
          <p:cNvSpPr/>
          <p:nvPr/>
        </p:nvSpPr>
        <p:spPr>
          <a:xfrm>
            <a:off x="406169" y="3624992"/>
            <a:ext cx="2088000" cy="11530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Obdélník 61"/>
          <p:cNvSpPr/>
          <p:nvPr/>
        </p:nvSpPr>
        <p:spPr>
          <a:xfrm>
            <a:off x="406169" y="4205060"/>
            <a:ext cx="2088000" cy="57653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2627784" y="1836016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Hydrostatický tlak v kapalině je vyvolán hydrostatickou silou, kterou působí horní vrstvy kapaliny na vrstvy spodní.</a:t>
            </a:r>
            <a:endParaRPr lang="cs-CZ" dirty="0"/>
          </a:p>
        </p:txBody>
      </p:sp>
      <p:sp>
        <p:nvSpPr>
          <p:cNvPr id="56" name="Obdélník 55"/>
          <p:cNvSpPr/>
          <p:nvPr/>
        </p:nvSpPr>
        <p:spPr>
          <a:xfrm>
            <a:off x="395536" y="2132856"/>
            <a:ext cx="2088000" cy="26642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ovéPole 62"/>
              <p:cNvSpPr txBox="1"/>
              <p:nvPr/>
            </p:nvSpPr>
            <p:spPr>
              <a:xfrm>
                <a:off x="4060212" y="3991842"/>
                <a:ext cx="3320100" cy="91057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800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cs-CZ" sz="2800" b="0" i="1" smtClean="0">
                              <a:latin typeface="Cambria Math"/>
                            </a:rPr>
                            <m:t>h</m:t>
                          </m:r>
                        </m:sub>
                      </m:sSub>
                      <m:r>
                        <a:rPr lang="cs-CZ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i="1">
                              <a:latin typeface="Cambria Math"/>
                            </a:rPr>
                            <m:t>𝑆h</m:t>
                          </m:r>
                          <m:r>
                            <a:rPr lang="cs-CZ" sz="2800" i="1">
                              <a:latin typeface="Cambria Math"/>
                              <a:ea typeface="Cambria Math"/>
                            </a:rPr>
                            <m:t>𝜌</m:t>
                          </m:r>
                          <m:r>
                            <a:rPr lang="cs-CZ" sz="2800" i="1">
                              <a:latin typeface="Cambria Math"/>
                              <a:ea typeface="Cambria Math"/>
                            </a:rPr>
                            <m:t>𝑔</m:t>
                          </m:r>
                          <m:r>
                            <m:rPr>
                              <m:nor/>
                            </m:rPr>
                            <a:rPr lang="cs-CZ" sz="2800" i="1" dirty="0"/>
                            <m:t> 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𝑆</m:t>
                          </m:r>
                        </m:den>
                      </m:f>
                      <m:r>
                        <a:rPr lang="cs-CZ" sz="2800" b="0" i="1" smtClean="0">
                          <a:latin typeface="Cambria Math"/>
                        </a:rPr>
                        <m:t>=</m:t>
                      </m:r>
                      <m:r>
                        <a:rPr lang="cs-CZ" sz="2800" i="1">
                          <a:latin typeface="Cambria Math"/>
                        </a:rPr>
                        <m:t>h</m:t>
                      </m:r>
                      <m:r>
                        <a:rPr lang="cs-CZ" sz="2800" i="1">
                          <a:latin typeface="Cambria Math"/>
                          <a:ea typeface="Cambria Math"/>
                        </a:rPr>
                        <m:t>𝜌</m:t>
                      </m:r>
                      <m:r>
                        <a:rPr lang="cs-CZ" sz="2800" i="1">
                          <a:latin typeface="Cambria Math"/>
                          <a:ea typeface="Cambria Math"/>
                        </a:rPr>
                        <m:t>𝑔</m:t>
                      </m:r>
                      <m:r>
                        <m:rPr>
                          <m:nor/>
                        </m:rPr>
                        <a:rPr lang="cs-CZ" sz="2800" i="1" dirty="0"/>
                        <m:t> </m:t>
                      </m:r>
                    </m:oMath>
                  </m:oMathPara>
                </a14:m>
                <a:endParaRPr lang="cs-CZ" sz="2800" i="1" dirty="0"/>
              </a:p>
            </p:txBody>
          </p:sp>
        </mc:Choice>
        <mc:Fallback xmlns="">
          <p:sp>
            <p:nvSpPr>
              <p:cNvPr id="63" name="TextovéPole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0212" y="3991842"/>
                <a:ext cx="3320100" cy="91057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121950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2771800" y="652046"/>
            <a:ext cx="3384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Spojené nádoby</a:t>
            </a:r>
          </a:p>
        </p:txBody>
      </p:sp>
      <p:sp>
        <p:nvSpPr>
          <p:cNvPr id="3" name="Šipka ve tvaru U 2"/>
          <p:cNvSpPr/>
          <p:nvPr/>
        </p:nvSpPr>
        <p:spPr>
          <a:xfrm flipV="1">
            <a:off x="1187624" y="1844824"/>
            <a:ext cx="1656184" cy="3528392"/>
          </a:xfrm>
          <a:prstGeom prst="uturnArrow">
            <a:avLst>
              <a:gd name="adj1" fmla="val 25000"/>
              <a:gd name="adj2" fmla="val 12160"/>
              <a:gd name="adj3" fmla="val 0"/>
              <a:gd name="adj4" fmla="val 43750"/>
              <a:gd name="adj5" fmla="val 10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3" name="Šipka ve tvaru U 22"/>
          <p:cNvSpPr/>
          <p:nvPr/>
        </p:nvSpPr>
        <p:spPr>
          <a:xfrm flipV="1">
            <a:off x="1187624" y="2636912"/>
            <a:ext cx="1656184" cy="2736304"/>
          </a:xfrm>
          <a:prstGeom prst="uturnArrow">
            <a:avLst>
              <a:gd name="adj1" fmla="val 25000"/>
              <a:gd name="adj2" fmla="val 12160"/>
              <a:gd name="adj3" fmla="val 0"/>
              <a:gd name="adj4" fmla="val 43750"/>
              <a:gd name="adj5" fmla="val 100000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164076" y="2267580"/>
            <a:ext cx="1672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jedna kapalina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60468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2771800" y="652046"/>
            <a:ext cx="3384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Spojené nádoby</a:t>
            </a:r>
          </a:p>
        </p:txBody>
      </p:sp>
      <p:sp>
        <p:nvSpPr>
          <p:cNvPr id="3" name="Šipka ve tvaru U 2"/>
          <p:cNvSpPr/>
          <p:nvPr/>
        </p:nvSpPr>
        <p:spPr>
          <a:xfrm flipV="1">
            <a:off x="1187624" y="1844824"/>
            <a:ext cx="1656184" cy="3528392"/>
          </a:xfrm>
          <a:prstGeom prst="uturnArrow">
            <a:avLst>
              <a:gd name="adj1" fmla="val 25000"/>
              <a:gd name="adj2" fmla="val 12160"/>
              <a:gd name="adj3" fmla="val 0"/>
              <a:gd name="adj4" fmla="val 43750"/>
              <a:gd name="adj5" fmla="val 10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3" name="Šipka ve tvaru U 22"/>
          <p:cNvSpPr/>
          <p:nvPr/>
        </p:nvSpPr>
        <p:spPr>
          <a:xfrm flipV="1">
            <a:off x="1187624" y="3609020"/>
            <a:ext cx="1656184" cy="1764196"/>
          </a:xfrm>
          <a:prstGeom prst="uturnArrow">
            <a:avLst>
              <a:gd name="adj1" fmla="val 25000"/>
              <a:gd name="adj2" fmla="val 12160"/>
              <a:gd name="adj3" fmla="val 0"/>
              <a:gd name="adj4" fmla="val 43750"/>
              <a:gd name="adj5" fmla="val 100000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995936" y="2132856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dvě kapaliny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1187624" y="2636912"/>
            <a:ext cx="406800" cy="144016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7"/>
          <p:cNvCxnSpPr/>
          <p:nvPr/>
        </p:nvCxnSpPr>
        <p:spPr>
          <a:xfrm>
            <a:off x="611560" y="4077072"/>
            <a:ext cx="324036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611560" y="2636912"/>
            <a:ext cx="9360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2859391" y="3604915"/>
            <a:ext cx="9360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3779912" y="3573120"/>
            <a:ext cx="0" cy="5040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631091" y="2636912"/>
            <a:ext cx="0" cy="14400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1168706" y="3239688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ρ</a:t>
            </a:r>
            <a:r>
              <a:rPr lang="cs-CZ" baseline="-25000" dirty="0" smtClean="0"/>
              <a:t>1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398225" y="4491118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ρ</a:t>
            </a:r>
            <a:r>
              <a:rPr lang="cs-CZ" baseline="-25000" dirty="0" smtClean="0"/>
              <a:t>2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861675" y="3640454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</a:t>
            </a:r>
            <a:r>
              <a:rPr lang="cs-CZ" baseline="-25000" dirty="0" smtClean="0"/>
              <a:t>2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11560" y="3212976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</a:t>
            </a:r>
            <a:r>
              <a:rPr lang="cs-CZ" baseline="-25000" dirty="0" smtClean="0"/>
              <a:t>1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5427219" y="3653591"/>
                <a:ext cx="1861575" cy="87851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i="1" smtClean="0">
                                  <a:latin typeface="Cambria Math"/>
                                </a:rPr>
                                <m:t>ρ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i="1" smtClean="0">
                                  <a:latin typeface="Cambria Math"/>
                                </a:rPr>
                                <m:t>ρ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/>
                                </a:rPr>
                                <m:t>h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/>
                                </a:rPr>
                                <m:t>h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7219" y="3653591"/>
                <a:ext cx="1861575" cy="87851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227759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2" name="TextovéPole 41"/>
          <p:cNvSpPr txBox="1"/>
          <p:nvPr/>
        </p:nvSpPr>
        <p:spPr>
          <a:xfrm>
            <a:off x="2771800" y="652046"/>
            <a:ext cx="3384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Vztlaková síla</a:t>
            </a:r>
          </a:p>
        </p:txBody>
      </p:sp>
      <p:sp>
        <p:nvSpPr>
          <p:cNvPr id="4" name="Obdélník 3"/>
          <p:cNvSpPr/>
          <p:nvPr/>
        </p:nvSpPr>
        <p:spPr>
          <a:xfrm>
            <a:off x="899592" y="1896536"/>
            <a:ext cx="2520280" cy="27363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899592" y="2225160"/>
            <a:ext cx="2520000" cy="27160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1691680" y="2924944"/>
            <a:ext cx="936104" cy="86409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2180996" y="3789040"/>
            <a:ext cx="0" cy="1080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2159592" y="2557560"/>
            <a:ext cx="0" cy="360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rot="5400000" flipV="1">
            <a:off x="1331680" y="3022065"/>
            <a:ext cx="0" cy="720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rot="16200000" flipH="1" flipV="1">
            <a:off x="2987784" y="3022065"/>
            <a:ext cx="0" cy="720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rot="5400000" flipV="1">
            <a:off x="4491407" y="1536536"/>
            <a:ext cx="0" cy="720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3995936" y="2040494"/>
            <a:ext cx="5237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Na všechny stěny působí kapalina hydrostatickou</a:t>
            </a:r>
          </a:p>
          <a:p>
            <a:r>
              <a:rPr lang="cs-CZ" dirty="0" smtClean="0"/>
              <a:t>tlakovou silou.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95898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2" name="TextovéPole 41"/>
          <p:cNvSpPr txBox="1"/>
          <p:nvPr/>
        </p:nvSpPr>
        <p:spPr>
          <a:xfrm>
            <a:off x="2771800" y="652046"/>
            <a:ext cx="3384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Vztlaková síla</a:t>
            </a:r>
          </a:p>
        </p:txBody>
      </p:sp>
      <p:sp>
        <p:nvSpPr>
          <p:cNvPr id="4" name="Obdélník 3"/>
          <p:cNvSpPr/>
          <p:nvPr/>
        </p:nvSpPr>
        <p:spPr>
          <a:xfrm>
            <a:off x="899592" y="1896536"/>
            <a:ext cx="2520280" cy="27363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899592" y="2225160"/>
            <a:ext cx="2520000" cy="27160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1691680" y="2924944"/>
            <a:ext cx="936104" cy="86409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2180996" y="3789040"/>
            <a:ext cx="0" cy="1080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2159592" y="2557560"/>
            <a:ext cx="0" cy="360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rot="5400000" flipV="1">
            <a:off x="1331680" y="3022065"/>
            <a:ext cx="0" cy="720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rot="16200000" flipH="1" flipV="1">
            <a:off x="2987784" y="3022065"/>
            <a:ext cx="0" cy="720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rot="5400000" flipV="1">
            <a:off x="4491407" y="1536536"/>
            <a:ext cx="0" cy="72000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3995936" y="2040494"/>
            <a:ext cx="3967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Výslednice všech hydrostatických sil.</a:t>
            </a:r>
            <a:endParaRPr lang="cs-CZ" dirty="0"/>
          </a:p>
        </p:txBody>
      </p:sp>
      <p:cxnSp>
        <p:nvCxnSpPr>
          <p:cNvPr id="13" name="Přímá spojnice se šipkou 12"/>
          <p:cNvCxnSpPr/>
          <p:nvPr/>
        </p:nvCxnSpPr>
        <p:spPr>
          <a:xfrm flipV="1">
            <a:off x="2159732" y="2636992"/>
            <a:ext cx="0" cy="72000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rot="5400000" flipV="1">
            <a:off x="4502040" y="2627718"/>
            <a:ext cx="0" cy="720000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4006569" y="3131676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Tíhová síla.</a:t>
            </a:r>
            <a:endParaRPr lang="cs-CZ" dirty="0"/>
          </a:p>
        </p:txBody>
      </p:sp>
      <p:cxnSp>
        <p:nvCxnSpPr>
          <p:cNvPr id="16" name="Přímá spojnice se šipkou 15"/>
          <p:cNvCxnSpPr/>
          <p:nvPr/>
        </p:nvCxnSpPr>
        <p:spPr>
          <a:xfrm rot="10800000" flipV="1">
            <a:off x="2156972" y="3356992"/>
            <a:ext cx="0" cy="1080000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rot="10800000" flipV="1">
            <a:off x="2156971" y="3356992"/>
            <a:ext cx="0" cy="360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rot="5400000" flipV="1">
            <a:off x="4502040" y="3635830"/>
            <a:ext cx="0" cy="720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4006569" y="4139788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Výslednice působících sil.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86144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2" name="TextovéPole 41"/>
          <p:cNvSpPr txBox="1"/>
          <p:nvPr/>
        </p:nvSpPr>
        <p:spPr>
          <a:xfrm>
            <a:off x="2771800" y="652046"/>
            <a:ext cx="3384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Vztlaková síla</a:t>
            </a:r>
          </a:p>
        </p:txBody>
      </p:sp>
      <p:sp>
        <p:nvSpPr>
          <p:cNvPr id="4" name="Obdélník 3"/>
          <p:cNvSpPr/>
          <p:nvPr/>
        </p:nvSpPr>
        <p:spPr>
          <a:xfrm>
            <a:off x="899592" y="1896536"/>
            <a:ext cx="2520280" cy="27363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899592" y="2225160"/>
            <a:ext cx="2520000" cy="27160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1691680" y="2924944"/>
            <a:ext cx="936104" cy="86409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2180996" y="3789040"/>
            <a:ext cx="0" cy="1080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2159592" y="2557560"/>
            <a:ext cx="0" cy="360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rot="5400000" flipV="1">
            <a:off x="1331680" y="3022065"/>
            <a:ext cx="0" cy="720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rot="16200000" flipH="1" flipV="1">
            <a:off x="2987784" y="3022065"/>
            <a:ext cx="0" cy="720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rot="5400000" flipV="1">
            <a:off x="5420198" y="1536536"/>
            <a:ext cx="0" cy="72000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4924727" y="2040494"/>
            <a:ext cx="3967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Výslednice všech hydrostatických sil.</a:t>
            </a:r>
            <a:endParaRPr lang="cs-CZ" dirty="0"/>
          </a:p>
        </p:txBody>
      </p:sp>
      <p:cxnSp>
        <p:nvCxnSpPr>
          <p:cNvPr id="13" name="Přímá spojnice se šipkou 12"/>
          <p:cNvCxnSpPr/>
          <p:nvPr/>
        </p:nvCxnSpPr>
        <p:spPr>
          <a:xfrm flipV="1">
            <a:off x="2159732" y="2636992"/>
            <a:ext cx="0" cy="72000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1723118" y="4144374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</a:t>
            </a:r>
            <a:r>
              <a:rPr lang="cs-CZ" baseline="-25000" dirty="0" smtClean="0"/>
              <a:t>2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1691680" y="2559353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</a:t>
            </a:r>
            <a:r>
              <a:rPr lang="cs-CZ" baseline="-25000" dirty="0" smtClean="0"/>
              <a:t>1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2829277" y="3026857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</a:t>
            </a:r>
            <a:r>
              <a:rPr lang="cs-CZ" baseline="-25000" dirty="0" smtClean="0"/>
              <a:t>4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1073084" y="3020641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</a:t>
            </a:r>
            <a:r>
              <a:rPr lang="cs-CZ" baseline="-25000" dirty="0" smtClean="0"/>
              <a:t>3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5060198" y="3140968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</a:t>
            </a:r>
            <a:r>
              <a:rPr lang="cs-CZ" baseline="-25000" dirty="0" smtClean="0"/>
              <a:t>3</a:t>
            </a:r>
            <a:r>
              <a:rPr lang="cs-CZ" dirty="0" smtClean="0"/>
              <a:t> = F</a:t>
            </a:r>
            <a:r>
              <a:rPr lang="cs-CZ" baseline="-25000" dirty="0" smtClean="0"/>
              <a:t>4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5066320" y="3635732"/>
            <a:ext cx="1443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</a:t>
            </a:r>
            <a:r>
              <a:rPr lang="cs-CZ" baseline="-25000" dirty="0" smtClean="0"/>
              <a:t>VZ</a:t>
            </a:r>
            <a:r>
              <a:rPr lang="cs-CZ" dirty="0" smtClean="0"/>
              <a:t> = F</a:t>
            </a:r>
            <a:r>
              <a:rPr lang="cs-CZ" baseline="-25000" dirty="0" smtClean="0"/>
              <a:t>2</a:t>
            </a:r>
            <a:r>
              <a:rPr lang="cs-CZ" dirty="0" smtClean="0"/>
              <a:t> - F</a:t>
            </a:r>
            <a:r>
              <a:rPr lang="cs-CZ" baseline="-25000" dirty="0" smtClean="0"/>
              <a:t>1</a:t>
            </a:r>
            <a:endParaRPr lang="cs-CZ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475190" y="5517232"/>
            <a:ext cx="4943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</a:t>
            </a:r>
            <a:r>
              <a:rPr lang="cs-CZ" baseline="-25000" dirty="0" smtClean="0"/>
              <a:t>VZ</a:t>
            </a:r>
            <a:r>
              <a:rPr lang="cs-CZ" dirty="0" smtClean="0"/>
              <a:t> = F</a:t>
            </a:r>
            <a:r>
              <a:rPr lang="cs-CZ" baseline="-25000" dirty="0" smtClean="0"/>
              <a:t>2</a:t>
            </a:r>
            <a:r>
              <a:rPr lang="cs-CZ" dirty="0" smtClean="0"/>
              <a:t> - F</a:t>
            </a:r>
            <a:r>
              <a:rPr lang="cs-CZ" baseline="-25000" dirty="0" smtClean="0"/>
              <a:t>1 </a:t>
            </a:r>
            <a:r>
              <a:rPr lang="cs-CZ" dirty="0" smtClean="0"/>
              <a:t>= Sh</a:t>
            </a:r>
            <a:r>
              <a:rPr lang="cs-CZ" baseline="-25000" dirty="0" smtClean="0"/>
              <a:t>2</a:t>
            </a:r>
            <a:r>
              <a:rPr lang="el-GR" dirty="0" smtClean="0"/>
              <a:t>ρ</a:t>
            </a:r>
            <a:r>
              <a:rPr lang="cs-CZ" dirty="0" smtClean="0"/>
              <a:t>g – Sh</a:t>
            </a:r>
            <a:r>
              <a:rPr lang="cs-CZ" baseline="-25000" dirty="0" smtClean="0"/>
              <a:t>1</a:t>
            </a:r>
            <a:r>
              <a:rPr lang="el-GR" dirty="0" smtClean="0"/>
              <a:t>ρ</a:t>
            </a:r>
            <a:r>
              <a:rPr lang="cs-CZ" dirty="0" smtClean="0"/>
              <a:t>g  = S</a:t>
            </a:r>
            <a:r>
              <a:rPr lang="el-GR" dirty="0" smtClean="0"/>
              <a:t>ρ</a:t>
            </a:r>
            <a:r>
              <a:rPr lang="cs-CZ" dirty="0"/>
              <a:t>g</a:t>
            </a:r>
            <a:r>
              <a:rPr lang="cs-CZ" dirty="0" smtClean="0"/>
              <a:t> (h</a:t>
            </a:r>
            <a:r>
              <a:rPr lang="cs-CZ" baseline="-25000" dirty="0" smtClean="0"/>
              <a:t>2 </a:t>
            </a:r>
            <a:r>
              <a:rPr lang="cs-CZ" dirty="0" smtClean="0"/>
              <a:t>– h</a:t>
            </a:r>
            <a:r>
              <a:rPr lang="cs-CZ" baseline="-25000" dirty="0" smtClean="0"/>
              <a:t>1</a:t>
            </a:r>
            <a:r>
              <a:rPr lang="cs-CZ" dirty="0" smtClean="0"/>
              <a:t>)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22797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3" grpId="0"/>
      <p:bldP spid="25" grpId="0"/>
      <p:bldP spid="26" grpId="0"/>
    </p:bld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1735</TotalTime>
  <Words>397</Words>
  <Application>Microsoft Office PowerPoint</Application>
  <PresentationFormat>Předvádění na obrazovce (4:3)</PresentationFormat>
  <Paragraphs>102</Paragraphs>
  <Slides>17</Slides>
  <Notes>17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Mechanika II.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Děkujeme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Administrator</cp:lastModifiedBy>
  <cp:revision>149</cp:revision>
  <dcterms:created xsi:type="dcterms:W3CDTF">2011-12-03T14:12:28Z</dcterms:created>
  <dcterms:modified xsi:type="dcterms:W3CDTF">2013-05-24T09:16:31Z</dcterms:modified>
</cp:coreProperties>
</file>