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8" r:id="rId3"/>
    <p:sldId id="318" r:id="rId4"/>
    <p:sldId id="320" r:id="rId5"/>
    <p:sldId id="321" r:id="rId6"/>
    <p:sldId id="322" r:id="rId7"/>
    <p:sldId id="324" r:id="rId8"/>
    <p:sldId id="279" r:id="rId9"/>
    <p:sldId id="267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E905-70D3-4EC0-A2B4-A46E96780764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390F-A437-48CF-BC5F-794E6CC67B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46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Tlak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VY_32_INOVACE_11-17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328709" y="652046"/>
            <a:ext cx="248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Tlak v tekutinách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611560" y="1196752"/>
            <a:ext cx="8285464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Kapaliny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chemeClr val="accent1"/>
                </a:solidFill>
              </a:rPr>
              <a:t>plyny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nazýváme společným názvem </a:t>
            </a:r>
            <a:r>
              <a:rPr lang="cs-CZ" b="1" dirty="0" smtClean="0">
                <a:solidFill>
                  <a:schemeClr val="accent1"/>
                </a:solidFill>
              </a:rPr>
              <a:t>tekutiny</a:t>
            </a:r>
            <a:r>
              <a:rPr lang="cs-CZ" dirty="0" smtClean="0"/>
              <a:t>. 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Tlak</a:t>
            </a:r>
            <a:r>
              <a:rPr lang="cs-CZ" dirty="0" smtClean="0"/>
              <a:t> je fyzikální veličina, která popisuje </a:t>
            </a:r>
            <a:r>
              <a:rPr lang="cs-CZ" b="1" dirty="0" smtClean="0">
                <a:solidFill>
                  <a:schemeClr val="accent1"/>
                </a:solidFill>
              </a:rPr>
              <a:t>stav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accent1"/>
                </a:solidFill>
              </a:rPr>
              <a:t>tekutiny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accent1"/>
                </a:solidFill>
              </a:rPr>
              <a:t>v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accent1"/>
                </a:solidFill>
              </a:rPr>
              <a:t>klidu</a:t>
            </a:r>
            <a:r>
              <a:rPr lang="cs-CZ" dirty="0" smtClean="0"/>
              <a:t>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1475656" y="2636912"/>
                <a:ext cx="1440160" cy="89896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𝑝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cs-CZ" sz="2800" i="1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636912"/>
                <a:ext cx="1440160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Skupina 9"/>
          <p:cNvGrpSpPr/>
          <p:nvPr/>
        </p:nvGrpSpPr>
        <p:grpSpPr>
          <a:xfrm>
            <a:off x="4994623" y="2302756"/>
            <a:ext cx="2520280" cy="1098122"/>
            <a:chOff x="5148064" y="3373858"/>
            <a:chExt cx="2520280" cy="1098122"/>
          </a:xfrm>
        </p:grpSpPr>
        <p:sp>
          <p:nvSpPr>
            <p:cNvPr id="3" name="Kosoúhelník 2"/>
            <p:cNvSpPr/>
            <p:nvPr/>
          </p:nvSpPr>
          <p:spPr>
            <a:xfrm>
              <a:off x="5148064" y="4003928"/>
              <a:ext cx="2520280" cy="468052"/>
            </a:xfrm>
            <a:prstGeom prst="parallelogram">
              <a:avLst>
                <a:gd name="adj" fmla="val 84063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se šipkou 6"/>
            <p:cNvCxnSpPr/>
            <p:nvPr/>
          </p:nvCxnSpPr>
          <p:spPr>
            <a:xfrm>
              <a:off x="6408204" y="3373858"/>
              <a:ext cx="0" cy="864096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ovéPole 7"/>
            <p:cNvSpPr txBox="1"/>
            <p:nvPr/>
          </p:nvSpPr>
          <p:spPr>
            <a:xfrm flipH="1">
              <a:off x="6101323" y="3506436"/>
              <a:ext cx="3068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F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6967113" y="4053288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S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611560" y="4488918"/>
                <a:ext cx="41674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Jednotka: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𝑁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sup>
                    </m:sSup>
                    <m:r>
                      <a:rPr lang="cs-CZ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𝑃𝑎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 (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𝑝𝑎𝑠𝑐𝑎𝑙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488918"/>
                <a:ext cx="4167488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1170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ovéPole 26"/>
          <p:cNvSpPr txBox="1"/>
          <p:nvPr/>
        </p:nvSpPr>
        <p:spPr>
          <a:xfrm>
            <a:off x="539552" y="5301208"/>
            <a:ext cx="6596838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Tlak 1 Pa vyvolá síla o velikosti 1 N rozložená na plochu 1 m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26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" name="Picture 2" descr="C:\Users\alan\AppData\Local\Microsoft\Windows\Temporary Internet Files\Content.IE5\U70BCJAU\MC90025056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85528"/>
            <a:ext cx="2644907" cy="251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429268" y="873586"/>
            <a:ext cx="8285464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K měření tlaku se používají různé typy </a:t>
            </a:r>
            <a:r>
              <a:rPr lang="cs-CZ" b="1" dirty="0" smtClean="0">
                <a:solidFill>
                  <a:schemeClr val="accent1"/>
                </a:solidFill>
              </a:rPr>
              <a:t>manometrů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1" name="Picture 3" descr="C:\Users\alan\AppData\Local\Microsoft\Windows\Temporary Internet Files\Content.IE5\3DPZJJV2\MC90028709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96" y="2645713"/>
            <a:ext cx="2520280" cy="259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007" y="2685528"/>
            <a:ext cx="237172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38458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Tlak vyvolaný vnější silou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752" y="2132856"/>
            <a:ext cx="1867148" cy="314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1910127" y="2351925"/>
            <a:ext cx="57606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5" name="Skupina 54"/>
          <p:cNvGrpSpPr/>
          <p:nvPr/>
        </p:nvGrpSpPr>
        <p:grpSpPr>
          <a:xfrm>
            <a:off x="536771" y="1484784"/>
            <a:ext cx="3255153" cy="4477897"/>
            <a:chOff x="536771" y="1484784"/>
            <a:chExt cx="3255153" cy="4477897"/>
          </a:xfrm>
        </p:grpSpPr>
        <p:grpSp>
          <p:nvGrpSpPr>
            <p:cNvPr id="20" name="Skupina 19"/>
            <p:cNvGrpSpPr/>
            <p:nvPr/>
          </p:nvGrpSpPr>
          <p:grpSpPr>
            <a:xfrm rot="20517788">
              <a:off x="2448271" y="5156736"/>
              <a:ext cx="290965" cy="805945"/>
              <a:chOff x="4865483" y="2335023"/>
              <a:chExt cx="290965" cy="805945"/>
            </a:xfrm>
          </p:grpSpPr>
          <p:cxnSp>
            <p:nvCxnSpPr>
              <p:cNvPr id="15" name="Přímá spojnice 14"/>
              <p:cNvCxnSpPr/>
              <p:nvPr/>
            </p:nvCxnSpPr>
            <p:spPr>
              <a:xfrm>
                <a:off x="5004048" y="2351925"/>
                <a:ext cx="0" cy="789043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>
              <a:xfrm>
                <a:off x="5004048" y="2351925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/>
              <p:nvPr/>
            </p:nvCxnSpPr>
            <p:spPr>
              <a:xfrm flipH="1">
                <a:off x="4865483" y="2335023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Skupina 34"/>
            <p:cNvGrpSpPr/>
            <p:nvPr/>
          </p:nvGrpSpPr>
          <p:grpSpPr>
            <a:xfrm rot="18392757">
              <a:off x="3195426" y="4520134"/>
              <a:ext cx="290965" cy="805945"/>
              <a:chOff x="4865483" y="2335023"/>
              <a:chExt cx="290965" cy="805945"/>
            </a:xfrm>
          </p:grpSpPr>
          <p:cxnSp>
            <p:nvCxnSpPr>
              <p:cNvPr id="36" name="Přímá spojnice 35"/>
              <p:cNvCxnSpPr/>
              <p:nvPr/>
            </p:nvCxnSpPr>
            <p:spPr>
              <a:xfrm>
                <a:off x="5004048" y="2351925"/>
                <a:ext cx="0" cy="789043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>
              <a:xfrm>
                <a:off x="5004048" y="2351925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37"/>
              <p:cNvCxnSpPr/>
              <p:nvPr/>
            </p:nvCxnSpPr>
            <p:spPr>
              <a:xfrm flipH="1">
                <a:off x="4865483" y="2335023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Skupina 38"/>
            <p:cNvGrpSpPr/>
            <p:nvPr/>
          </p:nvGrpSpPr>
          <p:grpSpPr>
            <a:xfrm rot="14887599">
              <a:off x="3243469" y="3375950"/>
              <a:ext cx="290965" cy="805945"/>
              <a:chOff x="4865483" y="2335023"/>
              <a:chExt cx="290965" cy="805945"/>
            </a:xfrm>
          </p:grpSpPr>
          <p:cxnSp>
            <p:nvCxnSpPr>
              <p:cNvPr id="40" name="Přímá spojnice 39"/>
              <p:cNvCxnSpPr/>
              <p:nvPr/>
            </p:nvCxnSpPr>
            <p:spPr>
              <a:xfrm>
                <a:off x="5004048" y="2351925"/>
                <a:ext cx="0" cy="789043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>
                <a:off x="5004048" y="2351925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H="1">
                <a:off x="4865483" y="2335023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Skupina 42"/>
            <p:cNvGrpSpPr/>
            <p:nvPr/>
          </p:nvGrpSpPr>
          <p:grpSpPr>
            <a:xfrm rot="2250238">
              <a:off x="1327999" y="5041317"/>
              <a:ext cx="290965" cy="805945"/>
              <a:chOff x="4865483" y="2335023"/>
              <a:chExt cx="290965" cy="805945"/>
            </a:xfrm>
          </p:grpSpPr>
          <p:cxnSp>
            <p:nvCxnSpPr>
              <p:cNvPr id="44" name="Přímá spojnice 43"/>
              <p:cNvCxnSpPr/>
              <p:nvPr/>
            </p:nvCxnSpPr>
            <p:spPr>
              <a:xfrm>
                <a:off x="5004048" y="2351925"/>
                <a:ext cx="0" cy="789043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>
              <a:xfrm>
                <a:off x="5004048" y="2351925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>
              <a:xfrm flipH="1">
                <a:off x="4865483" y="2335023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Skupina 46"/>
            <p:cNvGrpSpPr/>
            <p:nvPr/>
          </p:nvGrpSpPr>
          <p:grpSpPr>
            <a:xfrm rot="4343367">
              <a:off x="794261" y="4182605"/>
              <a:ext cx="290965" cy="805945"/>
              <a:chOff x="4865483" y="2335023"/>
              <a:chExt cx="290965" cy="805945"/>
            </a:xfrm>
          </p:grpSpPr>
          <p:cxnSp>
            <p:nvCxnSpPr>
              <p:cNvPr id="48" name="Přímá spojnice 47"/>
              <p:cNvCxnSpPr/>
              <p:nvPr/>
            </p:nvCxnSpPr>
            <p:spPr>
              <a:xfrm>
                <a:off x="5004048" y="2351925"/>
                <a:ext cx="0" cy="789043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>
              <a:xfrm>
                <a:off x="5004048" y="2351925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>
              <a:xfrm flipH="1">
                <a:off x="4865483" y="2335023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Skupina 50"/>
            <p:cNvGrpSpPr/>
            <p:nvPr/>
          </p:nvGrpSpPr>
          <p:grpSpPr>
            <a:xfrm rot="7342200">
              <a:off x="1017704" y="3115405"/>
              <a:ext cx="290965" cy="805945"/>
              <a:chOff x="4865483" y="2335023"/>
              <a:chExt cx="290965" cy="805945"/>
            </a:xfrm>
          </p:grpSpPr>
          <p:cxnSp>
            <p:nvCxnSpPr>
              <p:cNvPr id="52" name="Přímá spojnice 51"/>
              <p:cNvCxnSpPr/>
              <p:nvPr/>
            </p:nvCxnSpPr>
            <p:spPr>
              <a:xfrm>
                <a:off x="5004048" y="2351925"/>
                <a:ext cx="0" cy="789043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>
                <a:off x="5004048" y="2351925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>
              <a:xfrm flipH="1">
                <a:off x="4865483" y="2335023"/>
                <a:ext cx="152400" cy="789042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Šipka dolů 30"/>
            <p:cNvSpPr/>
            <p:nvPr/>
          </p:nvSpPr>
          <p:spPr>
            <a:xfrm>
              <a:off x="2126151" y="1484784"/>
              <a:ext cx="144016" cy="864096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2230046" y="17041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F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8" name="TextovéPole 57"/>
          <p:cNvSpPr txBox="1"/>
          <p:nvPr/>
        </p:nvSpPr>
        <p:spPr>
          <a:xfrm>
            <a:off x="3406920" y="5573124"/>
            <a:ext cx="5607752" cy="92333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Tlak vyvolaný vnější silou, která působí na kapalné těleso v uzavřené nádobě, je ve všech místech kapaliny stejný.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4283968" y="4949138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Pascalův zákon:</a:t>
            </a:r>
          </a:p>
        </p:txBody>
      </p:sp>
    </p:spTree>
    <p:extLst>
      <p:ext uri="{BB962C8B-B14F-4D97-AF65-F5344CB8AC3E}">
        <p14:creationId xmlns:p14="http://schemas.microsoft.com/office/powerpoint/2010/main" val="9412195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3328709" y="652046"/>
            <a:ext cx="248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Hydraulická zařízení</a:t>
            </a:r>
          </a:p>
        </p:txBody>
      </p:sp>
      <p:grpSp>
        <p:nvGrpSpPr>
          <p:cNvPr id="15" name="Skupina 14"/>
          <p:cNvGrpSpPr/>
          <p:nvPr/>
        </p:nvGrpSpPr>
        <p:grpSpPr>
          <a:xfrm>
            <a:off x="1979712" y="2050215"/>
            <a:ext cx="4771683" cy="3683041"/>
            <a:chOff x="1043608" y="1474151"/>
            <a:chExt cx="4771683" cy="3683041"/>
          </a:xfrm>
        </p:grpSpPr>
        <p:sp>
          <p:nvSpPr>
            <p:cNvPr id="12" name="Obdélník 11"/>
            <p:cNvSpPr/>
            <p:nvPr/>
          </p:nvSpPr>
          <p:spPr>
            <a:xfrm>
              <a:off x="1043608" y="2060848"/>
              <a:ext cx="4771683" cy="309634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1640713" y="1700808"/>
              <a:ext cx="1923175" cy="30963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555649" y="1474151"/>
              <a:ext cx="2427231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" name="Skupina 19"/>
          <p:cNvGrpSpPr/>
          <p:nvPr/>
        </p:nvGrpSpPr>
        <p:grpSpPr>
          <a:xfrm>
            <a:off x="1990344" y="1484784"/>
            <a:ext cx="576000" cy="1604622"/>
            <a:chOff x="1979712" y="1319502"/>
            <a:chExt cx="597105" cy="1604622"/>
          </a:xfrm>
        </p:grpSpPr>
        <p:sp>
          <p:nvSpPr>
            <p:cNvPr id="31" name="Obdélník 30"/>
            <p:cNvSpPr/>
            <p:nvPr/>
          </p:nvSpPr>
          <p:spPr>
            <a:xfrm>
              <a:off x="1979712" y="2636092"/>
              <a:ext cx="597105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1979712" y="1319502"/>
              <a:ext cx="597105" cy="12961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097" name="Skupina 4096"/>
          <p:cNvGrpSpPr/>
          <p:nvPr/>
        </p:nvGrpSpPr>
        <p:grpSpPr>
          <a:xfrm>
            <a:off x="4499992" y="2564904"/>
            <a:ext cx="2251403" cy="1162761"/>
            <a:chOff x="4499992" y="2554271"/>
            <a:chExt cx="2251403" cy="1162761"/>
          </a:xfrm>
        </p:grpSpPr>
        <p:sp>
          <p:nvSpPr>
            <p:cNvPr id="16" name="Obdélník 15"/>
            <p:cNvSpPr/>
            <p:nvPr/>
          </p:nvSpPr>
          <p:spPr>
            <a:xfrm>
              <a:off x="4499992" y="3429000"/>
              <a:ext cx="2251403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96" name="Obdélník 4095"/>
            <p:cNvSpPr/>
            <p:nvPr/>
          </p:nvSpPr>
          <p:spPr>
            <a:xfrm>
              <a:off x="4510625" y="2554271"/>
              <a:ext cx="2232000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099" name="Šipka dolů 4098"/>
          <p:cNvSpPr/>
          <p:nvPr/>
        </p:nvSpPr>
        <p:spPr>
          <a:xfrm>
            <a:off x="2206336" y="2801374"/>
            <a:ext cx="144016" cy="38048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lů 36"/>
          <p:cNvSpPr/>
          <p:nvPr/>
        </p:nvSpPr>
        <p:spPr>
          <a:xfrm flipV="1">
            <a:off x="5501304" y="2179665"/>
            <a:ext cx="144016" cy="15480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00" name="TextovéPole 4099"/>
          <p:cNvSpPr txBox="1"/>
          <p:nvPr/>
        </p:nvSpPr>
        <p:spPr>
          <a:xfrm>
            <a:off x="1579654" y="281252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b="1" baseline="-25000" dirty="0" smtClean="0">
                <a:solidFill>
                  <a:srgbClr val="FF0000"/>
                </a:solidFill>
              </a:rPr>
              <a:t>1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645320" y="272634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b="1" baseline="-25000" dirty="0" smtClean="0">
                <a:solidFill>
                  <a:srgbClr val="FF0000"/>
                </a:solidFill>
              </a:rPr>
              <a:t>2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33518" y="341970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</a:t>
            </a:r>
            <a:r>
              <a:rPr lang="cs-CZ" b="1" baseline="-25000" dirty="0" smtClean="0">
                <a:solidFill>
                  <a:srgbClr val="FF0000"/>
                </a:solidFill>
              </a:rPr>
              <a:t>2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505126" y="278092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</a:t>
            </a:r>
            <a:r>
              <a:rPr lang="cs-CZ" b="1" baseline="-25000" dirty="0" smtClean="0">
                <a:solidFill>
                  <a:srgbClr val="FF0000"/>
                </a:solidFill>
              </a:rPr>
              <a:t>1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046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37" grpId="0" animBg="1"/>
      <p:bldP spid="4100" grpId="0"/>
      <p:bldP spid="39" grpId="0"/>
      <p:bldP spid="18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15" name="Skupina 14"/>
          <p:cNvGrpSpPr/>
          <p:nvPr/>
        </p:nvGrpSpPr>
        <p:grpSpPr>
          <a:xfrm>
            <a:off x="1979712" y="2050215"/>
            <a:ext cx="4771683" cy="3683041"/>
            <a:chOff x="1043608" y="1474151"/>
            <a:chExt cx="4771683" cy="3683041"/>
          </a:xfrm>
        </p:grpSpPr>
        <p:sp>
          <p:nvSpPr>
            <p:cNvPr id="16" name="Obdélník 15"/>
            <p:cNvSpPr/>
            <p:nvPr/>
          </p:nvSpPr>
          <p:spPr>
            <a:xfrm>
              <a:off x="1043608" y="2060848"/>
              <a:ext cx="4771683" cy="309634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1640713" y="1700808"/>
              <a:ext cx="1923175" cy="30963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1555649" y="1474151"/>
              <a:ext cx="2427231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" name="Skupina 19"/>
          <p:cNvGrpSpPr/>
          <p:nvPr/>
        </p:nvGrpSpPr>
        <p:grpSpPr>
          <a:xfrm>
            <a:off x="1990344" y="1484784"/>
            <a:ext cx="576000" cy="1604622"/>
            <a:chOff x="1979712" y="1319502"/>
            <a:chExt cx="597105" cy="1604622"/>
          </a:xfrm>
        </p:grpSpPr>
        <p:sp>
          <p:nvSpPr>
            <p:cNvPr id="21" name="Obdélník 20"/>
            <p:cNvSpPr/>
            <p:nvPr/>
          </p:nvSpPr>
          <p:spPr>
            <a:xfrm>
              <a:off x="1979712" y="2636092"/>
              <a:ext cx="597105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1979712" y="1319502"/>
              <a:ext cx="597105" cy="12961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4499992" y="2564904"/>
            <a:ext cx="2251403" cy="1162761"/>
            <a:chOff x="4499992" y="2554271"/>
            <a:chExt cx="2251403" cy="1162761"/>
          </a:xfrm>
        </p:grpSpPr>
        <p:sp>
          <p:nvSpPr>
            <p:cNvPr id="29" name="Obdélník 28"/>
            <p:cNvSpPr/>
            <p:nvPr/>
          </p:nvSpPr>
          <p:spPr>
            <a:xfrm>
              <a:off x="4499992" y="3429000"/>
              <a:ext cx="2251403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4510625" y="2554271"/>
              <a:ext cx="2232000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1" name="Šipka dolů 30"/>
          <p:cNvSpPr/>
          <p:nvPr/>
        </p:nvSpPr>
        <p:spPr>
          <a:xfrm>
            <a:off x="2206336" y="2801374"/>
            <a:ext cx="144016" cy="38048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lů 31"/>
          <p:cNvSpPr/>
          <p:nvPr/>
        </p:nvSpPr>
        <p:spPr>
          <a:xfrm flipV="1">
            <a:off x="5501304" y="2179665"/>
            <a:ext cx="144016" cy="15480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1579654" y="281252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b="1" baseline="-25000" dirty="0" smtClean="0">
                <a:solidFill>
                  <a:srgbClr val="FF0000"/>
                </a:solidFill>
              </a:rPr>
              <a:t>1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645320" y="272634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b="1" baseline="-25000" dirty="0" smtClean="0">
                <a:solidFill>
                  <a:srgbClr val="FF0000"/>
                </a:solidFill>
              </a:rPr>
              <a:t>2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23728" y="3442166"/>
            <a:ext cx="112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+mn-lt"/>
              </a:rPr>
              <a:t>p</a:t>
            </a:r>
            <a:endParaRPr lang="cs-CZ" sz="2400" i="1" dirty="0">
              <a:latin typeface="+mn-lt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253040" y="5295160"/>
            <a:ext cx="112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+mn-lt"/>
              </a:rPr>
              <a:t>p</a:t>
            </a:r>
            <a:endParaRPr lang="cs-CZ" sz="2400" i="1" dirty="0">
              <a:latin typeface="+mn-lt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364088" y="3950067"/>
            <a:ext cx="112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+mn-lt"/>
              </a:rPr>
              <a:t>p</a:t>
            </a:r>
            <a:endParaRPr lang="cs-CZ" sz="2400" i="1" dirty="0">
              <a:latin typeface="+mn-lt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033518" y="341970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</a:t>
            </a:r>
            <a:r>
              <a:rPr lang="cs-CZ" b="1" baseline="-25000" dirty="0" smtClean="0">
                <a:solidFill>
                  <a:srgbClr val="FF0000"/>
                </a:solidFill>
              </a:rPr>
              <a:t>2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2505126" y="278092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</a:t>
            </a:r>
            <a:r>
              <a:rPr lang="cs-CZ" b="1" baseline="-25000" dirty="0" smtClean="0">
                <a:solidFill>
                  <a:srgbClr val="FF0000"/>
                </a:solidFill>
              </a:rPr>
              <a:t>1</a:t>
            </a:r>
            <a:endParaRPr lang="cs-CZ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95536" y="2780928"/>
                <a:ext cx="978601" cy="718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𝑝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780928"/>
                <a:ext cx="978601" cy="71885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7049783" y="2780928"/>
                <a:ext cx="984565" cy="718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𝑝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9783" y="2780928"/>
                <a:ext cx="984565" cy="71885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1105019" y="1233569"/>
                <a:ext cx="2600349" cy="755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𝑝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cs-CZ" sz="28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cs-CZ" sz="28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800" dirty="0" smtClean="0"/>
                  <a:t>   →   </a:t>
                </a:r>
                <a:endParaRPr lang="cs-CZ" sz="2800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019" y="1233569"/>
                <a:ext cx="2600349" cy="755271"/>
              </a:xfrm>
              <a:prstGeom prst="rect">
                <a:avLst/>
              </a:prstGeom>
              <a:blipFill rotWithShape="1">
                <a:blip r:embed="rId5"/>
                <a:stretch>
                  <a:fillRect r="-12178" b="-16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642487" y="1142198"/>
                <a:ext cx="1861575" cy="84664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487" y="1142198"/>
                <a:ext cx="1861575" cy="84664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ovéPole 40"/>
          <p:cNvSpPr txBox="1"/>
          <p:nvPr/>
        </p:nvSpPr>
        <p:spPr>
          <a:xfrm>
            <a:off x="3328709" y="652046"/>
            <a:ext cx="248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Hydraulická zařízení</a:t>
            </a:r>
          </a:p>
        </p:txBody>
      </p:sp>
    </p:spTree>
    <p:extLst>
      <p:ext uri="{BB962C8B-B14F-4D97-AF65-F5344CB8AC3E}">
        <p14:creationId xmlns:p14="http://schemas.microsoft.com/office/powerpoint/2010/main" val="3899589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" grpId="0"/>
      <p:bldP spid="36" grpId="0"/>
      <p:bldP spid="10" grpId="0"/>
      <p:bldP spid="39" grpId="0"/>
      <p:bldP spid="4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3328709" y="652046"/>
            <a:ext cx="248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Hydraulická zařízení</a:t>
            </a:r>
          </a:p>
        </p:txBody>
      </p:sp>
      <p:grpSp>
        <p:nvGrpSpPr>
          <p:cNvPr id="15" name="Skupina 14"/>
          <p:cNvGrpSpPr/>
          <p:nvPr/>
        </p:nvGrpSpPr>
        <p:grpSpPr>
          <a:xfrm>
            <a:off x="1979712" y="2050215"/>
            <a:ext cx="4771683" cy="3683041"/>
            <a:chOff x="1043608" y="1474151"/>
            <a:chExt cx="4771683" cy="3683041"/>
          </a:xfrm>
        </p:grpSpPr>
        <p:sp>
          <p:nvSpPr>
            <p:cNvPr id="12" name="Obdélník 11"/>
            <p:cNvSpPr/>
            <p:nvPr/>
          </p:nvSpPr>
          <p:spPr>
            <a:xfrm>
              <a:off x="1043608" y="2060848"/>
              <a:ext cx="4771683" cy="309634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1640713" y="1700808"/>
              <a:ext cx="1923175" cy="30963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555649" y="1474151"/>
              <a:ext cx="2427231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1990344" y="836712"/>
            <a:ext cx="576000" cy="2345148"/>
            <a:chOff x="1990344" y="836712"/>
            <a:chExt cx="576000" cy="2345148"/>
          </a:xfrm>
        </p:grpSpPr>
        <p:sp>
          <p:nvSpPr>
            <p:cNvPr id="31" name="Obdélník 30"/>
            <p:cNvSpPr/>
            <p:nvPr/>
          </p:nvSpPr>
          <p:spPr>
            <a:xfrm>
              <a:off x="1990344" y="2801374"/>
              <a:ext cx="576000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1990344" y="836712"/>
              <a:ext cx="576000" cy="19442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99" name="Šipka dolů 4098"/>
            <p:cNvSpPr/>
            <p:nvPr/>
          </p:nvSpPr>
          <p:spPr>
            <a:xfrm>
              <a:off x="2206336" y="2801374"/>
              <a:ext cx="144016" cy="380486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4499992" y="2179665"/>
            <a:ext cx="2251403" cy="1548000"/>
            <a:chOff x="4499992" y="2179665"/>
            <a:chExt cx="2251403" cy="1548000"/>
          </a:xfrm>
        </p:grpSpPr>
        <p:grpSp>
          <p:nvGrpSpPr>
            <p:cNvPr id="4097" name="Skupina 4096"/>
            <p:cNvGrpSpPr/>
            <p:nvPr/>
          </p:nvGrpSpPr>
          <p:grpSpPr>
            <a:xfrm>
              <a:off x="4499992" y="2564904"/>
              <a:ext cx="2251403" cy="1162761"/>
              <a:chOff x="4499992" y="2554271"/>
              <a:chExt cx="2251403" cy="1162761"/>
            </a:xfrm>
          </p:grpSpPr>
          <p:sp>
            <p:nvSpPr>
              <p:cNvPr id="16" name="Obdélník 15"/>
              <p:cNvSpPr/>
              <p:nvPr/>
            </p:nvSpPr>
            <p:spPr>
              <a:xfrm>
                <a:off x="4499992" y="3429000"/>
                <a:ext cx="2251403" cy="28803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96" name="Obdélník 4095"/>
              <p:cNvSpPr/>
              <p:nvPr/>
            </p:nvSpPr>
            <p:spPr>
              <a:xfrm>
                <a:off x="4510625" y="2554271"/>
                <a:ext cx="2232000" cy="8640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7" name="Šipka dolů 36"/>
            <p:cNvSpPr/>
            <p:nvPr/>
          </p:nvSpPr>
          <p:spPr>
            <a:xfrm flipV="1">
              <a:off x="5501304" y="2179665"/>
              <a:ext cx="144016" cy="154800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100" name="TextovéPole 4099"/>
          <p:cNvSpPr txBox="1"/>
          <p:nvPr/>
        </p:nvSpPr>
        <p:spPr>
          <a:xfrm>
            <a:off x="1579654" y="281252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b="1" baseline="-25000" dirty="0" smtClean="0">
                <a:solidFill>
                  <a:srgbClr val="FF0000"/>
                </a:solidFill>
              </a:rPr>
              <a:t>1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645320" y="272634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b="1" baseline="-25000" dirty="0" smtClean="0">
                <a:solidFill>
                  <a:srgbClr val="FF0000"/>
                </a:solidFill>
              </a:rPr>
              <a:t>2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6260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1.94444E-6 0.259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98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L 2.22222E-6 -0.0986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Words>211</Words>
  <Application>Microsoft Office PowerPoint</Application>
  <PresentationFormat>Předvádění na obrazovce (4:3)</PresentationFormat>
  <Paragraphs>49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132</cp:revision>
  <dcterms:created xsi:type="dcterms:W3CDTF">2011-12-03T14:12:28Z</dcterms:created>
  <dcterms:modified xsi:type="dcterms:W3CDTF">2013-05-24T09:16:16Z</dcterms:modified>
</cp:coreProperties>
</file>