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88" r:id="rId3"/>
    <p:sldId id="324" r:id="rId4"/>
    <p:sldId id="326" r:id="rId5"/>
    <p:sldId id="325" r:id="rId6"/>
    <p:sldId id="327" r:id="rId7"/>
    <p:sldId id="328" r:id="rId8"/>
    <p:sldId id="329" r:id="rId9"/>
    <p:sldId id="330" r:id="rId10"/>
    <p:sldId id="279" r:id="rId11"/>
    <p:sldId id="267" r:id="rId12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2DFE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468" autoAdjust="0"/>
  </p:normalViewPr>
  <p:slideViewPr>
    <p:cSldViewPr>
      <p:cViewPr>
        <p:scale>
          <a:sx n="90" d="100"/>
          <a:sy n="90" d="100"/>
        </p:scale>
        <p:origin x="-600" y="-3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0F2E905-70D3-4EC0-A2B4-A46E96780764}" type="datetimeFigureOut">
              <a:rPr lang="cs-CZ" smtClean="0"/>
              <a:t>24.5.2013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DA390F-A437-48CF-BC5F-794E6CC67BE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174673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DA390F-A437-48CF-BC5F-794E6CC67BEB}" type="slidenum">
              <a:rPr lang="cs-CZ" smtClean="0"/>
              <a:t>1</a:t>
            </a:fld>
            <a:endParaRPr lang="cs-CZ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DA390F-A437-48CF-BC5F-794E6CC67BEB}" type="slidenum">
              <a:rPr lang="cs-CZ" smtClean="0"/>
              <a:t>10</a:t>
            </a:fld>
            <a:endParaRPr lang="cs-CZ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DA390F-A437-48CF-BC5F-794E6CC67BEB}" type="slidenum">
              <a:rPr lang="cs-CZ" smtClean="0"/>
              <a:t>11</a:t>
            </a:fld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DA390F-A437-48CF-BC5F-794E6CC67BEB}" type="slidenum">
              <a:rPr lang="cs-CZ" smtClean="0"/>
              <a:t>2</a:t>
            </a:fld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DA390F-A437-48CF-BC5F-794E6CC67BEB}" type="slidenum">
              <a:rPr lang="cs-CZ" smtClean="0"/>
              <a:t>3</a:t>
            </a:fld>
            <a:endParaRPr 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DA390F-A437-48CF-BC5F-794E6CC67BEB}" type="slidenum">
              <a:rPr lang="cs-CZ" smtClean="0"/>
              <a:t>4</a:t>
            </a:fld>
            <a:endParaRPr 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DA390F-A437-48CF-BC5F-794E6CC67BEB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3090807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DA390F-A437-48CF-BC5F-794E6CC67BEB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3046944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DA390F-A437-48CF-BC5F-794E6CC67BEB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3046944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DA390F-A437-48CF-BC5F-794E6CC67BEB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3046944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DA390F-A437-48CF-BC5F-794E6CC67BEB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304694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9" descr="linka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71663" y="3716338"/>
            <a:ext cx="5400675" cy="26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cs-CZ" dirty="0" smtClean="0"/>
              <a:t>Klepnutím lze upravit styl předlohy nadpisů.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 smtClean="0"/>
              <a:t>Klepnutím lze upravit styl předlohy podnadpisů.</a:t>
            </a:r>
            <a:endParaRPr lang="cs-CZ" dirty="0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937D58-FE2D-4BB4-87B3-6B1E1412DDD6}" type="datetimeFigureOut">
              <a:rPr lang="cs-CZ"/>
              <a:pPr>
                <a:defRPr/>
              </a:pPr>
              <a:t>24.5.2013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A0B2C8-0AE4-4DF6-9D51-1528F8A34C0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randomBar dir="vert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65566" y="5157192"/>
            <a:ext cx="7812868" cy="566738"/>
          </a:xfrm>
        </p:spPr>
        <p:txBody>
          <a:bodyPr anchor="b"/>
          <a:lstStyle>
            <a:lvl1pPr algn="ctr">
              <a:defRPr sz="2000" b="1"/>
            </a:lvl1pPr>
          </a:lstStyle>
          <a:p>
            <a:r>
              <a:rPr lang="cs-CZ" dirty="0" smtClean="0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47564" y="5864498"/>
            <a:ext cx="7848872" cy="804862"/>
          </a:xfrm>
        </p:spPr>
        <p:txBody>
          <a:bodyPr>
            <a:normAutofit/>
          </a:bodyPr>
          <a:lstStyle>
            <a:lvl1pPr marL="0" indent="0" algn="ctr">
              <a:buNone/>
              <a:defRPr sz="1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dirty="0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23F4F3-6507-4155-9CB9-11FFBEC8CB1F}" type="datetimeFigureOut">
              <a:rPr lang="cs-CZ"/>
              <a:pPr>
                <a:defRPr/>
              </a:pPr>
              <a:t>24.5.2013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C565DE-A243-4149-9800-636659DFBEA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randomBar dir="vert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6037A3-C926-4599-AB63-0334ACA12EC6}" type="datetimeFigureOut">
              <a:rPr lang="cs-CZ"/>
              <a:pPr>
                <a:defRPr/>
              </a:pPr>
              <a:t>24.5.2013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B70DBC-270F-42C7-A683-529CF9F2829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randomBar dir="vert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99DF94-2D7F-4F11-BCDD-4FA7C267D9A8}" type="datetimeFigureOut">
              <a:rPr lang="cs-CZ"/>
              <a:pPr>
                <a:defRPr/>
              </a:pPr>
              <a:t>24.5.2013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055C96-31DF-4E0B-8A29-570891E3999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randomBar dir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9" descr="linka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76600" y="1530350"/>
            <a:ext cx="5399088" cy="2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41784"/>
            <a:ext cx="8229600" cy="1143000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cs-CZ" dirty="0" smtClean="0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/>
          <a:lstStyle>
            <a:lvl1pPr>
              <a:spcBef>
                <a:spcPts val="1800"/>
              </a:spcBef>
              <a:buClr>
                <a:schemeClr val="bg1">
                  <a:lumMod val="50000"/>
                </a:schemeClr>
              </a:buClr>
              <a:buSzPct val="100000"/>
              <a:buFont typeface="Wingdings" pitchFamily="2" charset="2"/>
              <a:buChar char="§"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spcBef>
                <a:spcPts val="0"/>
              </a:spcBef>
              <a:buClr>
                <a:schemeClr val="bg1">
                  <a:lumMod val="50000"/>
                </a:schemeClr>
              </a:buClr>
              <a:buSzPct val="60000"/>
              <a:buFont typeface="Wingdings 3" pitchFamily="18" charset="2"/>
              <a:buChar char=""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spcBef>
                <a:spcPts val="0"/>
              </a:spcBef>
              <a:buClr>
                <a:schemeClr val="bg1">
                  <a:lumMod val="50000"/>
                </a:schemeClr>
              </a:buClr>
              <a:buSzPct val="50000"/>
              <a:buFont typeface="Wingdings" pitchFamily="2" charset="2"/>
              <a:buChar char="q"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spcBef>
                <a:spcPts val="0"/>
              </a:spcBef>
              <a:buClr>
                <a:schemeClr val="bg1">
                  <a:lumMod val="50000"/>
                </a:schemeClr>
              </a:buClr>
              <a:buSzPct val="60000"/>
              <a:buFont typeface="Wingdings 3" pitchFamily="18" charset="2"/>
              <a:buChar char=""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spcBef>
                <a:spcPts val="0"/>
              </a:spcBef>
              <a:buClr>
                <a:schemeClr val="bg1">
                  <a:lumMod val="50000"/>
                </a:schemeClr>
              </a:buCl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/>
            <a:r>
              <a:rPr lang="cs-CZ" dirty="0" smtClean="0"/>
              <a:t>Klepnutím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7CDEC3-BC88-48A2-B64C-6BFE56287A18}" type="datetimeFigureOut">
              <a:rPr lang="cs-CZ"/>
              <a:pPr>
                <a:defRPr/>
              </a:pPr>
              <a:t>24.5.2013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80A76D-CDDF-48CE-B192-25D6D3F7204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randomBar dir="vert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41784"/>
            <a:ext cx="8229600" cy="1143000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cs-CZ" dirty="0" smtClean="0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/>
          <a:lstStyle>
            <a:lvl1pPr>
              <a:spcBef>
                <a:spcPts val="1800"/>
              </a:spcBef>
              <a:buClr>
                <a:schemeClr val="bg1">
                  <a:lumMod val="50000"/>
                </a:schemeClr>
              </a:buClr>
              <a:buSzPct val="100000"/>
              <a:buFont typeface="Wingdings" pitchFamily="2" charset="2"/>
              <a:buChar char="§"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spcBef>
                <a:spcPts val="0"/>
              </a:spcBef>
              <a:buClr>
                <a:schemeClr val="bg1">
                  <a:lumMod val="50000"/>
                </a:schemeClr>
              </a:buClr>
              <a:buSzPct val="60000"/>
              <a:buFont typeface="Wingdings 3" pitchFamily="18" charset="2"/>
              <a:buChar char=""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spcBef>
                <a:spcPts val="0"/>
              </a:spcBef>
              <a:buClr>
                <a:schemeClr val="bg1">
                  <a:lumMod val="50000"/>
                </a:schemeClr>
              </a:buClr>
              <a:buSzPct val="50000"/>
              <a:buFont typeface="Wingdings" pitchFamily="2" charset="2"/>
              <a:buChar char="q"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spcBef>
                <a:spcPts val="0"/>
              </a:spcBef>
              <a:buClr>
                <a:schemeClr val="bg1">
                  <a:lumMod val="50000"/>
                </a:schemeClr>
              </a:buClr>
              <a:buSzPct val="60000"/>
              <a:buFont typeface="Wingdings 3" pitchFamily="18" charset="2"/>
              <a:buChar char=""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spcBef>
                <a:spcPts val="0"/>
              </a:spcBef>
              <a:buClr>
                <a:schemeClr val="bg1">
                  <a:lumMod val="50000"/>
                </a:schemeClr>
              </a:buCl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/>
            <a:r>
              <a:rPr lang="cs-CZ" dirty="0" smtClean="0"/>
              <a:t>Klepnutím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18A989-257F-497A-BEDF-2C206640251B}" type="datetimeFigureOut">
              <a:rPr lang="cs-CZ"/>
              <a:pPr>
                <a:defRPr/>
              </a:pPr>
              <a:t>24.5.2013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5EBC48-54A0-4A78-A422-D6C1416318F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randomBar dir="vert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7BA5B4-6AC1-4552-B688-43B8F4332889}" type="datetimeFigureOut">
              <a:rPr lang="cs-CZ"/>
              <a:pPr>
                <a:defRPr/>
              </a:pPr>
              <a:t>24.5.2013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9381C1-7951-46F4-ABC2-045B3F8A2F2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randomBar dir="vert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D79CAE-0219-4F09-B202-55DF938F9B65}" type="datetimeFigureOut">
              <a:rPr lang="cs-CZ"/>
              <a:pPr>
                <a:defRPr/>
              </a:pPr>
              <a:t>24.5.2013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2B97AB-C0C8-4DE3-934F-12318682615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randomBar dir="vert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7BF6B2-E91F-4553-BA59-37E8E307428D}" type="datetimeFigureOut">
              <a:rPr lang="cs-CZ"/>
              <a:pPr>
                <a:defRPr/>
              </a:pPr>
              <a:t>24.5.2013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660D10-1D27-437A-93F7-B38F19FB5C4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randomBar dir="vert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3BF788-6C6F-472F-B114-8C4AA86B5044}" type="datetimeFigureOut">
              <a:rPr lang="cs-CZ"/>
              <a:pPr>
                <a:defRPr/>
              </a:pPr>
              <a:t>24.5.2013</a:t>
            </a:fld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C89CEF-B344-470C-AD0C-782F5B15F3D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randomBar dir="vert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171383-7520-467E-9361-372990F7CF04}" type="datetimeFigureOut">
              <a:rPr lang="cs-CZ"/>
              <a:pPr>
                <a:defRPr/>
              </a:pPr>
              <a:t>24.5.2013</a:t>
            </a:fld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F1D4D1-1EB8-4E0D-ADC5-ABBBD9531C5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randomBar dir="vert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0994AD-9F31-489D-8F6F-8997437A2372}" type="datetimeFigureOut">
              <a:rPr lang="cs-CZ"/>
              <a:pPr>
                <a:defRPr/>
              </a:pPr>
              <a:t>24.5.2013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3AFF44-77BB-4152-A50E-C0280ACFCB9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randomBar dir="vert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457200" y="341313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A03CD5D-730B-4DF8-8352-CB6D475B6EBA}" type="datetimeFigureOut">
              <a:rPr lang="cs-CZ"/>
              <a:pPr>
                <a:defRPr/>
              </a:pPr>
              <a:t>24.5.2013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4EAB025-E801-4724-A5B7-F0789AD28FA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pic>
        <p:nvPicPr>
          <p:cNvPr id="1031" name="Picture 2"/>
          <p:cNvPicPr>
            <a:picLocks noChangeAspect="1" noChangeArrowheads="1"/>
          </p:cNvPicPr>
          <p:nvPr userDrawn="1"/>
        </p:nvPicPr>
        <p:blipFill>
          <a:blip r:embed="rId14" cstate="print"/>
          <a:srcRect l="38271" t="16800" r="46136" b="55481"/>
          <a:stretch>
            <a:fillRect/>
          </a:stretch>
        </p:blipFill>
        <p:spPr bwMode="auto">
          <a:xfrm>
            <a:off x="52388" y="36513"/>
            <a:ext cx="576262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2" name="Obrázek 10" descr="linka.png"/>
          <p:cNvPicPr>
            <a:picLocks noChangeAspect="1"/>
          </p:cNvPicPr>
          <p:nvPr userDrawn="1"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322263" y="644525"/>
            <a:ext cx="26987" cy="540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3" name="Obrázek 12" descr="linka.png"/>
          <p:cNvPicPr>
            <a:picLocks noChangeAspect="1"/>
          </p:cNvPicPr>
          <p:nvPr userDrawn="1"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650875" y="330200"/>
            <a:ext cx="5400675" cy="2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90" r:id="rId1"/>
    <p:sldLayoutId id="2147483791" r:id="rId2"/>
    <p:sldLayoutId id="2147483780" r:id="rId3"/>
    <p:sldLayoutId id="2147483781" r:id="rId4"/>
    <p:sldLayoutId id="2147483782" r:id="rId5"/>
    <p:sldLayoutId id="2147483783" r:id="rId6"/>
    <p:sldLayoutId id="2147483784" r:id="rId7"/>
    <p:sldLayoutId id="2147483785" r:id="rId8"/>
    <p:sldLayoutId id="2147483786" r:id="rId9"/>
    <p:sldLayoutId id="2147483787" r:id="rId10"/>
    <p:sldLayoutId id="2147483788" r:id="rId11"/>
    <p:sldLayoutId id="2147483789" r:id="rId12"/>
  </p:sldLayoutIdLst>
  <p:transition>
    <p:randomBar dir="vert"/>
  </p:transition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rgbClr val="37609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rgbClr val="0070C0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rgbClr val="0070C0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rgbClr val="0070C0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rgbClr val="0070C0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rgbClr val="0070C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0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7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0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1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cs-CZ" dirty="0" smtClean="0">
                <a:solidFill>
                  <a:srgbClr val="376092"/>
                </a:solidFill>
              </a:rPr>
              <a:t>Mechanika </a:t>
            </a:r>
            <a:r>
              <a:rPr lang="cs-CZ" dirty="0">
                <a:solidFill>
                  <a:srgbClr val="376092"/>
                </a:solidFill>
              </a:rPr>
              <a:t>I</a:t>
            </a:r>
            <a:r>
              <a:rPr lang="cs-CZ" dirty="0" smtClean="0">
                <a:solidFill>
                  <a:srgbClr val="376092"/>
                </a:solidFill>
              </a:rPr>
              <a:t>I.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 rtlCol="0"/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dirty="0" smtClean="0"/>
              <a:t>Pohybová energie tuhého tělesa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7150100" y="115888"/>
            <a:ext cx="1875450" cy="276999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cs-CZ" sz="1200" dirty="0" smtClean="0">
                <a:solidFill>
                  <a:schemeClr val="bg1">
                    <a:lumMod val="65000"/>
                  </a:schemeClr>
                </a:solidFill>
              </a:rPr>
              <a:t>VY_32_INOVACE_11-15</a:t>
            </a:r>
            <a:endParaRPr lang="cs-CZ" sz="1200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2555776" y="3645024"/>
            <a:ext cx="453650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chemeClr val="bg1">
                    <a:lumMod val="65000"/>
                  </a:schemeClr>
                </a:solidFill>
              </a:rPr>
              <a:t>Autor obrázků: Alan Pieczonka</a:t>
            </a:r>
          </a:p>
          <a:p>
            <a:r>
              <a:rPr lang="cs-CZ" dirty="0" smtClean="0">
                <a:solidFill>
                  <a:schemeClr val="bg1">
                    <a:lumMod val="65000"/>
                  </a:schemeClr>
                </a:solidFill>
              </a:rPr>
              <a:t>Zdroj klipartů: MS Office</a:t>
            </a:r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88324823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Nadpis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cs-CZ" dirty="0" smtClean="0">
                <a:solidFill>
                  <a:srgbClr val="376092"/>
                </a:solidFill>
              </a:rPr>
              <a:t>Děkujeme za pozornost.</a:t>
            </a:r>
          </a:p>
        </p:txBody>
      </p:sp>
      <p:sp>
        <p:nvSpPr>
          <p:cNvPr id="6" name="Podnadpis 5"/>
          <p:cNvSpPr>
            <a:spLocks noGrp="1"/>
          </p:cNvSpPr>
          <p:nvPr>
            <p:ph type="subTitle" idx="1"/>
          </p:nvPr>
        </p:nvSpPr>
        <p:spPr/>
        <p:txBody>
          <a:bodyPr rtlCol="0"/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dirty="0" smtClean="0"/>
              <a:t>Autor DUM: Mgr. Andrea Pieczonková</a:t>
            </a:r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20" name="TextovéPole 19"/>
          <p:cNvSpPr txBox="1"/>
          <p:nvPr/>
        </p:nvSpPr>
        <p:spPr>
          <a:xfrm>
            <a:off x="1403648" y="742599"/>
            <a:ext cx="5455606" cy="369332"/>
          </a:xfrm>
          <a:prstGeom prst="rect">
            <a:avLst/>
          </a:prstGeom>
          <a:noFill/>
          <a:ln w="28575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 smtClean="0"/>
              <a:t>Tuhé těleso může konat </a:t>
            </a:r>
            <a:r>
              <a:rPr lang="cs-CZ" b="1" dirty="0" smtClean="0">
                <a:solidFill>
                  <a:schemeClr val="accent1"/>
                </a:solidFill>
              </a:rPr>
              <a:t>posuvný i otáčivý </a:t>
            </a:r>
            <a:r>
              <a:rPr lang="cs-CZ" dirty="0" smtClean="0"/>
              <a:t>pohyb!</a:t>
            </a:r>
            <a:endParaRPr lang="cs-CZ" dirty="0"/>
          </a:p>
        </p:txBody>
      </p:sp>
      <p:grpSp>
        <p:nvGrpSpPr>
          <p:cNvPr id="5" name="Skupina 4"/>
          <p:cNvGrpSpPr/>
          <p:nvPr/>
        </p:nvGrpSpPr>
        <p:grpSpPr>
          <a:xfrm>
            <a:off x="1184668" y="2204864"/>
            <a:ext cx="1083076" cy="1083076"/>
            <a:chOff x="1184668" y="2204864"/>
            <a:chExt cx="1083076" cy="1083076"/>
          </a:xfrm>
        </p:grpSpPr>
        <p:sp>
          <p:nvSpPr>
            <p:cNvPr id="3" name="Vývojový diagram: sumační spojení 2"/>
            <p:cNvSpPr/>
            <p:nvPr/>
          </p:nvSpPr>
          <p:spPr>
            <a:xfrm>
              <a:off x="1187624" y="2204864"/>
              <a:ext cx="1080120" cy="1080120"/>
            </a:xfrm>
            <a:prstGeom prst="flowChartSummingJunction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9" name="Vývojový diagram: sumační spojení 18"/>
            <p:cNvSpPr/>
            <p:nvPr/>
          </p:nvSpPr>
          <p:spPr>
            <a:xfrm rot="2700000">
              <a:off x="1184668" y="2207820"/>
              <a:ext cx="1080120" cy="1080120"/>
            </a:xfrm>
            <a:prstGeom prst="flowChartSummingJunction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grpSp>
        <p:nvGrpSpPr>
          <p:cNvPr id="22" name="Skupina 21"/>
          <p:cNvGrpSpPr/>
          <p:nvPr/>
        </p:nvGrpSpPr>
        <p:grpSpPr>
          <a:xfrm>
            <a:off x="1187624" y="3642068"/>
            <a:ext cx="1083076" cy="1083076"/>
            <a:chOff x="1184668" y="2204864"/>
            <a:chExt cx="1083076" cy="1083076"/>
          </a:xfrm>
        </p:grpSpPr>
        <p:sp>
          <p:nvSpPr>
            <p:cNvPr id="25" name="Vývojový diagram: sumační spojení 24"/>
            <p:cNvSpPr/>
            <p:nvPr/>
          </p:nvSpPr>
          <p:spPr>
            <a:xfrm>
              <a:off x="1187624" y="2204864"/>
              <a:ext cx="1080120" cy="1080120"/>
            </a:xfrm>
            <a:prstGeom prst="flowChartSummingJunction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27" name="Vývojový diagram: sumační spojení 26"/>
            <p:cNvSpPr/>
            <p:nvPr/>
          </p:nvSpPr>
          <p:spPr>
            <a:xfrm rot="2700000">
              <a:off x="1184668" y="2207820"/>
              <a:ext cx="1080120" cy="1080120"/>
            </a:xfrm>
            <a:prstGeom prst="flowChartSummingJunction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grpSp>
        <p:nvGrpSpPr>
          <p:cNvPr id="29" name="Skupina 28"/>
          <p:cNvGrpSpPr/>
          <p:nvPr/>
        </p:nvGrpSpPr>
        <p:grpSpPr>
          <a:xfrm>
            <a:off x="1187624" y="5082228"/>
            <a:ext cx="1083076" cy="1083076"/>
            <a:chOff x="1184668" y="2204864"/>
            <a:chExt cx="1083076" cy="1083076"/>
          </a:xfrm>
        </p:grpSpPr>
        <p:sp>
          <p:nvSpPr>
            <p:cNvPr id="30" name="Vývojový diagram: sumační spojení 29"/>
            <p:cNvSpPr/>
            <p:nvPr/>
          </p:nvSpPr>
          <p:spPr>
            <a:xfrm>
              <a:off x="1187624" y="2204864"/>
              <a:ext cx="1080120" cy="1080120"/>
            </a:xfrm>
            <a:prstGeom prst="flowChartSummingJunction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31" name="Vývojový diagram: sumační spojení 30"/>
            <p:cNvSpPr/>
            <p:nvPr/>
          </p:nvSpPr>
          <p:spPr>
            <a:xfrm rot="2700000">
              <a:off x="1184668" y="2207820"/>
              <a:ext cx="1080120" cy="1080120"/>
            </a:xfrm>
            <a:prstGeom prst="flowChartSummingJunction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</p:spTree>
    <p:extLst>
      <p:ext uri="{BB962C8B-B14F-4D97-AF65-F5344CB8AC3E}">
        <p14:creationId xmlns:p14="http://schemas.microsoft.com/office/powerpoint/2010/main" val="1092262467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-2.96296E-6 L 0.64982 -2.96296E-6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2483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0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63" presetClass="pat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-2.96296E-6 L 0.64982 -2.96296E-6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2483" y="0"/>
                                    </p:animMotion>
                                  </p:childTnLst>
                                </p:cTn>
                              </p:par>
                              <p:par>
                                <p:cTn id="15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6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/>
          <p:cNvSpPr txBox="1"/>
          <p:nvPr/>
        </p:nvSpPr>
        <p:spPr>
          <a:xfrm>
            <a:off x="1979712" y="633735"/>
            <a:ext cx="51845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b="1" dirty="0" smtClean="0">
                <a:solidFill>
                  <a:srgbClr val="0070C0"/>
                </a:solidFill>
              </a:rPr>
              <a:t>Posuvný pohyb tuhého tělesa</a:t>
            </a:r>
          </a:p>
        </p:txBody>
      </p:sp>
      <p:sp>
        <p:nvSpPr>
          <p:cNvPr id="10" name="TextovéPole 9"/>
          <p:cNvSpPr txBox="1"/>
          <p:nvPr/>
        </p:nvSpPr>
        <p:spPr>
          <a:xfrm>
            <a:off x="429268" y="1124744"/>
            <a:ext cx="8285464" cy="923330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r>
              <a:rPr lang="cs-CZ" dirty="0" smtClean="0"/>
              <a:t>Při posuvném pohybu tělesa všechny body tělesa opisují stejné trajektorie </a:t>
            </a:r>
          </a:p>
          <a:p>
            <a:r>
              <a:rPr lang="cs-CZ" dirty="0" smtClean="0"/>
              <a:t>a v daném okamžiku mají všechny body tělesa </a:t>
            </a:r>
            <a:r>
              <a:rPr lang="cs-CZ" b="1" dirty="0" smtClean="0">
                <a:solidFill>
                  <a:schemeClr val="tx2"/>
                </a:solidFill>
              </a:rPr>
              <a:t>stejnou rychlost. </a:t>
            </a:r>
            <a:r>
              <a:rPr lang="cs-CZ" dirty="0" smtClean="0"/>
              <a:t>Kinetická energie tělesa je rovna součtu kinetických energií jednotlivých částí tělesa:</a:t>
            </a:r>
            <a:endParaRPr lang="cs-CZ" b="1" dirty="0">
              <a:solidFill>
                <a:schemeClr val="tx2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ovéPole 1"/>
              <p:cNvSpPr txBox="1"/>
              <p:nvPr/>
            </p:nvSpPr>
            <p:spPr>
              <a:xfrm>
                <a:off x="1979712" y="2586519"/>
                <a:ext cx="4069512" cy="1683538"/>
              </a:xfrm>
              <a:prstGeom prst="rect">
                <a:avLst/>
              </a:prstGeom>
              <a:ln>
                <a:noFill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cs-CZ" b="0" i="1" smtClean="0">
                              <a:latin typeface="Cambria Math"/>
                            </a:rPr>
                            <m:t>𝐸</m:t>
                          </m:r>
                        </m:e>
                        <m:sub>
                          <m:r>
                            <a:rPr lang="cs-CZ" b="0" i="1" smtClean="0">
                              <a:latin typeface="Cambria Math"/>
                            </a:rPr>
                            <m:t>𝑘</m:t>
                          </m:r>
                        </m:sub>
                      </m:sSub>
                      <m:r>
                        <a:rPr lang="cs-CZ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cs-CZ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cs-CZ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sSub>
                        <m:sSubPr>
                          <m:ctrlPr>
                            <a:rPr lang="cs-CZ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cs-CZ" b="0" i="1" smtClean="0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cs-CZ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sSup>
                        <m:sSupPr>
                          <m:ctrlPr>
                            <a:rPr lang="cs-CZ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cs-CZ" b="0" i="1" smtClean="0">
                              <a:latin typeface="Cambria Math"/>
                            </a:rPr>
                            <m:t>𝑣</m:t>
                          </m:r>
                        </m:e>
                        <m:sup>
                          <m:r>
                            <a:rPr lang="cs-CZ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cs-CZ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cs-CZ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i="1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cs-CZ" i="1">
                              <a:latin typeface="Cambria Math"/>
                            </a:rPr>
                            <m:t>2</m:t>
                          </m:r>
                        </m:den>
                      </m:f>
                      <m:sSub>
                        <m:sSubPr>
                          <m:ctrlPr>
                            <a:rPr lang="cs-CZ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cs-CZ" i="1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cs-CZ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sSup>
                        <m:sSupPr>
                          <m:ctrlPr>
                            <a:rPr lang="cs-CZ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cs-CZ" i="1">
                              <a:latin typeface="Cambria Math"/>
                            </a:rPr>
                            <m:t>𝑣</m:t>
                          </m:r>
                        </m:e>
                        <m:sup>
                          <m:r>
                            <a:rPr lang="cs-CZ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cs-CZ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cs-CZ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i="1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cs-CZ" i="1">
                              <a:latin typeface="Cambria Math"/>
                            </a:rPr>
                            <m:t>2</m:t>
                          </m:r>
                        </m:den>
                      </m:f>
                      <m:sSub>
                        <m:sSubPr>
                          <m:ctrlPr>
                            <a:rPr lang="cs-CZ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cs-CZ" i="1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cs-CZ" b="0" i="1" smtClean="0">
                              <a:latin typeface="Cambria Math"/>
                            </a:rPr>
                            <m:t>3</m:t>
                          </m:r>
                        </m:sub>
                      </m:sSub>
                      <m:sSup>
                        <m:sSupPr>
                          <m:ctrlPr>
                            <a:rPr lang="cs-CZ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cs-CZ" i="1">
                              <a:latin typeface="Cambria Math"/>
                            </a:rPr>
                            <m:t>𝑣</m:t>
                          </m:r>
                        </m:e>
                        <m:sup>
                          <m:r>
                            <a:rPr lang="cs-CZ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cs-CZ" b="0" i="1" smtClean="0">
                          <a:latin typeface="Cambria Math"/>
                        </a:rPr>
                        <m:t>+…</m:t>
                      </m:r>
                    </m:oMath>
                  </m:oMathPara>
                </a14:m>
                <a:endParaRPr lang="cs-CZ" b="0" dirty="0" smtClean="0"/>
              </a:p>
              <a:p>
                <a:endParaRPr lang="cs-CZ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cs-CZ" i="1">
                              <a:latin typeface="Cambria Math"/>
                            </a:rPr>
                            <m:t>𝐸</m:t>
                          </m:r>
                        </m:e>
                        <m:sub>
                          <m:r>
                            <a:rPr lang="cs-CZ" i="1">
                              <a:latin typeface="Cambria Math"/>
                            </a:rPr>
                            <m:t>𝑘</m:t>
                          </m:r>
                        </m:sub>
                      </m:sSub>
                      <m:r>
                        <a:rPr lang="cs-CZ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cs-CZ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i="1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cs-CZ" i="1">
                              <a:latin typeface="Cambria Math"/>
                            </a:rPr>
                            <m:t>2</m:t>
                          </m:r>
                        </m:den>
                      </m:f>
                      <m:sSup>
                        <m:sSupPr>
                          <m:ctrlPr>
                            <a:rPr lang="cs-CZ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cs-CZ" i="1">
                              <a:latin typeface="Cambria Math"/>
                            </a:rPr>
                            <m:t>𝑣</m:t>
                          </m:r>
                        </m:e>
                        <m:sup>
                          <m:r>
                            <a:rPr lang="cs-CZ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cs-CZ" b="0" i="1" smtClean="0">
                          <a:latin typeface="Cambria Math"/>
                        </a:rPr>
                        <m:t>(</m:t>
                      </m:r>
                      <m:sSub>
                        <m:sSubPr>
                          <m:ctrlPr>
                            <a:rPr lang="cs-CZ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cs-CZ" i="1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cs-CZ" i="1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cs-CZ" b="0" i="1" smtClean="0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cs-CZ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cs-CZ" i="1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cs-CZ" i="1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cs-CZ" i="1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cs-CZ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cs-CZ" i="1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cs-CZ" i="1">
                              <a:latin typeface="Cambria Math"/>
                            </a:rPr>
                            <m:t>3</m:t>
                          </m:r>
                        </m:sub>
                      </m:sSub>
                      <m:r>
                        <a:rPr lang="cs-CZ" i="1">
                          <a:latin typeface="Cambria Math"/>
                        </a:rPr>
                        <m:t>+…</m:t>
                      </m:r>
                      <m:r>
                        <a:rPr lang="cs-CZ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cs-CZ" dirty="0" smtClean="0"/>
              </a:p>
              <a:p>
                <a:endParaRPr lang="cs-CZ" dirty="0"/>
              </a:p>
            </p:txBody>
          </p:sp>
        </mc:Choice>
        <mc:Fallback xmlns="">
          <p:sp>
            <p:nvSpPr>
              <p:cNvPr id="2" name="TextovéPo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79712" y="2586519"/>
                <a:ext cx="4069512" cy="1683538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Obdélník 3"/>
              <p:cNvSpPr/>
              <p:nvPr/>
            </p:nvSpPr>
            <p:spPr>
              <a:xfrm>
                <a:off x="3315270" y="4295233"/>
                <a:ext cx="1797159" cy="783804"/>
              </a:xfrm>
              <a:prstGeom prst="rect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non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2400" i="1">
                              <a:solidFill>
                                <a:prstClr val="black"/>
                              </a:solidFill>
                              <a:latin typeface="Cambria Math"/>
                              <a:cs typeface="+mn-cs"/>
                            </a:rPr>
                          </m:ctrlPr>
                        </m:sSubPr>
                        <m:e>
                          <m:r>
                            <a:rPr lang="cs-CZ" sz="2400" i="1">
                              <a:solidFill>
                                <a:prstClr val="black"/>
                              </a:solidFill>
                              <a:latin typeface="Cambria Math"/>
                              <a:cs typeface="+mn-cs"/>
                            </a:rPr>
                            <m:t>𝐸</m:t>
                          </m:r>
                        </m:e>
                        <m:sub>
                          <m:r>
                            <a:rPr lang="cs-CZ" sz="2400" i="1">
                              <a:solidFill>
                                <a:prstClr val="black"/>
                              </a:solidFill>
                              <a:latin typeface="Cambria Math"/>
                              <a:cs typeface="+mn-cs"/>
                            </a:rPr>
                            <m:t>𝑘</m:t>
                          </m:r>
                        </m:sub>
                      </m:sSub>
                      <m:r>
                        <a:rPr lang="cs-CZ" sz="2400" i="1">
                          <a:solidFill>
                            <a:prstClr val="black"/>
                          </a:solidFill>
                          <a:latin typeface="Cambria Math"/>
                          <a:cs typeface="+mn-cs"/>
                        </a:rPr>
                        <m:t>=</m:t>
                      </m:r>
                      <m:f>
                        <m:fPr>
                          <m:ctrlPr>
                            <a:rPr lang="cs-CZ" sz="2400" i="1">
                              <a:solidFill>
                                <a:prstClr val="black"/>
                              </a:solidFill>
                              <a:latin typeface="Cambria Math"/>
                              <a:cs typeface="+mn-cs"/>
                            </a:rPr>
                          </m:ctrlPr>
                        </m:fPr>
                        <m:num>
                          <m:r>
                            <a:rPr lang="cs-CZ" sz="2400" i="1">
                              <a:solidFill>
                                <a:prstClr val="black"/>
                              </a:solidFill>
                              <a:latin typeface="Cambria Math"/>
                              <a:cs typeface="+mn-cs"/>
                            </a:rPr>
                            <m:t>1</m:t>
                          </m:r>
                        </m:num>
                        <m:den>
                          <m:r>
                            <a:rPr lang="cs-CZ" sz="2400" i="1">
                              <a:solidFill>
                                <a:prstClr val="black"/>
                              </a:solidFill>
                              <a:latin typeface="Cambria Math"/>
                              <a:cs typeface="+mn-cs"/>
                            </a:rPr>
                            <m:t>2</m:t>
                          </m:r>
                        </m:den>
                      </m:f>
                      <m:r>
                        <a:rPr lang="cs-CZ" sz="2400" i="1">
                          <a:solidFill>
                            <a:prstClr val="black"/>
                          </a:solidFill>
                          <a:latin typeface="Cambria Math"/>
                          <a:cs typeface="+mn-cs"/>
                        </a:rPr>
                        <m:t>𝑚</m:t>
                      </m:r>
                      <m:sSup>
                        <m:sSupPr>
                          <m:ctrlPr>
                            <a:rPr lang="cs-CZ" sz="2400" i="1">
                              <a:solidFill>
                                <a:prstClr val="black"/>
                              </a:solidFill>
                              <a:latin typeface="Cambria Math"/>
                              <a:cs typeface="+mn-cs"/>
                            </a:rPr>
                          </m:ctrlPr>
                        </m:sSupPr>
                        <m:e>
                          <m:r>
                            <a:rPr lang="cs-CZ" sz="2400" i="1">
                              <a:solidFill>
                                <a:prstClr val="black"/>
                              </a:solidFill>
                              <a:latin typeface="Cambria Math"/>
                              <a:cs typeface="+mn-cs"/>
                            </a:rPr>
                            <m:t>𝑣</m:t>
                          </m:r>
                        </m:e>
                        <m:sup>
                          <m:r>
                            <a:rPr lang="cs-CZ" sz="2400" i="1">
                              <a:solidFill>
                                <a:prstClr val="black"/>
                              </a:solidFill>
                              <a:latin typeface="Cambria Math"/>
                              <a:cs typeface="+mn-cs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cs-CZ" sz="2400" dirty="0">
                  <a:solidFill>
                    <a:prstClr val="black"/>
                  </a:solidFill>
                  <a:latin typeface="Calibri"/>
                  <a:cs typeface="+mn-cs"/>
                </a:endParaRPr>
              </a:p>
            </p:txBody>
          </p:sp>
        </mc:Choice>
        <mc:Fallback xmlns="">
          <p:sp>
            <p:nvSpPr>
              <p:cNvPr id="4" name="Obdélník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15270" y="4295233"/>
                <a:ext cx="1797159" cy="783804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30933565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/>
          <p:cNvSpPr txBox="1"/>
          <p:nvPr/>
        </p:nvSpPr>
        <p:spPr>
          <a:xfrm>
            <a:off x="1979712" y="449069"/>
            <a:ext cx="51845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b="1" dirty="0" smtClean="0">
                <a:solidFill>
                  <a:srgbClr val="0070C0"/>
                </a:solidFill>
              </a:rPr>
              <a:t>Otáčivý pohyb tuhého tělesa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Obdélník 3"/>
              <p:cNvSpPr/>
              <p:nvPr/>
            </p:nvSpPr>
            <p:spPr>
              <a:xfrm>
                <a:off x="3515565" y="4941168"/>
                <a:ext cx="1701620" cy="783804"/>
              </a:xfrm>
              <a:prstGeom prst="rect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non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2400" i="1" smtClean="0">
                              <a:solidFill>
                                <a:prstClr val="black"/>
                              </a:solidFill>
                              <a:latin typeface="Cambria Math"/>
                              <a:cs typeface="+mn-cs"/>
                            </a:rPr>
                          </m:ctrlPr>
                        </m:sSubPr>
                        <m:e>
                          <m:r>
                            <a:rPr lang="cs-CZ" sz="2400" i="1">
                              <a:solidFill>
                                <a:prstClr val="black"/>
                              </a:solidFill>
                              <a:latin typeface="Cambria Math"/>
                              <a:cs typeface="+mn-cs"/>
                            </a:rPr>
                            <m:t>𝐸</m:t>
                          </m:r>
                        </m:e>
                        <m:sub>
                          <m:r>
                            <a:rPr lang="cs-CZ" sz="2400" i="1">
                              <a:solidFill>
                                <a:prstClr val="black"/>
                              </a:solidFill>
                              <a:latin typeface="Cambria Math"/>
                              <a:cs typeface="+mn-cs"/>
                            </a:rPr>
                            <m:t>𝑘</m:t>
                          </m:r>
                        </m:sub>
                      </m:sSub>
                      <m:r>
                        <a:rPr lang="cs-CZ" sz="2400" i="1">
                          <a:solidFill>
                            <a:prstClr val="black"/>
                          </a:solidFill>
                          <a:latin typeface="Cambria Math"/>
                          <a:cs typeface="+mn-cs"/>
                        </a:rPr>
                        <m:t>=</m:t>
                      </m:r>
                      <m:f>
                        <m:fPr>
                          <m:ctrlPr>
                            <a:rPr lang="cs-CZ" sz="2400" i="1">
                              <a:solidFill>
                                <a:prstClr val="black"/>
                              </a:solidFill>
                              <a:latin typeface="Cambria Math"/>
                              <a:cs typeface="+mn-cs"/>
                            </a:rPr>
                          </m:ctrlPr>
                        </m:fPr>
                        <m:num>
                          <m:r>
                            <a:rPr lang="cs-CZ" sz="2400" i="1">
                              <a:solidFill>
                                <a:prstClr val="black"/>
                              </a:solidFill>
                              <a:latin typeface="Cambria Math"/>
                              <a:cs typeface="+mn-cs"/>
                            </a:rPr>
                            <m:t>1</m:t>
                          </m:r>
                        </m:num>
                        <m:den>
                          <m:r>
                            <a:rPr lang="cs-CZ" sz="2400" i="1">
                              <a:solidFill>
                                <a:prstClr val="black"/>
                              </a:solidFill>
                              <a:latin typeface="Cambria Math"/>
                              <a:cs typeface="+mn-cs"/>
                            </a:rPr>
                            <m:t>2</m:t>
                          </m:r>
                        </m:den>
                      </m:f>
                      <m:r>
                        <a:rPr lang="cs-CZ" sz="2400" b="0" i="1" smtClean="0">
                          <a:solidFill>
                            <a:prstClr val="black"/>
                          </a:solidFill>
                          <a:latin typeface="Cambria Math"/>
                          <a:cs typeface="+mn-cs"/>
                        </a:rPr>
                        <m:t>𝐽</m:t>
                      </m:r>
                      <m:sSup>
                        <m:sSupPr>
                          <m:ctrlPr>
                            <a:rPr lang="cs-CZ" sz="2400" i="1">
                              <a:solidFill>
                                <a:prstClr val="black"/>
                              </a:solidFill>
                              <a:latin typeface="Cambria Math"/>
                              <a:cs typeface="+mn-cs"/>
                            </a:rPr>
                          </m:ctrlPr>
                        </m:sSupPr>
                        <m:e>
                          <m:r>
                            <a:rPr lang="cs-CZ" sz="2400" i="1" smtClean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𝜔</m:t>
                          </m:r>
                        </m:e>
                        <m:sup>
                          <m:r>
                            <a:rPr lang="cs-CZ" sz="2400" i="1">
                              <a:solidFill>
                                <a:prstClr val="black"/>
                              </a:solidFill>
                              <a:latin typeface="Cambria Math"/>
                              <a:cs typeface="+mn-cs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cs-CZ" sz="2400" dirty="0">
                  <a:solidFill>
                    <a:prstClr val="black"/>
                  </a:solidFill>
                  <a:latin typeface="Calibri"/>
                  <a:cs typeface="+mn-cs"/>
                </a:endParaRPr>
              </a:p>
            </p:txBody>
          </p:sp>
        </mc:Choice>
        <mc:Fallback xmlns="">
          <p:sp>
            <p:nvSpPr>
              <p:cNvPr id="4" name="Obdélník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15565" y="4941168"/>
                <a:ext cx="1701620" cy="783804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ovéPole 5"/>
              <p:cNvSpPr txBox="1"/>
              <p:nvPr/>
            </p:nvSpPr>
            <p:spPr>
              <a:xfrm>
                <a:off x="565878" y="822008"/>
                <a:ext cx="8285464" cy="923330"/>
              </a:xfrm>
              <a:prstGeom prst="rect">
                <a:avLst/>
              </a:prstGeom>
              <a:noFill/>
              <a:ln w="28575"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lang="cs-CZ" dirty="0" smtClean="0"/>
                  <a:t>Při otáčivém pohybu tělesa mají všechny body tělesa v daném okamžiku </a:t>
                </a:r>
                <a:r>
                  <a:rPr lang="cs-CZ" b="1" dirty="0" smtClean="0">
                    <a:solidFill>
                      <a:schemeClr val="tx2"/>
                    </a:solidFill>
                  </a:rPr>
                  <a:t>stejnou úhlovou rychlost. </a:t>
                </a:r>
                <a:r>
                  <a:rPr lang="cs-CZ" dirty="0" smtClean="0"/>
                  <a:t>Velikost rychlosti roste se vzdáleností od středu otáčení  </a:t>
                </a:r>
                <a14:m>
                  <m:oMath xmlns:m="http://schemas.openxmlformats.org/officeDocument/2006/math">
                    <m:r>
                      <a:rPr lang="cs-CZ" b="0" i="1" smtClean="0">
                        <a:latin typeface="Cambria Math"/>
                      </a:rPr>
                      <m:t>𝑣</m:t>
                    </m:r>
                    <m:r>
                      <a:rPr lang="cs-CZ" b="0" i="1" smtClean="0">
                        <a:latin typeface="Cambria Math"/>
                      </a:rPr>
                      <m:t>=</m:t>
                    </m:r>
                    <m:r>
                      <a:rPr lang="cs-CZ" b="0" i="1" smtClean="0">
                        <a:latin typeface="Cambria Math"/>
                        <a:ea typeface="Cambria Math"/>
                      </a:rPr>
                      <m:t>𝜔</m:t>
                    </m:r>
                    <m:r>
                      <a:rPr lang="cs-CZ" b="0" i="1" smtClean="0">
                        <a:latin typeface="Cambria Math"/>
                        <a:ea typeface="Cambria Math"/>
                      </a:rPr>
                      <m:t>𝑟</m:t>
                    </m:r>
                  </m:oMath>
                </a14:m>
                <a:r>
                  <a:rPr lang="cs-CZ" b="1" dirty="0" smtClean="0">
                    <a:solidFill>
                      <a:schemeClr val="tx2"/>
                    </a:solidFill>
                  </a:rPr>
                  <a:t>.</a:t>
                </a:r>
                <a:endParaRPr lang="cs-CZ" b="1" dirty="0">
                  <a:solidFill>
                    <a:schemeClr val="tx2"/>
                  </a:solidFill>
                </a:endParaRPr>
              </a:p>
            </p:txBody>
          </p:sp>
        </mc:Choice>
        <mc:Fallback xmlns="">
          <p:sp>
            <p:nvSpPr>
              <p:cNvPr id="6" name="TextovéPole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5878" y="822008"/>
                <a:ext cx="8285464" cy="923330"/>
              </a:xfrm>
              <a:prstGeom prst="rect">
                <a:avLst/>
              </a:prstGeom>
              <a:blipFill rotWithShape="1">
                <a:blip r:embed="rId5"/>
                <a:stretch>
                  <a:fillRect l="-662" t="-3311" b="-9934"/>
                </a:stretch>
              </a:blipFill>
              <a:ln w="28575">
                <a:noFill/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Obdélník 6"/>
              <p:cNvSpPr/>
              <p:nvPr/>
            </p:nvSpPr>
            <p:spPr>
              <a:xfrm>
                <a:off x="4895808" y="3616230"/>
                <a:ext cx="3696753" cy="374461"/>
              </a:xfrm>
              <a:prstGeom prst="rect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squar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𝐽</m:t>
                      </m:r>
                      <m:r>
                        <a:rPr lang="cs-CZ" i="1">
                          <a:solidFill>
                            <a:prstClr val="black"/>
                          </a:solidFill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cs-CZ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cs-CZ" i="1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cs-CZ" i="1">
                              <a:latin typeface="Cambria Math"/>
                            </a:rPr>
                            <m:t>1</m:t>
                          </m:r>
                        </m:sub>
                      </m:sSub>
                      <m:sSubSup>
                        <m:sSubSupPr>
                          <m:ctrlPr>
                            <a:rPr lang="cs-CZ" i="1">
                              <a:latin typeface="Cambria Math"/>
                            </a:rPr>
                          </m:ctrlPr>
                        </m:sSubSupPr>
                        <m:e>
                          <m:r>
                            <a:rPr lang="cs-CZ" i="1">
                              <a:latin typeface="Cambria Math"/>
                            </a:rPr>
                            <m:t>𝑟</m:t>
                          </m:r>
                        </m:e>
                        <m:sub>
                          <m:r>
                            <a:rPr lang="cs-CZ" i="1">
                              <a:latin typeface="Cambria Math"/>
                            </a:rPr>
                            <m:t>1</m:t>
                          </m:r>
                        </m:sub>
                        <m:sup>
                          <m:r>
                            <a:rPr lang="cs-CZ" i="1">
                              <a:latin typeface="Cambria Math"/>
                            </a:rPr>
                            <m:t>2</m:t>
                          </m:r>
                        </m:sup>
                      </m:sSubSup>
                      <m:r>
                        <a:rPr lang="cs-CZ" i="1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cs-CZ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cs-CZ" i="1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cs-CZ" i="1">
                              <a:latin typeface="Cambria Math"/>
                            </a:rPr>
                            <m:t>2</m:t>
                          </m:r>
                        </m:sub>
                      </m:sSub>
                      <m:sSubSup>
                        <m:sSubSupPr>
                          <m:ctrlPr>
                            <a:rPr lang="cs-CZ" i="1">
                              <a:latin typeface="Cambria Math"/>
                            </a:rPr>
                          </m:ctrlPr>
                        </m:sSubSupPr>
                        <m:e>
                          <m:r>
                            <a:rPr lang="cs-CZ" i="1">
                              <a:latin typeface="Cambria Math"/>
                            </a:rPr>
                            <m:t>𝑟</m:t>
                          </m:r>
                        </m:e>
                        <m:sub>
                          <m:r>
                            <a:rPr lang="cs-CZ" i="1">
                              <a:latin typeface="Cambria Math"/>
                            </a:rPr>
                            <m:t>2</m:t>
                          </m:r>
                        </m:sub>
                        <m:sup>
                          <m:r>
                            <a:rPr lang="cs-CZ" i="1">
                              <a:latin typeface="Cambria Math"/>
                            </a:rPr>
                            <m:t>2</m:t>
                          </m:r>
                        </m:sup>
                      </m:sSubSup>
                      <m:r>
                        <a:rPr lang="cs-CZ" i="1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cs-CZ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cs-CZ" i="1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cs-CZ" i="1">
                              <a:latin typeface="Cambria Math"/>
                            </a:rPr>
                            <m:t>3</m:t>
                          </m:r>
                        </m:sub>
                      </m:sSub>
                      <m:sSubSup>
                        <m:sSubSupPr>
                          <m:ctrlPr>
                            <a:rPr lang="cs-CZ" i="1">
                              <a:latin typeface="Cambria Math"/>
                            </a:rPr>
                          </m:ctrlPr>
                        </m:sSubSupPr>
                        <m:e>
                          <m:r>
                            <a:rPr lang="cs-CZ" i="1">
                              <a:latin typeface="Cambria Math"/>
                            </a:rPr>
                            <m:t>𝑟</m:t>
                          </m:r>
                        </m:e>
                        <m:sub>
                          <m:r>
                            <a:rPr lang="cs-CZ" i="1">
                              <a:latin typeface="Cambria Math"/>
                            </a:rPr>
                            <m:t>3</m:t>
                          </m:r>
                        </m:sub>
                        <m:sup>
                          <m:r>
                            <a:rPr lang="cs-CZ" i="1">
                              <a:latin typeface="Cambria Math"/>
                            </a:rPr>
                            <m:t>2</m:t>
                          </m:r>
                        </m:sup>
                      </m:sSubSup>
                      <m:r>
                        <a:rPr lang="cs-CZ" i="1">
                          <a:latin typeface="Cambria Math"/>
                        </a:rPr>
                        <m:t>+…</m:t>
                      </m:r>
                    </m:oMath>
                  </m:oMathPara>
                </a14:m>
                <a:endParaRPr lang="cs-CZ" dirty="0">
                  <a:solidFill>
                    <a:prstClr val="black"/>
                  </a:solidFill>
                  <a:latin typeface="Calibri"/>
                </a:endParaRPr>
              </a:p>
            </p:txBody>
          </p:sp>
        </mc:Choice>
        <mc:Fallback xmlns="">
          <p:sp>
            <p:nvSpPr>
              <p:cNvPr id="7" name="Obdélník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95808" y="3616230"/>
                <a:ext cx="3696753" cy="374461"/>
              </a:xfrm>
              <a:prstGeom prst="rect">
                <a:avLst/>
              </a:prstGeom>
              <a:blipFill rotWithShape="1">
                <a:blip r:embed="rId6"/>
                <a:stretch>
                  <a:fillRect b="-4545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ovéPole 7"/>
          <p:cNvSpPr txBox="1"/>
          <p:nvPr/>
        </p:nvSpPr>
        <p:spPr>
          <a:xfrm>
            <a:off x="827583" y="4194233"/>
            <a:ext cx="7764977" cy="369332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r>
              <a:rPr lang="cs-CZ" dirty="0" smtClean="0"/>
              <a:t>J – moment setrvačnosti tělesa vzhledem k ose otáčení, jednotka - kg∙m</a:t>
            </a:r>
            <a:r>
              <a:rPr lang="cs-CZ" baseline="30000" dirty="0" smtClean="0"/>
              <a:t>2</a:t>
            </a:r>
            <a:r>
              <a:rPr lang="cs-CZ" dirty="0" smtClean="0"/>
              <a:t> </a:t>
            </a:r>
            <a:endParaRPr lang="cs-CZ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ovéPole 1"/>
              <p:cNvSpPr txBox="1"/>
              <p:nvPr/>
            </p:nvSpPr>
            <p:spPr>
              <a:xfrm>
                <a:off x="210971" y="2079683"/>
                <a:ext cx="4600575" cy="2114550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square" rtlCol="0">
                <a:noAutofit/>
              </a:bodyPr>
              <a:lstStyle/>
              <a:p>
                <a:pPr fontAlgn="base"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i="1" kern="1200">
                              <a:solidFill>
                                <a:srgbClr val="000000"/>
                              </a:solidFill>
                              <a:effectLst/>
                              <a:latin typeface="Cambria Math"/>
                              <a:ea typeface="Times New Roman"/>
                              <a:cs typeface="Times New Roman"/>
                            </a:rPr>
                          </m:ctrlPr>
                        </m:sSubPr>
                        <m:e>
                          <m:r>
                            <a:rPr lang="cs-CZ" i="1" kern="1200">
                              <a:solidFill>
                                <a:srgbClr val="000000"/>
                              </a:solidFill>
                              <a:effectLst/>
                              <a:latin typeface="Cambria Math"/>
                              <a:ea typeface="Times New Roman"/>
                              <a:cs typeface="Times New Roman"/>
                            </a:rPr>
                            <m:t>𝐸</m:t>
                          </m:r>
                        </m:e>
                        <m:sub>
                          <m:r>
                            <a:rPr lang="cs-CZ" i="1" kern="1200">
                              <a:solidFill>
                                <a:srgbClr val="000000"/>
                              </a:solidFill>
                              <a:effectLst/>
                              <a:latin typeface="Cambria Math"/>
                              <a:ea typeface="Times New Roman"/>
                              <a:cs typeface="Times New Roman"/>
                            </a:rPr>
                            <m:t>𝑘</m:t>
                          </m:r>
                        </m:sub>
                      </m:sSub>
                      <m:r>
                        <a:rPr lang="cs-CZ" i="1" kern="1200">
                          <a:solidFill>
                            <a:srgbClr val="000000"/>
                          </a:solidFill>
                          <a:effectLst/>
                          <a:latin typeface="Cambria Math"/>
                          <a:ea typeface="Times New Roman"/>
                          <a:cs typeface="Times New Roman"/>
                        </a:rPr>
                        <m:t>=</m:t>
                      </m:r>
                      <m:f>
                        <m:fPr>
                          <m:ctrlPr>
                            <a:rPr lang="cs-CZ" i="1" kern="1200">
                              <a:solidFill>
                                <a:srgbClr val="000000"/>
                              </a:solidFill>
                              <a:effectLst/>
                              <a:latin typeface="Cambria Math"/>
                              <a:ea typeface="Times New Roman"/>
                              <a:cs typeface="Times New Roman"/>
                            </a:rPr>
                          </m:ctrlPr>
                        </m:fPr>
                        <m:num>
                          <m:r>
                            <a:rPr lang="cs-CZ" i="1" kern="1200">
                              <a:solidFill>
                                <a:srgbClr val="000000"/>
                              </a:solidFill>
                              <a:effectLst/>
                              <a:latin typeface="Cambria Math"/>
                              <a:ea typeface="Times New Roman"/>
                              <a:cs typeface="Times New Roman"/>
                            </a:rPr>
                            <m:t>1</m:t>
                          </m:r>
                        </m:num>
                        <m:den>
                          <m:r>
                            <a:rPr lang="cs-CZ" i="1" kern="1200">
                              <a:solidFill>
                                <a:srgbClr val="000000"/>
                              </a:solidFill>
                              <a:effectLst/>
                              <a:latin typeface="Cambria Math"/>
                              <a:ea typeface="Times New Roman"/>
                              <a:cs typeface="Times New Roman"/>
                            </a:rPr>
                            <m:t>2</m:t>
                          </m:r>
                        </m:den>
                      </m:f>
                      <m:sSub>
                        <m:sSubPr>
                          <m:ctrlPr>
                            <a:rPr lang="cs-CZ" i="1" kern="1200">
                              <a:solidFill>
                                <a:srgbClr val="000000"/>
                              </a:solidFill>
                              <a:effectLst/>
                              <a:latin typeface="Cambria Math"/>
                              <a:ea typeface="Times New Roman"/>
                              <a:cs typeface="Times New Roman"/>
                            </a:rPr>
                          </m:ctrlPr>
                        </m:sSubPr>
                        <m:e>
                          <m:r>
                            <a:rPr lang="cs-CZ" i="1" kern="1200">
                              <a:solidFill>
                                <a:srgbClr val="000000"/>
                              </a:solidFill>
                              <a:effectLst/>
                              <a:latin typeface="Cambria Math"/>
                              <a:ea typeface="Times New Roman"/>
                              <a:cs typeface="Times New Roman"/>
                            </a:rPr>
                            <m:t>𝑚</m:t>
                          </m:r>
                        </m:e>
                        <m:sub>
                          <m:r>
                            <a:rPr lang="cs-CZ" i="1" kern="1200">
                              <a:solidFill>
                                <a:srgbClr val="000000"/>
                              </a:solidFill>
                              <a:effectLst/>
                              <a:latin typeface="Cambria Math"/>
                              <a:ea typeface="Times New Roman"/>
                              <a:cs typeface="Times New Roman"/>
                            </a:rPr>
                            <m:t>1</m:t>
                          </m:r>
                        </m:sub>
                      </m:sSub>
                      <m:sSubSup>
                        <m:sSubSupPr>
                          <m:ctrlPr>
                            <a:rPr lang="cs-CZ" i="1" kern="1200">
                              <a:solidFill>
                                <a:srgbClr val="000000"/>
                              </a:solidFill>
                              <a:effectLst/>
                              <a:latin typeface="Cambria Math"/>
                              <a:ea typeface="Times New Roman"/>
                              <a:cs typeface="Times New Roman"/>
                            </a:rPr>
                          </m:ctrlPr>
                        </m:sSubSupPr>
                        <m:e>
                          <m:r>
                            <a:rPr lang="cs-CZ" i="1" kern="1200">
                              <a:solidFill>
                                <a:srgbClr val="000000"/>
                              </a:solidFill>
                              <a:effectLst/>
                              <a:latin typeface="Cambria Math"/>
                              <a:ea typeface="Times New Roman"/>
                              <a:cs typeface="Times New Roman"/>
                            </a:rPr>
                            <m:t>𝑣</m:t>
                          </m:r>
                        </m:e>
                        <m:sub>
                          <m:r>
                            <a:rPr lang="cs-CZ" i="1" kern="1200">
                              <a:solidFill>
                                <a:srgbClr val="000000"/>
                              </a:solidFill>
                              <a:effectLst/>
                              <a:latin typeface="Cambria Math"/>
                              <a:ea typeface="Times New Roman"/>
                              <a:cs typeface="Times New Roman"/>
                            </a:rPr>
                            <m:t>1</m:t>
                          </m:r>
                        </m:sub>
                        <m:sup>
                          <m:r>
                            <a:rPr lang="cs-CZ" i="1" kern="1200">
                              <a:solidFill>
                                <a:srgbClr val="000000"/>
                              </a:solidFill>
                              <a:effectLst/>
                              <a:latin typeface="Cambria Math"/>
                              <a:ea typeface="Times New Roman"/>
                              <a:cs typeface="Times New Roman"/>
                            </a:rPr>
                            <m:t>2</m:t>
                          </m:r>
                        </m:sup>
                      </m:sSubSup>
                      <m:r>
                        <a:rPr lang="cs-CZ" i="1" kern="1200">
                          <a:solidFill>
                            <a:srgbClr val="000000"/>
                          </a:solidFill>
                          <a:effectLst/>
                          <a:latin typeface="Cambria Math"/>
                          <a:ea typeface="Times New Roman"/>
                          <a:cs typeface="Times New Roman"/>
                        </a:rPr>
                        <m:t>+</m:t>
                      </m:r>
                      <m:f>
                        <m:fPr>
                          <m:ctrlPr>
                            <a:rPr lang="cs-CZ" i="1" kern="1200">
                              <a:solidFill>
                                <a:srgbClr val="000000"/>
                              </a:solidFill>
                              <a:effectLst/>
                              <a:latin typeface="Cambria Math"/>
                              <a:ea typeface="Times New Roman"/>
                              <a:cs typeface="Times New Roman"/>
                            </a:rPr>
                          </m:ctrlPr>
                        </m:fPr>
                        <m:num>
                          <m:r>
                            <a:rPr lang="cs-CZ" i="1" kern="1200">
                              <a:solidFill>
                                <a:srgbClr val="000000"/>
                              </a:solidFill>
                              <a:effectLst/>
                              <a:latin typeface="Cambria Math"/>
                              <a:ea typeface="Times New Roman"/>
                              <a:cs typeface="Times New Roman"/>
                            </a:rPr>
                            <m:t>1</m:t>
                          </m:r>
                        </m:num>
                        <m:den>
                          <m:r>
                            <a:rPr lang="cs-CZ" i="1" kern="1200">
                              <a:solidFill>
                                <a:srgbClr val="000000"/>
                              </a:solidFill>
                              <a:effectLst/>
                              <a:latin typeface="Cambria Math"/>
                              <a:ea typeface="Times New Roman"/>
                              <a:cs typeface="Times New Roman"/>
                            </a:rPr>
                            <m:t>2</m:t>
                          </m:r>
                        </m:den>
                      </m:f>
                      <m:sSub>
                        <m:sSubPr>
                          <m:ctrlPr>
                            <a:rPr lang="cs-CZ" i="1" kern="1200">
                              <a:solidFill>
                                <a:srgbClr val="000000"/>
                              </a:solidFill>
                              <a:effectLst/>
                              <a:latin typeface="Cambria Math"/>
                              <a:ea typeface="Times New Roman"/>
                              <a:cs typeface="Times New Roman"/>
                            </a:rPr>
                          </m:ctrlPr>
                        </m:sSubPr>
                        <m:e>
                          <m:r>
                            <a:rPr lang="cs-CZ" i="1" kern="1200">
                              <a:solidFill>
                                <a:srgbClr val="000000"/>
                              </a:solidFill>
                              <a:effectLst/>
                              <a:latin typeface="Cambria Math"/>
                              <a:ea typeface="Times New Roman"/>
                              <a:cs typeface="Times New Roman"/>
                            </a:rPr>
                            <m:t>𝑚</m:t>
                          </m:r>
                        </m:e>
                        <m:sub>
                          <m:r>
                            <a:rPr lang="cs-CZ" i="1" kern="1200">
                              <a:solidFill>
                                <a:srgbClr val="000000"/>
                              </a:solidFill>
                              <a:effectLst/>
                              <a:latin typeface="Cambria Math"/>
                              <a:ea typeface="Times New Roman"/>
                              <a:cs typeface="Times New Roman"/>
                            </a:rPr>
                            <m:t>2</m:t>
                          </m:r>
                        </m:sub>
                      </m:sSub>
                      <m:sSubSup>
                        <m:sSubSupPr>
                          <m:ctrlPr>
                            <a:rPr lang="cs-CZ" i="1" kern="1200">
                              <a:solidFill>
                                <a:srgbClr val="000000"/>
                              </a:solidFill>
                              <a:effectLst/>
                              <a:latin typeface="Cambria Math"/>
                              <a:ea typeface="Times New Roman"/>
                              <a:cs typeface="Times New Roman"/>
                            </a:rPr>
                          </m:ctrlPr>
                        </m:sSubSupPr>
                        <m:e>
                          <m:r>
                            <a:rPr lang="cs-CZ" i="1" kern="1200">
                              <a:solidFill>
                                <a:srgbClr val="000000"/>
                              </a:solidFill>
                              <a:effectLst/>
                              <a:latin typeface="Cambria Math"/>
                              <a:ea typeface="Times New Roman"/>
                              <a:cs typeface="Times New Roman"/>
                            </a:rPr>
                            <m:t>𝑣</m:t>
                          </m:r>
                        </m:e>
                        <m:sub>
                          <m:r>
                            <a:rPr lang="cs-CZ" i="1" kern="1200">
                              <a:solidFill>
                                <a:srgbClr val="000000"/>
                              </a:solidFill>
                              <a:effectLst/>
                              <a:latin typeface="Cambria Math"/>
                              <a:ea typeface="Times New Roman"/>
                              <a:cs typeface="Times New Roman"/>
                            </a:rPr>
                            <m:t>2</m:t>
                          </m:r>
                        </m:sub>
                        <m:sup>
                          <m:r>
                            <a:rPr lang="cs-CZ" i="1" kern="1200">
                              <a:solidFill>
                                <a:srgbClr val="000000"/>
                              </a:solidFill>
                              <a:effectLst/>
                              <a:latin typeface="Cambria Math"/>
                              <a:ea typeface="Times New Roman"/>
                              <a:cs typeface="Times New Roman"/>
                            </a:rPr>
                            <m:t>2</m:t>
                          </m:r>
                        </m:sup>
                      </m:sSubSup>
                      <m:r>
                        <a:rPr lang="cs-CZ" i="1" kern="1200">
                          <a:solidFill>
                            <a:srgbClr val="000000"/>
                          </a:solidFill>
                          <a:effectLst/>
                          <a:latin typeface="Cambria Math"/>
                          <a:ea typeface="Times New Roman"/>
                          <a:cs typeface="Times New Roman"/>
                        </a:rPr>
                        <m:t>+</m:t>
                      </m:r>
                      <m:f>
                        <m:fPr>
                          <m:ctrlPr>
                            <a:rPr lang="cs-CZ" i="1" kern="1200">
                              <a:solidFill>
                                <a:srgbClr val="000000"/>
                              </a:solidFill>
                              <a:effectLst/>
                              <a:latin typeface="Cambria Math"/>
                              <a:ea typeface="Times New Roman"/>
                              <a:cs typeface="Times New Roman"/>
                            </a:rPr>
                          </m:ctrlPr>
                        </m:fPr>
                        <m:num>
                          <m:r>
                            <a:rPr lang="cs-CZ" i="1" kern="1200">
                              <a:solidFill>
                                <a:srgbClr val="000000"/>
                              </a:solidFill>
                              <a:effectLst/>
                              <a:latin typeface="Cambria Math"/>
                              <a:ea typeface="Times New Roman"/>
                              <a:cs typeface="Times New Roman"/>
                            </a:rPr>
                            <m:t>1</m:t>
                          </m:r>
                        </m:num>
                        <m:den>
                          <m:r>
                            <a:rPr lang="cs-CZ" i="1" kern="1200">
                              <a:solidFill>
                                <a:srgbClr val="000000"/>
                              </a:solidFill>
                              <a:effectLst/>
                              <a:latin typeface="Cambria Math"/>
                              <a:ea typeface="Times New Roman"/>
                              <a:cs typeface="Times New Roman"/>
                            </a:rPr>
                            <m:t>2</m:t>
                          </m:r>
                        </m:den>
                      </m:f>
                      <m:sSub>
                        <m:sSubPr>
                          <m:ctrlPr>
                            <a:rPr lang="cs-CZ" i="1" kern="1200">
                              <a:solidFill>
                                <a:srgbClr val="000000"/>
                              </a:solidFill>
                              <a:effectLst/>
                              <a:latin typeface="Cambria Math"/>
                              <a:ea typeface="Times New Roman"/>
                              <a:cs typeface="Times New Roman"/>
                            </a:rPr>
                          </m:ctrlPr>
                        </m:sSubPr>
                        <m:e>
                          <m:r>
                            <a:rPr lang="cs-CZ" i="1" kern="1200">
                              <a:solidFill>
                                <a:srgbClr val="000000"/>
                              </a:solidFill>
                              <a:effectLst/>
                              <a:latin typeface="Cambria Math"/>
                              <a:ea typeface="Times New Roman"/>
                              <a:cs typeface="Times New Roman"/>
                            </a:rPr>
                            <m:t>𝑚</m:t>
                          </m:r>
                        </m:e>
                        <m:sub>
                          <m:r>
                            <a:rPr lang="cs-CZ" i="1" kern="1200">
                              <a:solidFill>
                                <a:srgbClr val="000000"/>
                              </a:solidFill>
                              <a:effectLst/>
                              <a:latin typeface="Cambria Math"/>
                              <a:ea typeface="Times New Roman"/>
                              <a:cs typeface="Times New Roman"/>
                            </a:rPr>
                            <m:t>3</m:t>
                          </m:r>
                        </m:sub>
                      </m:sSub>
                      <m:sSubSup>
                        <m:sSubSupPr>
                          <m:ctrlPr>
                            <a:rPr lang="cs-CZ" i="1" kern="1200">
                              <a:solidFill>
                                <a:srgbClr val="000000"/>
                              </a:solidFill>
                              <a:effectLst/>
                              <a:latin typeface="Cambria Math"/>
                              <a:ea typeface="Times New Roman"/>
                              <a:cs typeface="Times New Roman"/>
                            </a:rPr>
                          </m:ctrlPr>
                        </m:sSubSupPr>
                        <m:e>
                          <m:r>
                            <a:rPr lang="cs-CZ" i="1" kern="1200">
                              <a:solidFill>
                                <a:srgbClr val="000000"/>
                              </a:solidFill>
                              <a:effectLst/>
                              <a:latin typeface="Cambria Math"/>
                              <a:ea typeface="Times New Roman"/>
                              <a:cs typeface="Times New Roman"/>
                            </a:rPr>
                            <m:t>𝑣</m:t>
                          </m:r>
                        </m:e>
                        <m:sub>
                          <m:r>
                            <a:rPr lang="cs-CZ" i="1" kern="1200">
                              <a:solidFill>
                                <a:srgbClr val="000000"/>
                              </a:solidFill>
                              <a:effectLst/>
                              <a:latin typeface="Cambria Math"/>
                              <a:ea typeface="Times New Roman"/>
                              <a:cs typeface="Times New Roman"/>
                            </a:rPr>
                            <m:t>3</m:t>
                          </m:r>
                        </m:sub>
                        <m:sup>
                          <m:r>
                            <a:rPr lang="cs-CZ" i="1" kern="1200">
                              <a:solidFill>
                                <a:srgbClr val="000000"/>
                              </a:solidFill>
                              <a:effectLst/>
                              <a:latin typeface="Cambria Math"/>
                              <a:ea typeface="Times New Roman"/>
                              <a:cs typeface="Times New Roman"/>
                            </a:rPr>
                            <m:t>2</m:t>
                          </m:r>
                        </m:sup>
                      </m:sSubSup>
                      <m:r>
                        <a:rPr lang="cs-CZ" i="1" kern="1200">
                          <a:solidFill>
                            <a:srgbClr val="000000"/>
                          </a:solidFill>
                          <a:effectLst/>
                          <a:latin typeface="Cambria Math"/>
                          <a:ea typeface="Times New Roman"/>
                          <a:cs typeface="Times New Roman"/>
                        </a:rPr>
                        <m:t>+…</m:t>
                      </m:r>
                    </m:oMath>
                  </m:oMathPara>
                </a14:m>
                <a:endParaRPr lang="cs-CZ">
                  <a:effectLst/>
                  <a:latin typeface="Times New Roman"/>
                  <a:ea typeface="Times New Roman"/>
                </a:endParaRPr>
              </a:p>
              <a:p>
                <a:pPr fontAlgn="base"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i="1" kern="1200">
                              <a:solidFill>
                                <a:srgbClr val="000000"/>
                              </a:solidFill>
                              <a:effectLst/>
                              <a:latin typeface="Cambria Math"/>
                              <a:ea typeface="Times New Roman"/>
                              <a:cs typeface="Times New Roman"/>
                            </a:rPr>
                          </m:ctrlPr>
                        </m:sSubPr>
                        <m:e>
                          <m:r>
                            <a:rPr lang="cs-CZ" i="1" kern="1200">
                              <a:solidFill>
                                <a:srgbClr val="000000"/>
                              </a:solidFill>
                              <a:effectLst/>
                              <a:latin typeface="Cambria Math"/>
                              <a:ea typeface="Times New Roman"/>
                              <a:cs typeface="Times New Roman"/>
                            </a:rPr>
                            <m:t>𝐸</m:t>
                          </m:r>
                        </m:e>
                        <m:sub>
                          <m:r>
                            <a:rPr lang="cs-CZ" i="1" kern="1200">
                              <a:solidFill>
                                <a:srgbClr val="000000"/>
                              </a:solidFill>
                              <a:effectLst/>
                              <a:latin typeface="Cambria Math"/>
                              <a:ea typeface="Times New Roman"/>
                              <a:cs typeface="Times New Roman"/>
                            </a:rPr>
                            <m:t>𝑘</m:t>
                          </m:r>
                        </m:sub>
                      </m:sSub>
                      <m:r>
                        <a:rPr lang="cs-CZ" i="1" kern="1200">
                          <a:solidFill>
                            <a:srgbClr val="000000"/>
                          </a:solidFill>
                          <a:effectLst/>
                          <a:latin typeface="Cambria Math"/>
                          <a:ea typeface="Times New Roman"/>
                          <a:cs typeface="Times New Roman"/>
                        </a:rPr>
                        <m:t>=</m:t>
                      </m:r>
                      <m:f>
                        <m:fPr>
                          <m:ctrlPr>
                            <a:rPr lang="cs-CZ" i="1" kern="1200">
                              <a:solidFill>
                                <a:srgbClr val="000000"/>
                              </a:solidFill>
                              <a:effectLst/>
                              <a:latin typeface="Cambria Math"/>
                              <a:ea typeface="Times New Roman"/>
                              <a:cs typeface="Times New Roman"/>
                            </a:rPr>
                          </m:ctrlPr>
                        </m:fPr>
                        <m:num>
                          <m:r>
                            <a:rPr lang="cs-CZ" i="1" kern="1200">
                              <a:solidFill>
                                <a:srgbClr val="000000"/>
                              </a:solidFill>
                              <a:effectLst/>
                              <a:latin typeface="Cambria Math"/>
                              <a:ea typeface="Times New Roman"/>
                              <a:cs typeface="Times New Roman"/>
                            </a:rPr>
                            <m:t>1</m:t>
                          </m:r>
                        </m:num>
                        <m:den>
                          <m:r>
                            <a:rPr lang="cs-CZ" i="1" kern="1200">
                              <a:solidFill>
                                <a:srgbClr val="000000"/>
                              </a:solidFill>
                              <a:effectLst/>
                              <a:latin typeface="Cambria Math"/>
                              <a:ea typeface="Times New Roman"/>
                              <a:cs typeface="Times New Roman"/>
                            </a:rPr>
                            <m:t>2</m:t>
                          </m:r>
                        </m:den>
                      </m:f>
                      <m:sSub>
                        <m:sSubPr>
                          <m:ctrlPr>
                            <a:rPr lang="cs-CZ" i="1" kern="1200">
                              <a:solidFill>
                                <a:srgbClr val="000000"/>
                              </a:solidFill>
                              <a:effectLst/>
                              <a:latin typeface="Cambria Math"/>
                              <a:ea typeface="Times New Roman"/>
                              <a:cs typeface="Times New Roman"/>
                            </a:rPr>
                          </m:ctrlPr>
                        </m:sSubPr>
                        <m:e>
                          <m:r>
                            <a:rPr lang="cs-CZ" i="1" kern="1200">
                              <a:solidFill>
                                <a:srgbClr val="000000"/>
                              </a:solidFill>
                              <a:effectLst/>
                              <a:latin typeface="Cambria Math"/>
                              <a:ea typeface="Times New Roman"/>
                              <a:cs typeface="Times New Roman"/>
                            </a:rPr>
                            <m:t>𝑚</m:t>
                          </m:r>
                        </m:e>
                        <m:sub>
                          <m:r>
                            <a:rPr lang="cs-CZ" i="1" kern="1200">
                              <a:solidFill>
                                <a:srgbClr val="000000"/>
                              </a:solidFill>
                              <a:effectLst/>
                              <a:latin typeface="Cambria Math"/>
                              <a:ea typeface="Times New Roman"/>
                              <a:cs typeface="Times New Roman"/>
                            </a:rPr>
                            <m:t>1</m:t>
                          </m:r>
                        </m:sub>
                      </m:sSub>
                      <m:sSubSup>
                        <m:sSubSupPr>
                          <m:ctrlPr>
                            <a:rPr lang="cs-CZ" i="1" kern="1200">
                              <a:solidFill>
                                <a:srgbClr val="000000"/>
                              </a:solidFill>
                              <a:effectLst/>
                              <a:latin typeface="Cambria Math"/>
                              <a:ea typeface="Times New Roman"/>
                              <a:cs typeface="Times New Roman"/>
                            </a:rPr>
                          </m:ctrlPr>
                        </m:sSubSupPr>
                        <m:e>
                          <m:r>
                            <a:rPr lang="cs-CZ" i="1" kern="1200">
                              <a:solidFill>
                                <a:srgbClr val="000000"/>
                              </a:solidFill>
                              <a:effectLst/>
                              <a:latin typeface="Cambria Math"/>
                              <a:ea typeface="Times New Roman"/>
                              <a:cs typeface="Times New Roman"/>
                            </a:rPr>
                            <m:t>𝑟</m:t>
                          </m:r>
                        </m:e>
                        <m:sub>
                          <m:r>
                            <a:rPr lang="cs-CZ" i="1" kern="1200">
                              <a:solidFill>
                                <a:srgbClr val="000000"/>
                              </a:solidFill>
                              <a:effectLst/>
                              <a:latin typeface="Cambria Math"/>
                              <a:ea typeface="Times New Roman"/>
                              <a:cs typeface="Times New Roman"/>
                            </a:rPr>
                            <m:t>1</m:t>
                          </m:r>
                        </m:sub>
                        <m:sup>
                          <m:r>
                            <a:rPr lang="cs-CZ" i="1" kern="1200">
                              <a:solidFill>
                                <a:srgbClr val="000000"/>
                              </a:solidFill>
                              <a:effectLst/>
                              <a:latin typeface="Cambria Math"/>
                              <a:ea typeface="Times New Roman"/>
                              <a:cs typeface="Times New Roman"/>
                            </a:rPr>
                            <m:t>2</m:t>
                          </m:r>
                        </m:sup>
                      </m:sSubSup>
                      <m:sSup>
                        <m:sSupPr>
                          <m:ctrlPr>
                            <a:rPr lang="cs-CZ" i="1" kern="1200">
                              <a:solidFill>
                                <a:srgbClr val="000000"/>
                              </a:solidFill>
                              <a:effectLst/>
                              <a:latin typeface="Cambria Math"/>
                              <a:ea typeface="Times New Roman"/>
                              <a:cs typeface="Times New Roman"/>
                            </a:rPr>
                          </m:ctrlPr>
                        </m:sSupPr>
                        <m:e>
                          <m:r>
                            <a:rPr lang="cs-CZ" i="1" kern="1200">
                              <a:solidFill>
                                <a:srgbClr val="000000"/>
                              </a:solidFill>
                              <a:effectLst/>
                              <a:latin typeface="Cambria Math"/>
                              <a:ea typeface="Times New Roman"/>
                              <a:cs typeface="Times New Roman"/>
                            </a:rPr>
                            <m:t>𝜔</m:t>
                          </m:r>
                        </m:e>
                        <m:sup>
                          <m:r>
                            <a:rPr lang="cs-CZ" i="1" kern="1200">
                              <a:solidFill>
                                <a:srgbClr val="000000"/>
                              </a:solidFill>
                              <a:effectLst/>
                              <a:latin typeface="Cambria Math"/>
                              <a:ea typeface="Times New Roman"/>
                              <a:cs typeface="Times New Roman"/>
                            </a:rPr>
                            <m:t>2</m:t>
                          </m:r>
                        </m:sup>
                      </m:sSup>
                      <m:r>
                        <a:rPr lang="cs-CZ" i="1" kern="1200">
                          <a:solidFill>
                            <a:srgbClr val="000000"/>
                          </a:solidFill>
                          <a:effectLst/>
                          <a:latin typeface="Cambria Math"/>
                          <a:ea typeface="Times New Roman"/>
                          <a:cs typeface="Times New Roman"/>
                        </a:rPr>
                        <m:t>+</m:t>
                      </m:r>
                      <m:f>
                        <m:fPr>
                          <m:ctrlPr>
                            <a:rPr lang="cs-CZ" i="1" kern="1200">
                              <a:solidFill>
                                <a:srgbClr val="000000"/>
                              </a:solidFill>
                              <a:effectLst/>
                              <a:latin typeface="Cambria Math"/>
                              <a:ea typeface="Times New Roman"/>
                              <a:cs typeface="Times New Roman"/>
                            </a:rPr>
                          </m:ctrlPr>
                        </m:fPr>
                        <m:num>
                          <m:r>
                            <a:rPr lang="cs-CZ" i="1" kern="1200">
                              <a:solidFill>
                                <a:srgbClr val="000000"/>
                              </a:solidFill>
                              <a:effectLst/>
                              <a:latin typeface="Cambria Math"/>
                              <a:ea typeface="Times New Roman"/>
                              <a:cs typeface="Times New Roman"/>
                            </a:rPr>
                            <m:t>1</m:t>
                          </m:r>
                        </m:num>
                        <m:den>
                          <m:r>
                            <a:rPr lang="cs-CZ" i="1" kern="1200">
                              <a:solidFill>
                                <a:srgbClr val="000000"/>
                              </a:solidFill>
                              <a:effectLst/>
                              <a:latin typeface="Cambria Math"/>
                              <a:ea typeface="Times New Roman"/>
                              <a:cs typeface="Times New Roman"/>
                            </a:rPr>
                            <m:t>2</m:t>
                          </m:r>
                        </m:den>
                      </m:f>
                      <m:sSub>
                        <m:sSubPr>
                          <m:ctrlPr>
                            <a:rPr lang="cs-CZ" i="1" kern="1200">
                              <a:solidFill>
                                <a:srgbClr val="000000"/>
                              </a:solidFill>
                              <a:effectLst/>
                              <a:latin typeface="Cambria Math"/>
                              <a:ea typeface="Times New Roman"/>
                              <a:cs typeface="Times New Roman"/>
                            </a:rPr>
                          </m:ctrlPr>
                        </m:sSubPr>
                        <m:e>
                          <m:r>
                            <a:rPr lang="cs-CZ" i="1" kern="1200">
                              <a:solidFill>
                                <a:srgbClr val="000000"/>
                              </a:solidFill>
                              <a:effectLst/>
                              <a:latin typeface="Cambria Math"/>
                              <a:ea typeface="Times New Roman"/>
                              <a:cs typeface="Times New Roman"/>
                            </a:rPr>
                            <m:t>𝑚</m:t>
                          </m:r>
                        </m:e>
                        <m:sub>
                          <m:r>
                            <a:rPr lang="cs-CZ" i="1" kern="1200">
                              <a:solidFill>
                                <a:srgbClr val="000000"/>
                              </a:solidFill>
                              <a:effectLst/>
                              <a:latin typeface="Cambria Math"/>
                              <a:ea typeface="Times New Roman"/>
                              <a:cs typeface="Times New Roman"/>
                            </a:rPr>
                            <m:t>2</m:t>
                          </m:r>
                        </m:sub>
                      </m:sSub>
                      <m:sSubSup>
                        <m:sSubSupPr>
                          <m:ctrlPr>
                            <a:rPr lang="cs-CZ" i="1" kern="1200">
                              <a:solidFill>
                                <a:srgbClr val="000000"/>
                              </a:solidFill>
                              <a:effectLst/>
                              <a:latin typeface="Cambria Math"/>
                              <a:ea typeface="Times New Roman"/>
                              <a:cs typeface="Times New Roman"/>
                            </a:rPr>
                          </m:ctrlPr>
                        </m:sSubSupPr>
                        <m:e>
                          <m:r>
                            <a:rPr lang="cs-CZ" i="1" kern="1200">
                              <a:solidFill>
                                <a:srgbClr val="000000"/>
                              </a:solidFill>
                              <a:effectLst/>
                              <a:latin typeface="Cambria Math"/>
                              <a:ea typeface="Times New Roman"/>
                              <a:cs typeface="Times New Roman"/>
                            </a:rPr>
                            <m:t>𝑟</m:t>
                          </m:r>
                        </m:e>
                        <m:sub>
                          <m:r>
                            <a:rPr lang="cs-CZ" i="1" kern="1200">
                              <a:solidFill>
                                <a:srgbClr val="000000"/>
                              </a:solidFill>
                              <a:effectLst/>
                              <a:latin typeface="Cambria Math"/>
                              <a:ea typeface="Times New Roman"/>
                              <a:cs typeface="Times New Roman"/>
                            </a:rPr>
                            <m:t>2</m:t>
                          </m:r>
                        </m:sub>
                        <m:sup>
                          <m:r>
                            <a:rPr lang="cs-CZ" i="1" kern="1200">
                              <a:solidFill>
                                <a:srgbClr val="000000"/>
                              </a:solidFill>
                              <a:effectLst/>
                              <a:latin typeface="Cambria Math"/>
                              <a:ea typeface="Times New Roman"/>
                              <a:cs typeface="Times New Roman"/>
                            </a:rPr>
                            <m:t>2</m:t>
                          </m:r>
                        </m:sup>
                      </m:sSubSup>
                      <m:sSup>
                        <m:sSupPr>
                          <m:ctrlPr>
                            <a:rPr lang="cs-CZ" i="1" kern="1200">
                              <a:solidFill>
                                <a:srgbClr val="000000"/>
                              </a:solidFill>
                              <a:effectLst/>
                              <a:latin typeface="Cambria Math"/>
                              <a:ea typeface="Times New Roman"/>
                              <a:cs typeface="Times New Roman"/>
                            </a:rPr>
                          </m:ctrlPr>
                        </m:sSupPr>
                        <m:e>
                          <m:r>
                            <a:rPr lang="cs-CZ" i="1" kern="1200">
                              <a:solidFill>
                                <a:srgbClr val="000000"/>
                              </a:solidFill>
                              <a:effectLst/>
                              <a:latin typeface="Cambria Math"/>
                              <a:ea typeface="Times New Roman"/>
                              <a:cs typeface="Times New Roman"/>
                            </a:rPr>
                            <m:t>𝜔</m:t>
                          </m:r>
                        </m:e>
                        <m:sup>
                          <m:r>
                            <a:rPr lang="cs-CZ" i="1" kern="1200">
                              <a:solidFill>
                                <a:srgbClr val="000000"/>
                              </a:solidFill>
                              <a:effectLst/>
                              <a:latin typeface="Cambria Math"/>
                              <a:ea typeface="Times New Roman"/>
                              <a:cs typeface="Times New Roman"/>
                            </a:rPr>
                            <m:t>2</m:t>
                          </m:r>
                        </m:sup>
                      </m:sSup>
                      <m:r>
                        <a:rPr lang="cs-CZ" i="1" kern="1200">
                          <a:solidFill>
                            <a:srgbClr val="000000"/>
                          </a:solidFill>
                          <a:effectLst/>
                          <a:latin typeface="Cambria Math"/>
                          <a:ea typeface="Times New Roman"/>
                          <a:cs typeface="Times New Roman"/>
                        </a:rPr>
                        <m:t>+</m:t>
                      </m:r>
                      <m:f>
                        <m:fPr>
                          <m:ctrlPr>
                            <a:rPr lang="cs-CZ" i="1" kern="1200">
                              <a:solidFill>
                                <a:srgbClr val="000000"/>
                              </a:solidFill>
                              <a:effectLst/>
                              <a:latin typeface="Cambria Math"/>
                              <a:ea typeface="Times New Roman"/>
                              <a:cs typeface="Times New Roman"/>
                            </a:rPr>
                          </m:ctrlPr>
                        </m:fPr>
                        <m:num>
                          <m:r>
                            <a:rPr lang="cs-CZ" i="1" kern="1200">
                              <a:solidFill>
                                <a:srgbClr val="000000"/>
                              </a:solidFill>
                              <a:effectLst/>
                              <a:latin typeface="Cambria Math"/>
                              <a:ea typeface="Times New Roman"/>
                              <a:cs typeface="Times New Roman"/>
                            </a:rPr>
                            <m:t>1</m:t>
                          </m:r>
                        </m:num>
                        <m:den>
                          <m:r>
                            <a:rPr lang="cs-CZ" i="1" kern="1200">
                              <a:solidFill>
                                <a:srgbClr val="000000"/>
                              </a:solidFill>
                              <a:effectLst/>
                              <a:latin typeface="Cambria Math"/>
                              <a:ea typeface="Times New Roman"/>
                              <a:cs typeface="Times New Roman"/>
                            </a:rPr>
                            <m:t>2</m:t>
                          </m:r>
                        </m:den>
                      </m:f>
                      <m:sSub>
                        <m:sSubPr>
                          <m:ctrlPr>
                            <a:rPr lang="cs-CZ" i="1" kern="1200">
                              <a:solidFill>
                                <a:srgbClr val="000000"/>
                              </a:solidFill>
                              <a:effectLst/>
                              <a:latin typeface="Cambria Math"/>
                              <a:ea typeface="Times New Roman"/>
                              <a:cs typeface="Times New Roman"/>
                            </a:rPr>
                          </m:ctrlPr>
                        </m:sSubPr>
                        <m:e>
                          <m:r>
                            <a:rPr lang="cs-CZ" i="1" kern="1200">
                              <a:solidFill>
                                <a:srgbClr val="000000"/>
                              </a:solidFill>
                              <a:effectLst/>
                              <a:latin typeface="Cambria Math"/>
                              <a:ea typeface="Times New Roman"/>
                              <a:cs typeface="Times New Roman"/>
                            </a:rPr>
                            <m:t>𝑚</m:t>
                          </m:r>
                        </m:e>
                        <m:sub>
                          <m:r>
                            <a:rPr lang="cs-CZ" i="1" kern="1200">
                              <a:solidFill>
                                <a:srgbClr val="000000"/>
                              </a:solidFill>
                              <a:effectLst/>
                              <a:latin typeface="Cambria Math"/>
                              <a:ea typeface="Times New Roman"/>
                              <a:cs typeface="Times New Roman"/>
                            </a:rPr>
                            <m:t>3</m:t>
                          </m:r>
                        </m:sub>
                      </m:sSub>
                      <m:sSubSup>
                        <m:sSubSupPr>
                          <m:ctrlPr>
                            <a:rPr lang="cs-CZ" i="1" kern="1200">
                              <a:solidFill>
                                <a:srgbClr val="000000"/>
                              </a:solidFill>
                              <a:effectLst/>
                              <a:latin typeface="Cambria Math"/>
                              <a:ea typeface="Times New Roman"/>
                              <a:cs typeface="Times New Roman"/>
                            </a:rPr>
                          </m:ctrlPr>
                        </m:sSubSupPr>
                        <m:e>
                          <m:r>
                            <a:rPr lang="cs-CZ" i="1" kern="1200">
                              <a:solidFill>
                                <a:srgbClr val="000000"/>
                              </a:solidFill>
                              <a:effectLst/>
                              <a:latin typeface="Cambria Math"/>
                              <a:ea typeface="Times New Roman"/>
                              <a:cs typeface="Times New Roman"/>
                            </a:rPr>
                            <m:t>𝑟</m:t>
                          </m:r>
                        </m:e>
                        <m:sub>
                          <m:r>
                            <a:rPr lang="cs-CZ" i="1" kern="1200">
                              <a:solidFill>
                                <a:srgbClr val="000000"/>
                              </a:solidFill>
                              <a:effectLst/>
                              <a:latin typeface="Cambria Math"/>
                              <a:ea typeface="Times New Roman"/>
                              <a:cs typeface="Times New Roman"/>
                            </a:rPr>
                            <m:t>3</m:t>
                          </m:r>
                        </m:sub>
                        <m:sup>
                          <m:r>
                            <a:rPr lang="cs-CZ" i="1" kern="1200">
                              <a:solidFill>
                                <a:srgbClr val="000000"/>
                              </a:solidFill>
                              <a:effectLst/>
                              <a:latin typeface="Cambria Math"/>
                              <a:ea typeface="Times New Roman"/>
                              <a:cs typeface="Times New Roman"/>
                            </a:rPr>
                            <m:t>2</m:t>
                          </m:r>
                        </m:sup>
                      </m:sSubSup>
                      <m:sSup>
                        <m:sSupPr>
                          <m:ctrlPr>
                            <a:rPr lang="cs-CZ" i="1" kern="1200">
                              <a:solidFill>
                                <a:srgbClr val="000000"/>
                              </a:solidFill>
                              <a:effectLst/>
                              <a:latin typeface="Cambria Math"/>
                              <a:ea typeface="Times New Roman"/>
                              <a:cs typeface="Times New Roman"/>
                            </a:rPr>
                          </m:ctrlPr>
                        </m:sSupPr>
                        <m:e>
                          <m:r>
                            <a:rPr lang="cs-CZ" i="1" kern="1200">
                              <a:solidFill>
                                <a:srgbClr val="000000"/>
                              </a:solidFill>
                              <a:effectLst/>
                              <a:latin typeface="Cambria Math"/>
                              <a:ea typeface="Times New Roman"/>
                              <a:cs typeface="Times New Roman"/>
                            </a:rPr>
                            <m:t>𝜔</m:t>
                          </m:r>
                        </m:e>
                        <m:sup>
                          <m:r>
                            <a:rPr lang="cs-CZ" i="1" kern="1200">
                              <a:solidFill>
                                <a:srgbClr val="000000"/>
                              </a:solidFill>
                              <a:effectLst/>
                              <a:latin typeface="Cambria Math"/>
                              <a:ea typeface="Times New Roman"/>
                              <a:cs typeface="Times New Roman"/>
                            </a:rPr>
                            <m:t>2</m:t>
                          </m:r>
                        </m:sup>
                      </m:sSup>
                      <m:r>
                        <a:rPr lang="cs-CZ" i="1" kern="1200">
                          <a:solidFill>
                            <a:srgbClr val="000000"/>
                          </a:solidFill>
                          <a:effectLst/>
                          <a:latin typeface="Cambria Math"/>
                          <a:ea typeface="Times New Roman"/>
                          <a:cs typeface="Times New Roman"/>
                        </a:rPr>
                        <m:t>…</m:t>
                      </m:r>
                    </m:oMath>
                  </m:oMathPara>
                </a14:m>
                <a:endParaRPr lang="cs-CZ">
                  <a:effectLst/>
                  <a:latin typeface="Times New Roman"/>
                  <a:ea typeface="Times New Roman"/>
                </a:endParaRPr>
              </a:p>
              <a:p>
                <a:pPr fontAlgn="base"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i="1" kern="1200">
                              <a:solidFill>
                                <a:srgbClr val="000000"/>
                              </a:solidFill>
                              <a:effectLst/>
                              <a:latin typeface="Cambria Math"/>
                              <a:ea typeface="Times New Roman"/>
                              <a:cs typeface="Times New Roman"/>
                            </a:rPr>
                          </m:ctrlPr>
                        </m:sSubPr>
                        <m:e>
                          <m:r>
                            <a:rPr lang="cs-CZ" i="1" kern="1200">
                              <a:solidFill>
                                <a:srgbClr val="000000"/>
                              </a:solidFill>
                              <a:effectLst/>
                              <a:latin typeface="Cambria Math"/>
                              <a:ea typeface="Times New Roman"/>
                              <a:cs typeface="Times New Roman"/>
                            </a:rPr>
                            <m:t>𝐸</m:t>
                          </m:r>
                        </m:e>
                        <m:sub>
                          <m:r>
                            <a:rPr lang="cs-CZ" i="1" kern="1200">
                              <a:solidFill>
                                <a:srgbClr val="000000"/>
                              </a:solidFill>
                              <a:effectLst/>
                              <a:latin typeface="Cambria Math"/>
                              <a:ea typeface="Times New Roman"/>
                              <a:cs typeface="Times New Roman"/>
                            </a:rPr>
                            <m:t>𝑘</m:t>
                          </m:r>
                        </m:sub>
                      </m:sSub>
                      <m:r>
                        <a:rPr lang="cs-CZ" i="1" kern="1200">
                          <a:solidFill>
                            <a:srgbClr val="000000"/>
                          </a:solidFill>
                          <a:effectLst/>
                          <a:latin typeface="Cambria Math"/>
                          <a:ea typeface="Times New Roman"/>
                          <a:cs typeface="Times New Roman"/>
                        </a:rPr>
                        <m:t>=</m:t>
                      </m:r>
                      <m:f>
                        <m:fPr>
                          <m:ctrlPr>
                            <a:rPr lang="cs-CZ" i="1" kern="1200">
                              <a:solidFill>
                                <a:srgbClr val="000000"/>
                              </a:solidFill>
                              <a:effectLst/>
                              <a:latin typeface="Cambria Math"/>
                              <a:ea typeface="Times New Roman"/>
                              <a:cs typeface="Times New Roman"/>
                            </a:rPr>
                          </m:ctrlPr>
                        </m:fPr>
                        <m:num>
                          <m:r>
                            <a:rPr lang="cs-CZ" i="1" kern="1200">
                              <a:solidFill>
                                <a:srgbClr val="000000"/>
                              </a:solidFill>
                              <a:effectLst/>
                              <a:latin typeface="Cambria Math"/>
                              <a:ea typeface="Times New Roman"/>
                              <a:cs typeface="Times New Roman"/>
                            </a:rPr>
                            <m:t>1</m:t>
                          </m:r>
                        </m:num>
                        <m:den>
                          <m:r>
                            <a:rPr lang="cs-CZ" i="1" kern="1200">
                              <a:solidFill>
                                <a:srgbClr val="000000"/>
                              </a:solidFill>
                              <a:effectLst/>
                              <a:latin typeface="Cambria Math"/>
                              <a:ea typeface="Times New Roman"/>
                              <a:cs typeface="Times New Roman"/>
                            </a:rPr>
                            <m:t>2</m:t>
                          </m:r>
                        </m:den>
                      </m:f>
                      <m:sSup>
                        <m:sSupPr>
                          <m:ctrlPr>
                            <a:rPr lang="cs-CZ" i="1" kern="1200">
                              <a:solidFill>
                                <a:srgbClr val="000000"/>
                              </a:solidFill>
                              <a:effectLst/>
                              <a:latin typeface="Cambria Math"/>
                              <a:ea typeface="Times New Roman"/>
                              <a:cs typeface="Times New Roman"/>
                            </a:rPr>
                          </m:ctrlPr>
                        </m:sSupPr>
                        <m:e>
                          <m:r>
                            <a:rPr lang="cs-CZ" i="1" kern="1200">
                              <a:solidFill>
                                <a:srgbClr val="000000"/>
                              </a:solidFill>
                              <a:effectLst/>
                              <a:latin typeface="Cambria Math"/>
                              <a:ea typeface="Cambria Math"/>
                              <a:cs typeface="Times New Roman"/>
                            </a:rPr>
                            <m:t>𝜔</m:t>
                          </m:r>
                        </m:e>
                        <m:sup>
                          <m:r>
                            <a:rPr lang="cs-CZ" i="1" kern="1200">
                              <a:solidFill>
                                <a:srgbClr val="000000"/>
                              </a:solidFill>
                              <a:effectLst/>
                              <a:latin typeface="Cambria Math"/>
                              <a:ea typeface="Times New Roman"/>
                              <a:cs typeface="Times New Roman"/>
                            </a:rPr>
                            <m:t>2</m:t>
                          </m:r>
                        </m:sup>
                      </m:sSup>
                      <m:r>
                        <a:rPr lang="cs-CZ" i="1" kern="1200">
                          <a:solidFill>
                            <a:srgbClr val="000000"/>
                          </a:solidFill>
                          <a:effectLst/>
                          <a:latin typeface="Cambria Math"/>
                          <a:ea typeface="Times New Roman"/>
                          <a:cs typeface="Times New Roman"/>
                        </a:rPr>
                        <m:t>(</m:t>
                      </m:r>
                      <m:sSub>
                        <m:sSubPr>
                          <m:ctrlPr>
                            <a:rPr lang="cs-CZ" i="1" kern="1200">
                              <a:solidFill>
                                <a:srgbClr val="000000"/>
                              </a:solidFill>
                              <a:effectLst/>
                              <a:latin typeface="Cambria Math"/>
                              <a:ea typeface="Times New Roman"/>
                              <a:cs typeface="Times New Roman"/>
                            </a:rPr>
                          </m:ctrlPr>
                        </m:sSubPr>
                        <m:e>
                          <m:r>
                            <a:rPr lang="cs-CZ" i="1" kern="1200">
                              <a:solidFill>
                                <a:srgbClr val="000000"/>
                              </a:solidFill>
                              <a:effectLst/>
                              <a:latin typeface="Cambria Math"/>
                              <a:ea typeface="Times New Roman"/>
                              <a:cs typeface="Times New Roman"/>
                            </a:rPr>
                            <m:t>𝑚</m:t>
                          </m:r>
                        </m:e>
                        <m:sub>
                          <m:r>
                            <a:rPr lang="cs-CZ" i="1" kern="1200">
                              <a:solidFill>
                                <a:srgbClr val="000000"/>
                              </a:solidFill>
                              <a:effectLst/>
                              <a:latin typeface="Cambria Math"/>
                              <a:ea typeface="Times New Roman"/>
                              <a:cs typeface="Times New Roman"/>
                            </a:rPr>
                            <m:t>1</m:t>
                          </m:r>
                        </m:sub>
                      </m:sSub>
                      <m:sSubSup>
                        <m:sSubSupPr>
                          <m:ctrlPr>
                            <a:rPr lang="cs-CZ" i="1" kern="1200">
                              <a:solidFill>
                                <a:srgbClr val="000000"/>
                              </a:solidFill>
                              <a:effectLst/>
                              <a:latin typeface="Cambria Math"/>
                              <a:ea typeface="Times New Roman"/>
                              <a:cs typeface="Times New Roman"/>
                            </a:rPr>
                          </m:ctrlPr>
                        </m:sSubSupPr>
                        <m:e>
                          <m:r>
                            <a:rPr lang="cs-CZ" i="1" kern="1200">
                              <a:solidFill>
                                <a:srgbClr val="000000"/>
                              </a:solidFill>
                              <a:effectLst/>
                              <a:latin typeface="Cambria Math"/>
                              <a:ea typeface="Times New Roman"/>
                              <a:cs typeface="Times New Roman"/>
                            </a:rPr>
                            <m:t>𝑟</m:t>
                          </m:r>
                        </m:e>
                        <m:sub>
                          <m:r>
                            <a:rPr lang="cs-CZ" i="1" kern="1200">
                              <a:solidFill>
                                <a:srgbClr val="000000"/>
                              </a:solidFill>
                              <a:effectLst/>
                              <a:latin typeface="Cambria Math"/>
                              <a:ea typeface="Times New Roman"/>
                              <a:cs typeface="Times New Roman"/>
                            </a:rPr>
                            <m:t>1</m:t>
                          </m:r>
                        </m:sub>
                        <m:sup>
                          <m:r>
                            <a:rPr lang="cs-CZ" i="1" kern="1200">
                              <a:solidFill>
                                <a:srgbClr val="000000"/>
                              </a:solidFill>
                              <a:effectLst/>
                              <a:latin typeface="Cambria Math"/>
                              <a:ea typeface="Times New Roman"/>
                              <a:cs typeface="Times New Roman"/>
                            </a:rPr>
                            <m:t>2</m:t>
                          </m:r>
                        </m:sup>
                      </m:sSubSup>
                      <m:r>
                        <a:rPr lang="cs-CZ" i="1" kern="1200">
                          <a:solidFill>
                            <a:srgbClr val="000000"/>
                          </a:solidFill>
                          <a:effectLst/>
                          <a:latin typeface="Cambria Math"/>
                          <a:ea typeface="Times New Roman"/>
                          <a:cs typeface="Times New Roman"/>
                        </a:rPr>
                        <m:t>+</m:t>
                      </m:r>
                      <m:sSub>
                        <m:sSubPr>
                          <m:ctrlPr>
                            <a:rPr lang="cs-CZ" i="1" kern="1200">
                              <a:solidFill>
                                <a:srgbClr val="000000"/>
                              </a:solidFill>
                              <a:effectLst/>
                              <a:latin typeface="Cambria Math"/>
                              <a:ea typeface="Times New Roman"/>
                              <a:cs typeface="Times New Roman"/>
                            </a:rPr>
                          </m:ctrlPr>
                        </m:sSubPr>
                        <m:e>
                          <m:r>
                            <a:rPr lang="cs-CZ" i="1" kern="1200">
                              <a:solidFill>
                                <a:srgbClr val="000000"/>
                              </a:solidFill>
                              <a:effectLst/>
                              <a:latin typeface="Cambria Math"/>
                              <a:ea typeface="Times New Roman"/>
                              <a:cs typeface="Times New Roman"/>
                            </a:rPr>
                            <m:t>𝑚</m:t>
                          </m:r>
                        </m:e>
                        <m:sub>
                          <m:r>
                            <a:rPr lang="cs-CZ" i="1" kern="1200">
                              <a:solidFill>
                                <a:srgbClr val="000000"/>
                              </a:solidFill>
                              <a:effectLst/>
                              <a:latin typeface="Cambria Math"/>
                              <a:ea typeface="Times New Roman"/>
                              <a:cs typeface="Times New Roman"/>
                            </a:rPr>
                            <m:t>2</m:t>
                          </m:r>
                        </m:sub>
                      </m:sSub>
                      <m:sSubSup>
                        <m:sSubSupPr>
                          <m:ctrlPr>
                            <a:rPr lang="cs-CZ" i="1" kern="1200">
                              <a:solidFill>
                                <a:srgbClr val="000000"/>
                              </a:solidFill>
                              <a:effectLst/>
                              <a:latin typeface="Cambria Math"/>
                              <a:ea typeface="Times New Roman"/>
                              <a:cs typeface="Times New Roman"/>
                            </a:rPr>
                          </m:ctrlPr>
                        </m:sSubSupPr>
                        <m:e>
                          <m:r>
                            <a:rPr lang="cs-CZ" i="1" kern="1200">
                              <a:solidFill>
                                <a:srgbClr val="000000"/>
                              </a:solidFill>
                              <a:effectLst/>
                              <a:latin typeface="Cambria Math"/>
                              <a:ea typeface="Times New Roman"/>
                              <a:cs typeface="Times New Roman"/>
                            </a:rPr>
                            <m:t>𝑟</m:t>
                          </m:r>
                        </m:e>
                        <m:sub>
                          <m:r>
                            <a:rPr lang="cs-CZ" i="1" kern="1200">
                              <a:solidFill>
                                <a:srgbClr val="000000"/>
                              </a:solidFill>
                              <a:effectLst/>
                              <a:latin typeface="Cambria Math"/>
                              <a:ea typeface="Times New Roman"/>
                              <a:cs typeface="Times New Roman"/>
                            </a:rPr>
                            <m:t>2</m:t>
                          </m:r>
                        </m:sub>
                        <m:sup>
                          <m:r>
                            <a:rPr lang="cs-CZ" i="1" kern="1200">
                              <a:solidFill>
                                <a:srgbClr val="000000"/>
                              </a:solidFill>
                              <a:effectLst/>
                              <a:latin typeface="Cambria Math"/>
                              <a:ea typeface="Times New Roman"/>
                              <a:cs typeface="Times New Roman"/>
                            </a:rPr>
                            <m:t>2</m:t>
                          </m:r>
                        </m:sup>
                      </m:sSubSup>
                      <m:r>
                        <a:rPr lang="cs-CZ" i="1" kern="1200">
                          <a:solidFill>
                            <a:srgbClr val="000000"/>
                          </a:solidFill>
                          <a:effectLst/>
                          <a:latin typeface="Cambria Math"/>
                          <a:ea typeface="Times New Roman"/>
                          <a:cs typeface="Times New Roman"/>
                        </a:rPr>
                        <m:t>+</m:t>
                      </m:r>
                      <m:sSub>
                        <m:sSubPr>
                          <m:ctrlPr>
                            <a:rPr lang="cs-CZ" i="1" kern="1200">
                              <a:solidFill>
                                <a:srgbClr val="000000"/>
                              </a:solidFill>
                              <a:effectLst/>
                              <a:latin typeface="Cambria Math"/>
                              <a:ea typeface="Times New Roman"/>
                              <a:cs typeface="Times New Roman"/>
                            </a:rPr>
                          </m:ctrlPr>
                        </m:sSubPr>
                        <m:e>
                          <m:r>
                            <a:rPr lang="cs-CZ" i="1" kern="1200">
                              <a:solidFill>
                                <a:srgbClr val="000000"/>
                              </a:solidFill>
                              <a:effectLst/>
                              <a:latin typeface="Cambria Math"/>
                              <a:ea typeface="Times New Roman"/>
                              <a:cs typeface="Times New Roman"/>
                            </a:rPr>
                            <m:t>𝑚</m:t>
                          </m:r>
                        </m:e>
                        <m:sub>
                          <m:r>
                            <a:rPr lang="cs-CZ" i="1" kern="1200">
                              <a:solidFill>
                                <a:srgbClr val="000000"/>
                              </a:solidFill>
                              <a:effectLst/>
                              <a:latin typeface="Cambria Math"/>
                              <a:ea typeface="Times New Roman"/>
                              <a:cs typeface="Times New Roman"/>
                            </a:rPr>
                            <m:t>3</m:t>
                          </m:r>
                        </m:sub>
                      </m:sSub>
                      <m:sSubSup>
                        <m:sSubSupPr>
                          <m:ctrlPr>
                            <a:rPr lang="cs-CZ" i="1" kern="1200">
                              <a:solidFill>
                                <a:srgbClr val="000000"/>
                              </a:solidFill>
                              <a:effectLst/>
                              <a:latin typeface="Cambria Math"/>
                              <a:ea typeface="Times New Roman"/>
                              <a:cs typeface="Times New Roman"/>
                            </a:rPr>
                          </m:ctrlPr>
                        </m:sSubSupPr>
                        <m:e>
                          <m:r>
                            <a:rPr lang="cs-CZ" i="1" kern="1200">
                              <a:solidFill>
                                <a:srgbClr val="000000"/>
                              </a:solidFill>
                              <a:effectLst/>
                              <a:latin typeface="Cambria Math"/>
                              <a:ea typeface="Times New Roman"/>
                              <a:cs typeface="Times New Roman"/>
                            </a:rPr>
                            <m:t>𝑟</m:t>
                          </m:r>
                        </m:e>
                        <m:sub>
                          <m:r>
                            <a:rPr lang="cs-CZ" i="1" kern="1200">
                              <a:solidFill>
                                <a:srgbClr val="000000"/>
                              </a:solidFill>
                              <a:effectLst/>
                              <a:latin typeface="Cambria Math"/>
                              <a:ea typeface="Times New Roman"/>
                              <a:cs typeface="Times New Roman"/>
                            </a:rPr>
                            <m:t>3</m:t>
                          </m:r>
                        </m:sub>
                        <m:sup>
                          <m:r>
                            <a:rPr lang="cs-CZ" i="1" kern="1200">
                              <a:solidFill>
                                <a:srgbClr val="000000"/>
                              </a:solidFill>
                              <a:effectLst/>
                              <a:latin typeface="Cambria Math"/>
                              <a:ea typeface="Times New Roman"/>
                              <a:cs typeface="Times New Roman"/>
                            </a:rPr>
                            <m:t>2</m:t>
                          </m:r>
                        </m:sup>
                      </m:sSubSup>
                      <m:r>
                        <a:rPr lang="cs-CZ" i="1" kern="1200">
                          <a:solidFill>
                            <a:srgbClr val="000000"/>
                          </a:solidFill>
                          <a:effectLst/>
                          <a:latin typeface="Cambria Math"/>
                          <a:ea typeface="Times New Roman"/>
                          <a:cs typeface="Times New Roman"/>
                        </a:rPr>
                        <m:t>+…)</m:t>
                      </m:r>
                    </m:oMath>
                  </m:oMathPara>
                </a14:m>
                <a:endParaRPr lang="cs-CZ">
                  <a:effectLst/>
                  <a:latin typeface="Times New Roman"/>
                  <a:ea typeface="Times New Roman"/>
                </a:endParaRPr>
              </a:p>
            </p:txBody>
          </p:sp>
        </mc:Choice>
        <mc:Fallback xmlns="">
          <p:sp>
            <p:nvSpPr>
              <p:cNvPr id="9" name="TextovéPo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0971" y="2079683"/>
                <a:ext cx="4600575" cy="2114550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17040788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/>
          <p:cNvSpPr txBox="1"/>
          <p:nvPr/>
        </p:nvSpPr>
        <p:spPr>
          <a:xfrm>
            <a:off x="1979712" y="633735"/>
            <a:ext cx="51845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b="1" dirty="0" smtClean="0">
                <a:solidFill>
                  <a:srgbClr val="0070C0"/>
                </a:solidFill>
              </a:rPr>
              <a:t>Posuvný i otáčivý pohyb tuhého tělesa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440853" y="1268760"/>
            <a:ext cx="8285464" cy="646331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r>
              <a:rPr lang="cs-CZ" dirty="0" smtClean="0"/>
              <a:t>Koná-li těleso současně oba pohyby, pak je kinetická energie dána součtem kinetické energie posuvného a otáčivého pohybu:</a:t>
            </a:r>
            <a:endParaRPr lang="cs-CZ" b="1" dirty="0">
              <a:solidFill>
                <a:schemeClr val="tx2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Obdélník 6"/>
              <p:cNvSpPr/>
              <p:nvPr/>
            </p:nvSpPr>
            <p:spPr>
              <a:xfrm>
                <a:off x="2843808" y="3304240"/>
                <a:ext cx="2725170" cy="613886"/>
              </a:xfrm>
              <a:prstGeom prst="rect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none">
                <a:spAutoFit/>
              </a:bodyPr>
              <a:lstStyle/>
              <a:p>
                <a:pPr lvl="0"/>
                <a14:m>
                  <m:oMath xmlns:m="http://schemas.openxmlformats.org/officeDocument/2006/math">
                    <m:sSub>
                      <m:sSubPr>
                        <m:ctrlPr>
                          <a:rPr lang="cs-CZ" sz="2400" i="1">
                            <a:solidFill>
                              <a:prstClr val="black"/>
                            </a:solidFill>
                            <a:latin typeface="Cambria Math"/>
                            <a:cs typeface="+mn-cs"/>
                          </a:rPr>
                        </m:ctrlPr>
                      </m:sSubPr>
                      <m:e>
                        <m:r>
                          <a:rPr lang="cs-CZ" sz="2400" i="1">
                            <a:solidFill>
                              <a:prstClr val="black"/>
                            </a:solidFill>
                            <a:latin typeface="Cambria Math"/>
                            <a:cs typeface="+mn-cs"/>
                          </a:rPr>
                          <m:t>𝐸</m:t>
                        </m:r>
                      </m:e>
                      <m:sub>
                        <m:r>
                          <a:rPr lang="cs-CZ" sz="2400" i="1">
                            <a:solidFill>
                              <a:prstClr val="black"/>
                            </a:solidFill>
                            <a:latin typeface="Cambria Math"/>
                            <a:cs typeface="+mn-cs"/>
                          </a:rPr>
                          <m:t>𝑘</m:t>
                        </m:r>
                      </m:sub>
                    </m:sSub>
                    <m:r>
                      <a:rPr lang="cs-CZ" sz="2400" i="1">
                        <a:solidFill>
                          <a:prstClr val="black"/>
                        </a:solidFill>
                        <a:latin typeface="Cambria Math"/>
                        <a:cs typeface="+mn-cs"/>
                      </a:rPr>
                      <m:t>=</m:t>
                    </m:r>
                    <m:f>
                      <m:fPr>
                        <m:ctrlPr>
                          <a:rPr lang="cs-CZ" sz="2400" i="1">
                            <a:solidFill>
                              <a:prstClr val="black"/>
                            </a:solidFill>
                            <a:latin typeface="Cambria Math"/>
                            <a:cs typeface="+mn-cs"/>
                          </a:rPr>
                        </m:ctrlPr>
                      </m:fPr>
                      <m:num>
                        <m:r>
                          <a:rPr lang="cs-CZ" sz="2400" i="1">
                            <a:solidFill>
                              <a:prstClr val="black"/>
                            </a:solidFill>
                            <a:latin typeface="Cambria Math"/>
                            <a:cs typeface="+mn-cs"/>
                          </a:rPr>
                          <m:t>1</m:t>
                        </m:r>
                      </m:num>
                      <m:den>
                        <m:r>
                          <a:rPr lang="cs-CZ" sz="2400" i="1">
                            <a:solidFill>
                              <a:prstClr val="black"/>
                            </a:solidFill>
                            <a:latin typeface="Cambria Math"/>
                            <a:cs typeface="+mn-cs"/>
                          </a:rPr>
                          <m:t>2</m:t>
                        </m:r>
                      </m:den>
                    </m:f>
                    <m:r>
                      <a:rPr lang="cs-CZ" sz="2400" i="1">
                        <a:solidFill>
                          <a:prstClr val="black"/>
                        </a:solidFill>
                        <a:latin typeface="Cambria Math"/>
                        <a:cs typeface="+mn-cs"/>
                      </a:rPr>
                      <m:t>𝑚</m:t>
                    </m:r>
                    <m:sSup>
                      <m:sSupPr>
                        <m:ctrlPr>
                          <a:rPr lang="cs-CZ" sz="2400" i="1">
                            <a:solidFill>
                              <a:prstClr val="black"/>
                            </a:solidFill>
                            <a:latin typeface="Cambria Math"/>
                            <a:cs typeface="+mn-cs"/>
                          </a:rPr>
                        </m:ctrlPr>
                      </m:sSupPr>
                      <m:e>
                        <m:r>
                          <a:rPr lang="cs-CZ" sz="2400" i="1">
                            <a:solidFill>
                              <a:prstClr val="black"/>
                            </a:solidFill>
                            <a:latin typeface="Cambria Math"/>
                            <a:cs typeface="+mn-cs"/>
                          </a:rPr>
                          <m:t>𝑣</m:t>
                        </m:r>
                      </m:e>
                      <m:sup>
                        <m:r>
                          <a:rPr lang="cs-CZ" sz="2400" i="1">
                            <a:solidFill>
                              <a:prstClr val="black"/>
                            </a:solidFill>
                            <a:latin typeface="Cambria Math"/>
                            <a:cs typeface="+mn-cs"/>
                          </a:rPr>
                          <m:t>2</m:t>
                        </m:r>
                      </m:sup>
                    </m:sSup>
                  </m:oMath>
                </a14:m>
                <a:r>
                  <a:rPr lang="cs-CZ" sz="2400" dirty="0">
                    <a:solidFill>
                      <a:prstClr val="black"/>
                    </a:solidFill>
                  </a:rPr>
                  <a:t> </a:t>
                </a:r>
                <a:r>
                  <a:rPr lang="cs-CZ" sz="2400" dirty="0" smtClean="0">
                    <a:solidFill>
                      <a:prstClr val="black"/>
                    </a:solidFill>
                  </a:rPr>
                  <a:t>+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sz="2400" i="1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cs-CZ" sz="2400" i="1">
                            <a:solidFill>
                              <a:prstClr val="black"/>
                            </a:solidFill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cs-CZ" sz="2400" i="1">
                            <a:solidFill>
                              <a:prstClr val="black"/>
                            </a:solidFill>
                            <a:latin typeface="Cambria Math"/>
                          </a:rPr>
                          <m:t>2</m:t>
                        </m:r>
                      </m:den>
                    </m:f>
                    <m:r>
                      <a:rPr lang="cs-CZ" sz="2400" i="1">
                        <a:solidFill>
                          <a:prstClr val="black"/>
                        </a:solidFill>
                        <a:latin typeface="Cambria Math"/>
                      </a:rPr>
                      <m:t>𝐽</m:t>
                    </m:r>
                    <m:sSup>
                      <m:sSupPr>
                        <m:ctrlPr>
                          <a:rPr lang="cs-CZ" sz="2400" i="1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cs-CZ" sz="2400" i="1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  <m:t>𝜔</m:t>
                        </m:r>
                      </m:e>
                      <m:sup>
                        <m:r>
                          <a:rPr lang="cs-CZ" sz="2400" i="1">
                            <a:solidFill>
                              <a:prstClr val="black"/>
                            </a:solidFill>
                            <a:latin typeface="Cambria Math"/>
                          </a:rPr>
                          <m:t>2</m:t>
                        </m:r>
                      </m:sup>
                    </m:sSup>
                  </m:oMath>
                </a14:m>
                <a:endParaRPr lang="cs-CZ" sz="2400" dirty="0">
                  <a:solidFill>
                    <a:prstClr val="black"/>
                  </a:solidFill>
                  <a:latin typeface="Calibri"/>
                  <a:cs typeface="+mn-cs"/>
                </a:endParaRPr>
              </a:p>
            </p:txBody>
          </p:sp>
        </mc:Choice>
        <mc:Fallback xmlns="">
          <p:sp>
            <p:nvSpPr>
              <p:cNvPr id="7" name="Obdélník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43808" y="3304240"/>
                <a:ext cx="2725170" cy="613886"/>
              </a:xfrm>
              <a:prstGeom prst="rect">
                <a:avLst/>
              </a:prstGeom>
              <a:blipFill rotWithShape="1">
                <a:blip r:embed="rId3"/>
                <a:stretch>
                  <a:fillRect b="-7619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59649946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979712" y="449069"/>
            <a:ext cx="51845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b="1" dirty="0" smtClean="0">
                <a:solidFill>
                  <a:srgbClr val="0070C0"/>
                </a:solidFill>
              </a:rPr>
              <a:t>Moment setrvačnosti tuhého tělesa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565878" y="822008"/>
            <a:ext cx="8285464" cy="923330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r>
              <a:rPr lang="cs-CZ" dirty="0" smtClean="0"/>
              <a:t>Moment setrvačnosti závisí na rozložení látky v tělese a na poloze osy otáčení.</a:t>
            </a:r>
          </a:p>
          <a:p>
            <a:r>
              <a:rPr lang="cs-CZ" dirty="0" smtClean="0"/>
              <a:t>Prochází-li osa otáčení těžištěm, značíme moment setrvačnosti J</a:t>
            </a:r>
            <a:r>
              <a:rPr lang="cs-CZ" baseline="-25000" dirty="0" smtClean="0"/>
              <a:t>0</a:t>
            </a:r>
            <a:r>
              <a:rPr lang="cs-CZ" dirty="0" smtClean="0"/>
              <a:t>.</a:t>
            </a:r>
          </a:p>
          <a:p>
            <a:r>
              <a:rPr lang="cs-CZ" dirty="0" smtClean="0"/>
              <a:t>Moment </a:t>
            </a:r>
            <a:r>
              <a:rPr lang="cs-CZ" dirty="0"/>
              <a:t>setrvačnosti </a:t>
            </a:r>
            <a:r>
              <a:rPr lang="cs-CZ" dirty="0" smtClean="0"/>
              <a:t>některých geometricky </a:t>
            </a:r>
            <a:r>
              <a:rPr lang="cs-CZ" dirty="0"/>
              <a:t>souměrných </a:t>
            </a:r>
            <a:r>
              <a:rPr lang="cs-CZ" dirty="0" smtClean="0"/>
              <a:t>těles: </a:t>
            </a:r>
            <a:endParaRPr lang="cs-CZ" dirty="0"/>
          </a:p>
        </p:txBody>
      </p:sp>
      <p:grpSp>
        <p:nvGrpSpPr>
          <p:cNvPr id="11" name="Skupina 10"/>
          <p:cNvGrpSpPr/>
          <p:nvPr/>
        </p:nvGrpSpPr>
        <p:grpSpPr>
          <a:xfrm>
            <a:off x="971600" y="2204864"/>
            <a:ext cx="1728192" cy="2592288"/>
            <a:chOff x="971600" y="2204864"/>
            <a:chExt cx="1728192" cy="2592288"/>
          </a:xfrm>
        </p:grpSpPr>
        <p:grpSp>
          <p:nvGrpSpPr>
            <p:cNvPr id="6" name="Skupina 5"/>
            <p:cNvGrpSpPr/>
            <p:nvPr/>
          </p:nvGrpSpPr>
          <p:grpSpPr>
            <a:xfrm>
              <a:off x="971600" y="3068960"/>
              <a:ext cx="1728192" cy="720080"/>
              <a:chOff x="1475656" y="3068960"/>
              <a:chExt cx="1728192" cy="648072"/>
            </a:xfrm>
          </p:grpSpPr>
          <p:sp>
            <p:nvSpPr>
              <p:cNvPr id="4" name="Vývojový diagram: magnetický disk 3"/>
              <p:cNvSpPr/>
              <p:nvPr/>
            </p:nvSpPr>
            <p:spPr>
              <a:xfrm>
                <a:off x="1475656" y="3068960"/>
                <a:ext cx="1728192" cy="648072"/>
              </a:xfrm>
              <a:prstGeom prst="flowChartMagneticDisk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5" name="Vývojový diagram: magnetický disk 4"/>
              <p:cNvSpPr/>
              <p:nvPr/>
            </p:nvSpPr>
            <p:spPr>
              <a:xfrm flipV="1">
                <a:off x="1475656" y="3068960"/>
                <a:ext cx="1728192" cy="648072"/>
              </a:xfrm>
              <a:prstGeom prst="flowChartMagneticDisk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</p:grpSp>
        <p:cxnSp>
          <p:nvCxnSpPr>
            <p:cNvPr id="8" name="Přímá spojnice 7"/>
            <p:cNvCxnSpPr/>
            <p:nvPr/>
          </p:nvCxnSpPr>
          <p:spPr>
            <a:xfrm>
              <a:off x="1825063" y="2204864"/>
              <a:ext cx="0" cy="2592288"/>
            </a:xfrm>
            <a:prstGeom prst="line">
              <a:avLst/>
            </a:prstGeom>
            <a:ln>
              <a:solidFill>
                <a:schemeClr val="tx1"/>
              </a:solidFill>
              <a:prstDash val="lgDash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" name="TextovéPole 11"/>
          <p:cNvSpPr txBox="1"/>
          <p:nvPr/>
        </p:nvSpPr>
        <p:spPr>
          <a:xfrm>
            <a:off x="3851920" y="3019621"/>
            <a:ext cx="38164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Dutý válec, obruč:</a:t>
            </a:r>
            <a:endParaRPr lang="cs-CZ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ovéPole 12"/>
              <p:cNvSpPr txBox="1"/>
              <p:nvPr/>
            </p:nvSpPr>
            <p:spPr>
              <a:xfrm>
                <a:off x="4114800" y="3804989"/>
                <a:ext cx="1462195" cy="461665"/>
              </a:xfrm>
              <a:prstGeom prst="rect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240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cs-CZ" sz="2400" b="0" i="1" smtClean="0">
                              <a:latin typeface="Cambria Math"/>
                            </a:rPr>
                            <m:t>𝐽</m:t>
                          </m:r>
                        </m:e>
                        <m:sub>
                          <m:r>
                            <a:rPr lang="cs-CZ" sz="2400" b="0" i="1" smtClean="0">
                              <a:latin typeface="Cambria Math"/>
                            </a:rPr>
                            <m:t>0</m:t>
                          </m:r>
                        </m:sub>
                      </m:sSub>
                      <m:r>
                        <a:rPr lang="cs-CZ" sz="2400" b="0" i="1" smtClean="0">
                          <a:latin typeface="Cambria Math"/>
                        </a:rPr>
                        <m:t>=</m:t>
                      </m:r>
                      <m:r>
                        <a:rPr lang="cs-CZ" sz="2400" b="0" i="1" smtClean="0">
                          <a:latin typeface="Cambria Math"/>
                        </a:rPr>
                        <m:t>𝑚</m:t>
                      </m:r>
                      <m:sSup>
                        <m:sSupPr>
                          <m:ctrlPr>
                            <a:rPr lang="cs-CZ" sz="2400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cs-CZ" sz="2400" b="0" i="1" smtClean="0">
                              <a:latin typeface="Cambria Math"/>
                            </a:rPr>
                            <m:t>𝑟</m:t>
                          </m:r>
                        </m:e>
                        <m:sup>
                          <m:r>
                            <a:rPr lang="cs-CZ" sz="24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cs-CZ" sz="2400" dirty="0"/>
              </a:p>
            </p:txBody>
          </p:sp>
        </mc:Choice>
        <mc:Fallback xmlns="">
          <p:sp>
            <p:nvSpPr>
              <p:cNvPr id="13" name="TextovéPole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4800" y="3804989"/>
                <a:ext cx="1462195" cy="461665"/>
              </a:xfrm>
              <a:prstGeom prst="rect">
                <a:avLst/>
              </a:prstGeom>
              <a:blipFill rotWithShape="1">
                <a:blip r:embed="rId3"/>
                <a:stretch>
                  <a:fillRect b="-875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41198677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ývojový diagram: magnetický disk 6"/>
          <p:cNvSpPr/>
          <p:nvPr/>
        </p:nvSpPr>
        <p:spPr>
          <a:xfrm>
            <a:off x="899592" y="3019621"/>
            <a:ext cx="1872208" cy="1247033"/>
          </a:xfrm>
          <a:prstGeom prst="flowChartMagneticDisk">
            <a:avLst/>
          </a:prstGeom>
          <a:solidFill>
            <a:schemeClr val="bg1">
              <a:lumMod val="75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TextovéPole 1"/>
          <p:cNvSpPr txBox="1"/>
          <p:nvPr/>
        </p:nvSpPr>
        <p:spPr>
          <a:xfrm>
            <a:off x="1979712" y="449069"/>
            <a:ext cx="51845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b="1" dirty="0" smtClean="0">
                <a:solidFill>
                  <a:srgbClr val="0070C0"/>
                </a:solidFill>
              </a:rPr>
              <a:t>Moment setrvačnosti tuhého tělesa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565878" y="822008"/>
            <a:ext cx="8285464" cy="923330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r>
              <a:rPr lang="cs-CZ" dirty="0" smtClean="0"/>
              <a:t>Moment setrvačnosti závisí na rozložení látky v tělese a na poloze osy otáčení.</a:t>
            </a:r>
          </a:p>
          <a:p>
            <a:r>
              <a:rPr lang="cs-CZ" dirty="0" smtClean="0"/>
              <a:t>Prochází-li osa otáčení těžištěm, značíme moment setrvačnosti J</a:t>
            </a:r>
            <a:r>
              <a:rPr lang="cs-CZ" baseline="-25000" dirty="0" smtClean="0"/>
              <a:t>0</a:t>
            </a:r>
            <a:r>
              <a:rPr lang="cs-CZ" dirty="0" smtClean="0"/>
              <a:t>.</a:t>
            </a:r>
          </a:p>
          <a:p>
            <a:r>
              <a:rPr lang="cs-CZ" dirty="0" smtClean="0"/>
              <a:t>Moment </a:t>
            </a:r>
            <a:r>
              <a:rPr lang="cs-CZ" dirty="0"/>
              <a:t>setrvačnosti </a:t>
            </a:r>
            <a:r>
              <a:rPr lang="cs-CZ" dirty="0" smtClean="0"/>
              <a:t>některých geometricky </a:t>
            </a:r>
            <a:r>
              <a:rPr lang="cs-CZ" dirty="0"/>
              <a:t>souměrných </a:t>
            </a:r>
            <a:r>
              <a:rPr lang="cs-CZ" dirty="0" smtClean="0"/>
              <a:t>těles: </a:t>
            </a:r>
            <a:endParaRPr lang="cs-CZ" dirty="0"/>
          </a:p>
        </p:txBody>
      </p:sp>
      <p:cxnSp>
        <p:nvCxnSpPr>
          <p:cNvPr id="8" name="Přímá spojnice 7"/>
          <p:cNvCxnSpPr/>
          <p:nvPr/>
        </p:nvCxnSpPr>
        <p:spPr>
          <a:xfrm>
            <a:off x="1825063" y="1880984"/>
            <a:ext cx="0" cy="1404000"/>
          </a:xfrm>
          <a:prstGeom prst="line">
            <a:avLst/>
          </a:prstGeom>
          <a:ln>
            <a:solidFill>
              <a:schemeClr val="tx1"/>
            </a:solidFill>
            <a:prstDash val="lg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ovéPole 11"/>
          <p:cNvSpPr txBox="1"/>
          <p:nvPr/>
        </p:nvSpPr>
        <p:spPr>
          <a:xfrm>
            <a:off x="3851920" y="3019621"/>
            <a:ext cx="38164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Plný válec:</a:t>
            </a:r>
            <a:endParaRPr lang="cs-CZ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ovéPole 12"/>
              <p:cNvSpPr txBox="1"/>
              <p:nvPr/>
            </p:nvSpPr>
            <p:spPr>
              <a:xfrm>
                <a:off x="4114800" y="3804989"/>
                <a:ext cx="1683410" cy="783804"/>
              </a:xfrm>
              <a:prstGeom prst="rect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240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cs-CZ" sz="2400" b="0" i="1" smtClean="0">
                              <a:latin typeface="Cambria Math"/>
                            </a:rPr>
                            <m:t>𝐽</m:t>
                          </m:r>
                        </m:e>
                        <m:sub>
                          <m:r>
                            <a:rPr lang="cs-CZ" sz="2400" b="0" i="1" smtClean="0">
                              <a:latin typeface="Cambria Math"/>
                            </a:rPr>
                            <m:t>0</m:t>
                          </m:r>
                        </m:sub>
                      </m:sSub>
                      <m:r>
                        <a:rPr lang="cs-CZ" sz="24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cs-CZ" sz="24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sz="24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cs-CZ" sz="24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cs-CZ" sz="2400" b="0" i="1" smtClean="0">
                          <a:latin typeface="Cambria Math"/>
                        </a:rPr>
                        <m:t>𝑚</m:t>
                      </m:r>
                      <m:sSup>
                        <m:sSupPr>
                          <m:ctrlPr>
                            <a:rPr lang="cs-CZ" sz="2400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cs-CZ" sz="2400" b="0" i="1" smtClean="0">
                              <a:latin typeface="Cambria Math"/>
                            </a:rPr>
                            <m:t>𝑟</m:t>
                          </m:r>
                        </m:e>
                        <m:sup>
                          <m:r>
                            <a:rPr lang="cs-CZ" sz="24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cs-CZ" sz="2400" dirty="0"/>
              </a:p>
            </p:txBody>
          </p:sp>
        </mc:Choice>
        <mc:Fallback xmlns="">
          <p:sp>
            <p:nvSpPr>
              <p:cNvPr id="13" name="TextovéPole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4800" y="3804989"/>
                <a:ext cx="1683410" cy="783804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4" name="Přímá spojnice 13"/>
          <p:cNvCxnSpPr/>
          <p:nvPr/>
        </p:nvCxnSpPr>
        <p:spPr>
          <a:xfrm>
            <a:off x="1825063" y="4293096"/>
            <a:ext cx="0" cy="1476000"/>
          </a:xfrm>
          <a:prstGeom prst="line">
            <a:avLst/>
          </a:prstGeom>
          <a:ln>
            <a:solidFill>
              <a:schemeClr val="tx1"/>
            </a:solidFill>
            <a:prstDash val="lg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00017253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ál 3"/>
          <p:cNvSpPr/>
          <p:nvPr/>
        </p:nvSpPr>
        <p:spPr>
          <a:xfrm>
            <a:off x="971600" y="2815101"/>
            <a:ext cx="1728192" cy="1728192"/>
          </a:xfrm>
          <a:prstGeom prst="ellipse">
            <a:avLst/>
          </a:prstGeom>
          <a:solidFill>
            <a:schemeClr val="bg1">
              <a:lumMod val="75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TextovéPole 1"/>
          <p:cNvSpPr txBox="1"/>
          <p:nvPr/>
        </p:nvSpPr>
        <p:spPr>
          <a:xfrm>
            <a:off x="1979712" y="449069"/>
            <a:ext cx="51845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b="1" dirty="0" smtClean="0">
                <a:solidFill>
                  <a:srgbClr val="0070C0"/>
                </a:solidFill>
              </a:rPr>
              <a:t>Moment setrvačnosti tuhého tělesa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565878" y="822008"/>
            <a:ext cx="8285464" cy="923330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r>
              <a:rPr lang="cs-CZ" dirty="0" smtClean="0"/>
              <a:t>Moment setrvačnosti závisí na rozložení látky v tělese a na poloze osy otáčení.</a:t>
            </a:r>
          </a:p>
          <a:p>
            <a:r>
              <a:rPr lang="cs-CZ" dirty="0" smtClean="0"/>
              <a:t>Prochází-li osa otáčení těžištěm, značíme moment setrvačnosti J</a:t>
            </a:r>
            <a:r>
              <a:rPr lang="cs-CZ" baseline="-25000" dirty="0" smtClean="0"/>
              <a:t>0</a:t>
            </a:r>
            <a:r>
              <a:rPr lang="cs-CZ" dirty="0" smtClean="0"/>
              <a:t>.</a:t>
            </a:r>
          </a:p>
          <a:p>
            <a:r>
              <a:rPr lang="cs-CZ" dirty="0" smtClean="0"/>
              <a:t>Moment </a:t>
            </a:r>
            <a:r>
              <a:rPr lang="cs-CZ" dirty="0"/>
              <a:t>setrvačnosti </a:t>
            </a:r>
            <a:r>
              <a:rPr lang="cs-CZ" dirty="0" smtClean="0"/>
              <a:t>některých geometricky </a:t>
            </a:r>
            <a:r>
              <a:rPr lang="cs-CZ" dirty="0"/>
              <a:t>souměrných </a:t>
            </a:r>
            <a:r>
              <a:rPr lang="cs-CZ" dirty="0" smtClean="0"/>
              <a:t>těles: </a:t>
            </a:r>
            <a:endParaRPr lang="cs-CZ" dirty="0"/>
          </a:p>
        </p:txBody>
      </p:sp>
      <p:cxnSp>
        <p:nvCxnSpPr>
          <p:cNvPr id="8" name="Přímá spojnice 7"/>
          <p:cNvCxnSpPr/>
          <p:nvPr/>
        </p:nvCxnSpPr>
        <p:spPr>
          <a:xfrm>
            <a:off x="1825063" y="1700808"/>
            <a:ext cx="0" cy="1260000"/>
          </a:xfrm>
          <a:prstGeom prst="line">
            <a:avLst/>
          </a:prstGeom>
          <a:ln>
            <a:solidFill>
              <a:schemeClr val="tx1"/>
            </a:solidFill>
            <a:prstDash val="lg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ovéPole 11"/>
          <p:cNvSpPr txBox="1"/>
          <p:nvPr/>
        </p:nvSpPr>
        <p:spPr>
          <a:xfrm>
            <a:off x="3851920" y="3019621"/>
            <a:ext cx="38164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Plná koule:</a:t>
            </a:r>
            <a:endParaRPr lang="cs-CZ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ovéPole 12"/>
              <p:cNvSpPr txBox="1"/>
              <p:nvPr/>
            </p:nvSpPr>
            <p:spPr>
              <a:xfrm>
                <a:off x="4114800" y="3804989"/>
                <a:ext cx="1683410" cy="786177"/>
              </a:xfrm>
              <a:prstGeom prst="rect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240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cs-CZ" sz="2400" b="0" i="1" smtClean="0">
                              <a:latin typeface="Cambria Math"/>
                            </a:rPr>
                            <m:t>𝐽</m:t>
                          </m:r>
                        </m:e>
                        <m:sub>
                          <m:r>
                            <a:rPr lang="cs-CZ" sz="2400" b="0" i="1" smtClean="0">
                              <a:latin typeface="Cambria Math"/>
                            </a:rPr>
                            <m:t>0</m:t>
                          </m:r>
                        </m:sub>
                      </m:sSub>
                      <m:r>
                        <a:rPr lang="cs-CZ" sz="24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cs-CZ" sz="24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sz="2400" b="0" i="1" smtClean="0">
                              <a:latin typeface="Cambria Math"/>
                            </a:rPr>
                            <m:t>2</m:t>
                          </m:r>
                        </m:num>
                        <m:den>
                          <m:r>
                            <a:rPr lang="cs-CZ" sz="2400" b="0" i="1" smtClean="0">
                              <a:latin typeface="Cambria Math"/>
                            </a:rPr>
                            <m:t>5</m:t>
                          </m:r>
                        </m:den>
                      </m:f>
                      <m:r>
                        <a:rPr lang="cs-CZ" sz="2400" b="0" i="1" smtClean="0">
                          <a:latin typeface="Cambria Math"/>
                        </a:rPr>
                        <m:t>𝑚</m:t>
                      </m:r>
                      <m:sSup>
                        <m:sSupPr>
                          <m:ctrlPr>
                            <a:rPr lang="cs-CZ" sz="2400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cs-CZ" sz="2400" b="0" i="1" smtClean="0">
                              <a:latin typeface="Cambria Math"/>
                            </a:rPr>
                            <m:t>𝑟</m:t>
                          </m:r>
                        </m:e>
                        <m:sup>
                          <m:r>
                            <a:rPr lang="cs-CZ" sz="24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cs-CZ" sz="2400" dirty="0"/>
              </a:p>
            </p:txBody>
          </p:sp>
        </mc:Choice>
        <mc:Fallback xmlns="">
          <p:sp>
            <p:nvSpPr>
              <p:cNvPr id="13" name="TextovéPole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4800" y="3804989"/>
                <a:ext cx="1683410" cy="786177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4" name="Přímá spojnice 13"/>
          <p:cNvCxnSpPr/>
          <p:nvPr/>
        </p:nvCxnSpPr>
        <p:spPr>
          <a:xfrm>
            <a:off x="1825063" y="4545288"/>
            <a:ext cx="0" cy="1476000"/>
          </a:xfrm>
          <a:prstGeom prst="line">
            <a:avLst/>
          </a:prstGeom>
          <a:ln>
            <a:solidFill>
              <a:schemeClr val="tx1"/>
            </a:solidFill>
            <a:prstDash val="lg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02732425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979712" y="449069"/>
            <a:ext cx="51845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b="1" dirty="0" smtClean="0">
                <a:solidFill>
                  <a:srgbClr val="0070C0"/>
                </a:solidFill>
              </a:rPr>
              <a:t>Moment setrvačnosti tuhého tělesa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565878" y="822008"/>
            <a:ext cx="8285464" cy="923330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r>
              <a:rPr lang="cs-CZ" dirty="0" smtClean="0"/>
              <a:t>Moment setrvačnosti závisí na rozložení látky v tělese a na poloze osy otáčení.</a:t>
            </a:r>
          </a:p>
          <a:p>
            <a:r>
              <a:rPr lang="cs-CZ" dirty="0" smtClean="0"/>
              <a:t>Prochází-li osa otáčení těžištěm, značíme moment setrvačnosti J</a:t>
            </a:r>
            <a:r>
              <a:rPr lang="cs-CZ" baseline="-25000" dirty="0" smtClean="0"/>
              <a:t>0</a:t>
            </a:r>
            <a:r>
              <a:rPr lang="cs-CZ" dirty="0" smtClean="0"/>
              <a:t>.</a:t>
            </a:r>
          </a:p>
          <a:p>
            <a:r>
              <a:rPr lang="cs-CZ" dirty="0" smtClean="0"/>
              <a:t>Moment </a:t>
            </a:r>
            <a:r>
              <a:rPr lang="cs-CZ" dirty="0"/>
              <a:t>setrvačnosti </a:t>
            </a:r>
            <a:r>
              <a:rPr lang="cs-CZ" dirty="0" smtClean="0"/>
              <a:t>některých geometricky </a:t>
            </a:r>
            <a:r>
              <a:rPr lang="cs-CZ" dirty="0"/>
              <a:t>souměrných </a:t>
            </a:r>
            <a:r>
              <a:rPr lang="cs-CZ" dirty="0" smtClean="0"/>
              <a:t>těles: </a:t>
            </a:r>
            <a:endParaRPr lang="cs-CZ" dirty="0"/>
          </a:p>
        </p:txBody>
      </p:sp>
      <p:cxnSp>
        <p:nvCxnSpPr>
          <p:cNvPr id="8" name="Přímá spojnice 7"/>
          <p:cNvCxnSpPr/>
          <p:nvPr/>
        </p:nvCxnSpPr>
        <p:spPr>
          <a:xfrm>
            <a:off x="1800061" y="2241008"/>
            <a:ext cx="0" cy="1260000"/>
          </a:xfrm>
          <a:prstGeom prst="line">
            <a:avLst/>
          </a:prstGeom>
          <a:ln>
            <a:solidFill>
              <a:schemeClr val="tx1"/>
            </a:solidFill>
            <a:prstDash val="lg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ovéPole 11"/>
          <p:cNvSpPr txBox="1"/>
          <p:nvPr/>
        </p:nvSpPr>
        <p:spPr>
          <a:xfrm>
            <a:off x="4114800" y="3131676"/>
            <a:ext cx="38164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Tyč:</a:t>
            </a:r>
            <a:endParaRPr lang="cs-CZ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ovéPole 12"/>
              <p:cNvSpPr txBox="1"/>
              <p:nvPr/>
            </p:nvSpPr>
            <p:spPr>
              <a:xfrm>
                <a:off x="4114800" y="3804989"/>
                <a:ext cx="1799980" cy="783804"/>
              </a:xfrm>
              <a:prstGeom prst="rect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240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cs-CZ" sz="2400" b="0" i="1" smtClean="0">
                              <a:latin typeface="Cambria Math"/>
                            </a:rPr>
                            <m:t>𝐽</m:t>
                          </m:r>
                        </m:e>
                        <m:sub>
                          <m:r>
                            <a:rPr lang="cs-CZ" sz="2400" b="0" i="1" smtClean="0">
                              <a:latin typeface="Cambria Math"/>
                            </a:rPr>
                            <m:t>0</m:t>
                          </m:r>
                        </m:sub>
                      </m:sSub>
                      <m:r>
                        <a:rPr lang="cs-CZ" sz="24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cs-CZ" sz="24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sz="24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cs-CZ" sz="2400" b="0" i="1" smtClean="0">
                              <a:latin typeface="Cambria Math"/>
                            </a:rPr>
                            <m:t>12</m:t>
                          </m:r>
                        </m:den>
                      </m:f>
                      <m:r>
                        <a:rPr lang="cs-CZ" sz="2400" b="0" i="1" smtClean="0">
                          <a:latin typeface="Cambria Math"/>
                        </a:rPr>
                        <m:t>𝑚</m:t>
                      </m:r>
                      <m:sSup>
                        <m:sSupPr>
                          <m:ctrlPr>
                            <a:rPr lang="cs-CZ" sz="2400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cs-CZ" sz="2400" b="0" i="1" smtClean="0">
                              <a:latin typeface="Cambria Math"/>
                            </a:rPr>
                            <m:t>𝑙</m:t>
                          </m:r>
                        </m:e>
                        <m:sup>
                          <m:r>
                            <a:rPr lang="cs-CZ" sz="24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cs-CZ" sz="2400" dirty="0"/>
              </a:p>
            </p:txBody>
          </p:sp>
        </mc:Choice>
        <mc:Fallback xmlns="">
          <p:sp>
            <p:nvSpPr>
              <p:cNvPr id="13" name="TextovéPole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4800" y="3804989"/>
                <a:ext cx="1799980" cy="783804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4" name="Přímá spojnice 13"/>
          <p:cNvCxnSpPr/>
          <p:nvPr/>
        </p:nvCxnSpPr>
        <p:spPr>
          <a:xfrm>
            <a:off x="1800060" y="3645024"/>
            <a:ext cx="0" cy="1476000"/>
          </a:xfrm>
          <a:prstGeom prst="line">
            <a:avLst/>
          </a:prstGeom>
          <a:ln>
            <a:solidFill>
              <a:schemeClr val="tx1"/>
            </a:solidFill>
            <a:prstDash val="lg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Obdélník 4"/>
          <p:cNvSpPr/>
          <p:nvPr/>
        </p:nvSpPr>
        <p:spPr>
          <a:xfrm>
            <a:off x="492915" y="3501008"/>
            <a:ext cx="2664296" cy="144016"/>
          </a:xfrm>
          <a:prstGeom prst="rect">
            <a:avLst/>
          </a:prstGeom>
          <a:solidFill>
            <a:schemeClr val="bg1">
              <a:lumMod val="85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7" name="Přímá spojnice se šipkou 6"/>
          <p:cNvCxnSpPr/>
          <p:nvPr/>
        </p:nvCxnSpPr>
        <p:spPr>
          <a:xfrm>
            <a:off x="492915" y="3861048"/>
            <a:ext cx="2664296" cy="0"/>
          </a:xfrm>
          <a:prstGeom prst="straightConnector1">
            <a:avLst/>
          </a:prstGeom>
          <a:ln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ovéPole 8"/>
              <p:cNvSpPr txBox="1"/>
              <p:nvPr/>
            </p:nvSpPr>
            <p:spPr>
              <a:xfrm>
                <a:off x="1187624" y="3887629"/>
                <a:ext cx="32823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 smtClean="0">
                          <a:latin typeface="Cambria Math"/>
                        </a:rPr>
                        <m:t>𝑙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9" name="TextovéPole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87624" y="3887629"/>
                <a:ext cx="328230" cy="369332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27049077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Vlastní 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C0504D"/>
      </a:hlink>
      <a:folHlink>
        <a:srgbClr val="D99694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1542</TotalTime>
  <Words>671</Words>
  <Application>Microsoft Office PowerPoint</Application>
  <PresentationFormat>Předvádění na obrazovce (4:3)</PresentationFormat>
  <Paragraphs>62</Paragraphs>
  <Slides>11</Slides>
  <Notes>11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2" baseType="lpstr">
      <vt:lpstr>Motiv sady Office</vt:lpstr>
      <vt:lpstr>Mechanika II.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Děkujeme za pozornost.</vt:lpstr>
    </vt:vector>
  </TitlesOfParts>
  <Company>ATC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HE</dc:creator>
  <cp:lastModifiedBy>Administrator</cp:lastModifiedBy>
  <cp:revision>128</cp:revision>
  <dcterms:created xsi:type="dcterms:W3CDTF">2011-12-03T14:12:28Z</dcterms:created>
  <dcterms:modified xsi:type="dcterms:W3CDTF">2013-05-24T09:15:33Z</dcterms:modified>
</cp:coreProperties>
</file>