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8" r:id="rId3"/>
    <p:sldId id="300" r:id="rId4"/>
    <p:sldId id="312" r:id="rId5"/>
    <p:sldId id="301" r:id="rId6"/>
    <p:sldId id="313" r:id="rId7"/>
    <p:sldId id="314" r:id="rId8"/>
    <p:sldId id="315" r:id="rId9"/>
    <p:sldId id="303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110" d="100"/>
          <a:sy n="11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E905-70D3-4EC0-A2B4-A46E96780764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390F-A437-48CF-BC5F-794E6CC67B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46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Skládání a rozkládání sil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VY_32_INOVACE_11-13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25578" y="65204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Skládání sil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1393184"/>
            <a:ext cx="8285464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Složit síly znamená </a:t>
            </a:r>
            <a:r>
              <a:rPr lang="cs-CZ" b="1" dirty="0" smtClean="0">
                <a:solidFill>
                  <a:srgbClr val="0070C0"/>
                </a:solidFill>
              </a:rPr>
              <a:t>nahradit</a:t>
            </a:r>
            <a:r>
              <a:rPr lang="cs-CZ" dirty="0" smtClean="0"/>
              <a:t> skládané síly </a:t>
            </a:r>
            <a:r>
              <a:rPr lang="cs-CZ" b="1" dirty="0" smtClean="0">
                <a:solidFill>
                  <a:srgbClr val="0070C0"/>
                </a:solidFill>
              </a:rPr>
              <a:t>jedinou silou</a:t>
            </a:r>
            <a:r>
              <a:rPr lang="cs-CZ" dirty="0" smtClean="0"/>
              <a:t>, která má na těleso </a:t>
            </a:r>
            <a:r>
              <a:rPr lang="cs-CZ" b="1" dirty="0" smtClean="0">
                <a:solidFill>
                  <a:srgbClr val="0070C0"/>
                </a:solidFill>
              </a:rPr>
              <a:t>stejný účinek </a:t>
            </a:r>
            <a:r>
              <a:rPr lang="cs-CZ" dirty="0" smtClean="0"/>
              <a:t>jako skládané síly.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2411760" y="2421861"/>
                <a:ext cx="3811813" cy="52322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latin typeface="Cambria Math"/>
                        </a:rPr>
                        <m:t>𝑭</m:t>
                      </m:r>
                      <m:r>
                        <a:rPr lang="cs-CZ" sz="2800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+…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421861"/>
                <a:ext cx="381181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535008" y="3284984"/>
            <a:ext cx="8285464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Velikost a směr výslednice jsou dány vektorovým součtem jednotlivých sil.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2411759" y="4149080"/>
                <a:ext cx="4209357" cy="52322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1" i="1" smtClean="0">
                          <a:latin typeface="Cambria Math"/>
                        </a:rPr>
                        <m:t>𝑴</m:t>
                      </m:r>
                      <m:r>
                        <a:rPr lang="cs-CZ" sz="2800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𝑴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𝑴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b="1" i="1" smtClean="0">
                              <a:latin typeface="Cambria Math"/>
                            </a:rPr>
                            <m:t>𝑴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cs-CZ" sz="2800" b="0" i="1" smtClean="0">
                          <a:latin typeface="Cambria Math"/>
                        </a:rPr>
                        <m:t>+…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59" y="4149080"/>
                <a:ext cx="4209357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ovéPole 31"/>
          <p:cNvSpPr txBox="1"/>
          <p:nvPr/>
        </p:nvSpPr>
        <p:spPr>
          <a:xfrm>
            <a:off x="535008" y="5301208"/>
            <a:ext cx="8285464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Aby výslednice sil měla stejné otáčivé účinky jako skládané síly, musí se výsledný moment rovnat součtu momentů skládaných sil vzhledem k dané ose.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26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olný tvar 16"/>
          <p:cNvSpPr/>
          <p:nvPr/>
        </p:nvSpPr>
        <p:spPr>
          <a:xfrm>
            <a:off x="2027178" y="2100709"/>
            <a:ext cx="5810994" cy="3231182"/>
          </a:xfrm>
          <a:custGeom>
            <a:avLst/>
            <a:gdLst>
              <a:gd name="connsiteX0" fmla="*/ 941653 w 5810994"/>
              <a:gd name="connsiteY0" fmla="*/ 761244 h 3231182"/>
              <a:gd name="connsiteX1" fmla="*/ 3503 w 5810994"/>
              <a:gd name="connsiteY1" fmla="*/ 2150657 h 3231182"/>
              <a:gd name="connsiteX2" fmla="*/ 680396 w 5810994"/>
              <a:gd name="connsiteY2" fmla="*/ 3136309 h 3231182"/>
              <a:gd name="connsiteX3" fmla="*/ 2105435 w 5810994"/>
              <a:gd name="connsiteY3" fmla="*/ 2803800 h 3231182"/>
              <a:gd name="connsiteX4" fmla="*/ 2936708 w 5810994"/>
              <a:gd name="connsiteY4" fmla="*/ 3136309 h 3231182"/>
              <a:gd name="connsiteX5" fmla="*/ 4623004 w 5810994"/>
              <a:gd name="connsiteY5" fmla="*/ 3207561 h 3231182"/>
              <a:gd name="connsiteX6" fmla="*/ 5359274 w 5810994"/>
              <a:gd name="connsiteY6" fmla="*/ 2780049 h 3231182"/>
              <a:gd name="connsiteX7" fmla="*/ 5798661 w 5810994"/>
              <a:gd name="connsiteY7" fmla="*/ 1913151 h 3231182"/>
              <a:gd name="connsiteX8" fmla="*/ 5561154 w 5810994"/>
              <a:gd name="connsiteY8" fmla="*/ 654366 h 3231182"/>
              <a:gd name="connsiteX9" fmla="*/ 4302370 w 5810994"/>
              <a:gd name="connsiteY9" fmla="*/ 24974 h 3231182"/>
              <a:gd name="connsiteX10" fmla="*/ 3435471 w 5810994"/>
              <a:gd name="connsiteY10" fmla="*/ 191229 h 3231182"/>
              <a:gd name="connsiteX11" fmla="*/ 3150464 w 5810994"/>
              <a:gd name="connsiteY11" fmla="*/ 796870 h 3231182"/>
              <a:gd name="connsiteX12" fmla="*/ 2378567 w 5810994"/>
              <a:gd name="connsiteY12" fmla="*/ 998751 h 3231182"/>
              <a:gd name="connsiteX13" fmla="*/ 1915430 w 5810994"/>
              <a:gd name="connsiteY13" fmla="*/ 808746 h 3231182"/>
              <a:gd name="connsiteX14" fmla="*/ 1345414 w 5810994"/>
              <a:gd name="connsiteY14" fmla="*/ 440610 h 3231182"/>
              <a:gd name="connsiteX15" fmla="*/ 941653 w 5810994"/>
              <a:gd name="connsiteY15" fmla="*/ 761244 h 3231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810994" h="3231182">
                <a:moveTo>
                  <a:pt x="941653" y="761244"/>
                </a:moveTo>
                <a:cubicBezTo>
                  <a:pt x="718001" y="1046252"/>
                  <a:pt x="47046" y="1754813"/>
                  <a:pt x="3503" y="2150657"/>
                </a:cubicBezTo>
                <a:cubicBezTo>
                  <a:pt x="-40040" y="2546501"/>
                  <a:pt x="330074" y="3027452"/>
                  <a:pt x="680396" y="3136309"/>
                </a:cubicBezTo>
                <a:cubicBezTo>
                  <a:pt x="1030718" y="3245166"/>
                  <a:pt x="1729383" y="2803800"/>
                  <a:pt x="2105435" y="2803800"/>
                </a:cubicBezTo>
                <a:cubicBezTo>
                  <a:pt x="2481487" y="2803800"/>
                  <a:pt x="2517113" y="3069016"/>
                  <a:pt x="2936708" y="3136309"/>
                </a:cubicBezTo>
                <a:cubicBezTo>
                  <a:pt x="3356303" y="3203602"/>
                  <a:pt x="4219243" y="3266938"/>
                  <a:pt x="4623004" y="3207561"/>
                </a:cubicBezTo>
                <a:cubicBezTo>
                  <a:pt x="5026765" y="3148184"/>
                  <a:pt x="5163331" y="2995784"/>
                  <a:pt x="5359274" y="2780049"/>
                </a:cubicBezTo>
                <a:cubicBezTo>
                  <a:pt x="5555217" y="2564314"/>
                  <a:pt x="5765014" y="2267431"/>
                  <a:pt x="5798661" y="1913151"/>
                </a:cubicBezTo>
                <a:cubicBezTo>
                  <a:pt x="5832308" y="1558871"/>
                  <a:pt x="5810536" y="969062"/>
                  <a:pt x="5561154" y="654366"/>
                </a:cubicBezTo>
                <a:cubicBezTo>
                  <a:pt x="5311772" y="339670"/>
                  <a:pt x="4656650" y="102163"/>
                  <a:pt x="4302370" y="24974"/>
                </a:cubicBezTo>
                <a:cubicBezTo>
                  <a:pt x="3948090" y="-52215"/>
                  <a:pt x="3627455" y="62580"/>
                  <a:pt x="3435471" y="191229"/>
                </a:cubicBezTo>
                <a:cubicBezTo>
                  <a:pt x="3243487" y="319878"/>
                  <a:pt x="3326615" y="662283"/>
                  <a:pt x="3150464" y="796870"/>
                </a:cubicBezTo>
                <a:cubicBezTo>
                  <a:pt x="2974313" y="931457"/>
                  <a:pt x="2584406" y="996772"/>
                  <a:pt x="2378567" y="998751"/>
                </a:cubicBezTo>
                <a:cubicBezTo>
                  <a:pt x="2172728" y="1000730"/>
                  <a:pt x="2087622" y="901770"/>
                  <a:pt x="1915430" y="808746"/>
                </a:cubicBezTo>
                <a:cubicBezTo>
                  <a:pt x="1743238" y="715722"/>
                  <a:pt x="1509689" y="450506"/>
                  <a:pt x="1345414" y="440610"/>
                </a:cubicBezTo>
                <a:cubicBezTo>
                  <a:pt x="1181139" y="430714"/>
                  <a:pt x="1165305" y="476236"/>
                  <a:pt x="941653" y="76124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979712" y="65204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Skládání sil -  síly působící v jednom bodě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2427950" y="4437112"/>
            <a:ext cx="250409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2427950" y="3212976"/>
            <a:ext cx="1063930" cy="1224136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491880" y="3212976"/>
            <a:ext cx="379185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4932040" y="2583996"/>
            <a:ext cx="1607893" cy="185311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427950" y="3218213"/>
            <a:ext cx="3580964" cy="121889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406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olný tvar 16"/>
          <p:cNvSpPr/>
          <p:nvPr/>
        </p:nvSpPr>
        <p:spPr>
          <a:xfrm>
            <a:off x="755576" y="444525"/>
            <a:ext cx="5810994" cy="3231182"/>
          </a:xfrm>
          <a:custGeom>
            <a:avLst/>
            <a:gdLst>
              <a:gd name="connsiteX0" fmla="*/ 941653 w 5810994"/>
              <a:gd name="connsiteY0" fmla="*/ 761244 h 3231182"/>
              <a:gd name="connsiteX1" fmla="*/ 3503 w 5810994"/>
              <a:gd name="connsiteY1" fmla="*/ 2150657 h 3231182"/>
              <a:gd name="connsiteX2" fmla="*/ 680396 w 5810994"/>
              <a:gd name="connsiteY2" fmla="*/ 3136309 h 3231182"/>
              <a:gd name="connsiteX3" fmla="*/ 2105435 w 5810994"/>
              <a:gd name="connsiteY3" fmla="*/ 2803800 h 3231182"/>
              <a:gd name="connsiteX4" fmla="*/ 2936708 w 5810994"/>
              <a:gd name="connsiteY4" fmla="*/ 3136309 h 3231182"/>
              <a:gd name="connsiteX5" fmla="*/ 4623004 w 5810994"/>
              <a:gd name="connsiteY5" fmla="*/ 3207561 h 3231182"/>
              <a:gd name="connsiteX6" fmla="*/ 5359274 w 5810994"/>
              <a:gd name="connsiteY6" fmla="*/ 2780049 h 3231182"/>
              <a:gd name="connsiteX7" fmla="*/ 5798661 w 5810994"/>
              <a:gd name="connsiteY7" fmla="*/ 1913151 h 3231182"/>
              <a:gd name="connsiteX8" fmla="*/ 5561154 w 5810994"/>
              <a:gd name="connsiteY8" fmla="*/ 654366 h 3231182"/>
              <a:gd name="connsiteX9" fmla="*/ 4302370 w 5810994"/>
              <a:gd name="connsiteY9" fmla="*/ 24974 h 3231182"/>
              <a:gd name="connsiteX10" fmla="*/ 3435471 w 5810994"/>
              <a:gd name="connsiteY10" fmla="*/ 191229 h 3231182"/>
              <a:gd name="connsiteX11" fmla="*/ 3150464 w 5810994"/>
              <a:gd name="connsiteY11" fmla="*/ 796870 h 3231182"/>
              <a:gd name="connsiteX12" fmla="*/ 2378567 w 5810994"/>
              <a:gd name="connsiteY12" fmla="*/ 998751 h 3231182"/>
              <a:gd name="connsiteX13" fmla="*/ 1915430 w 5810994"/>
              <a:gd name="connsiteY13" fmla="*/ 808746 h 3231182"/>
              <a:gd name="connsiteX14" fmla="*/ 1345414 w 5810994"/>
              <a:gd name="connsiteY14" fmla="*/ 440610 h 3231182"/>
              <a:gd name="connsiteX15" fmla="*/ 941653 w 5810994"/>
              <a:gd name="connsiteY15" fmla="*/ 761244 h 3231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810994" h="3231182">
                <a:moveTo>
                  <a:pt x="941653" y="761244"/>
                </a:moveTo>
                <a:cubicBezTo>
                  <a:pt x="718001" y="1046252"/>
                  <a:pt x="47046" y="1754813"/>
                  <a:pt x="3503" y="2150657"/>
                </a:cubicBezTo>
                <a:cubicBezTo>
                  <a:pt x="-40040" y="2546501"/>
                  <a:pt x="330074" y="3027452"/>
                  <a:pt x="680396" y="3136309"/>
                </a:cubicBezTo>
                <a:cubicBezTo>
                  <a:pt x="1030718" y="3245166"/>
                  <a:pt x="1729383" y="2803800"/>
                  <a:pt x="2105435" y="2803800"/>
                </a:cubicBezTo>
                <a:cubicBezTo>
                  <a:pt x="2481487" y="2803800"/>
                  <a:pt x="2517113" y="3069016"/>
                  <a:pt x="2936708" y="3136309"/>
                </a:cubicBezTo>
                <a:cubicBezTo>
                  <a:pt x="3356303" y="3203602"/>
                  <a:pt x="4219243" y="3266938"/>
                  <a:pt x="4623004" y="3207561"/>
                </a:cubicBezTo>
                <a:cubicBezTo>
                  <a:pt x="5026765" y="3148184"/>
                  <a:pt x="5163331" y="2995784"/>
                  <a:pt x="5359274" y="2780049"/>
                </a:cubicBezTo>
                <a:cubicBezTo>
                  <a:pt x="5555217" y="2564314"/>
                  <a:pt x="5765014" y="2267431"/>
                  <a:pt x="5798661" y="1913151"/>
                </a:cubicBezTo>
                <a:cubicBezTo>
                  <a:pt x="5832308" y="1558871"/>
                  <a:pt x="5810536" y="969062"/>
                  <a:pt x="5561154" y="654366"/>
                </a:cubicBezTo>
                <a:cubicBezTo>
                  <a:pt x="5311772" y="339670"/>
                  <a:pt x="4656650" y="102163"/>
                  <a:pt x="4302370" y="24974"/>
                </a:cubicBezTo>
                <a:cubicBezTo>
                  <a:pt x="3948090" y="-52215"/>
                  <a:pt x="3627455" y="62580"/>
                  <a:pt x="3435471" y="191229"/>
                </a:cubicBezTo>
                <a:cubicBezTo>
                  <a:pt x="3243487" y="319878"/>
                  <a:pt x="3326615" y="662283"/>
                  <a:pt x="3150464" y="796870"/>
                </a:cubicBezTo>
                <a:cubicBezTo>
                  <a:pt x="2974313" y="931457"/>
                  <a:pt x="2584406" y="996772"/>
                  <a:pt x="2378567" y="998751"/>
                </a:cubicBezTo>
                <a:cubicBezTo>
                  <a:pt x="2172728" y="1000730"/>
                  <a:pt x="2087622" y="901770"/>
                  <a:pt x="1915430" y="808746"/>
                </a:cubicBezTo>
                <a:cubicBezTo>
                  <a:pt x="1743238" y="715722"/>
                  <a:pt x="1509689" y="450506"/>
                  <a:pt x="1345414" y="440610"/>
                </a:cubicBezTo>
                <a:cubicBezTo>
                  <a:pt x="1181139" y="430714"/>
                  <a:pt x="1165305" y="476236"/>
                  <a:pt x="941653" y="76124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436937" y="50467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Skládání sil -  různoběžné síly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 rot="5400000">
            <a:off x="381394" y="1940549"/>
            <a:ext cx="379185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2052514" y="126173"/>
            <a:ext cx="3418933" cy="296650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rot="5400000">
            <a:off x="1395319" y="3762790"/>
            <a:ext cx="17640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rot="5400000">
            <a:off x="1391539" y="3762790"/>
            <a:ext cx="17640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5471447" y="3090151"/>
            <a:ext cx="1576440" cy="137012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5471447" y="3077726"/>
            <a:ext cx="1576440" cy="137012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204914" y="2022922"/>
            <a:ext cx="3418933" cy="2966504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rot="5400000">
            <a:off x="1956787" y="2541187"/>
            <a:ext cx="379185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2277320" y="326014"/>
            <a:ext cx="1581218" cy="3147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2278794" y="324948"/>
            <a:ext cx="1581218" cy="31479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4436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284E-6 L -3.61111E-6 -0.3739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7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1258E-6 L -0.35017 -0.403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17" y="-20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68178E-6 L 0.18282 0.4750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32" y="237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962010" y="0"/>
            <a:ext cx="5706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Skládání sil -  rovnoběžné síly stejného směru</a:t>
            </a:r>
          </a:p>
        </p:txBody>
      </p:sp>
      <p:cxnSp>
        <p:nvCxnSpPr>
          <p:cNvPr id="12" name="AutoShape 50"/>
          <p:cNvCxnSpPr>
            <a:cxnSpLocks noChangeShapeType="1"/>
          </p:cNvCxnSpPr>
          <p:nvPr/>
        </p:nvCxnSpPr>
        <p:spPr bwMode="auto">
          <a:xfrm>
            <a:off x="9424035" y="9424035"/>
            <a:ext cx="0" cy="382270"/>
          </a:xfrm>
          <a:prstGeom prst="straightConnector1">
            <a:avLst/>
          </a:prstGeom>
          <a:noFill/>
          <a:ln w="952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128"/>
          <p:cNvCxnSpPr>
            <a:cxnSpLocks noChangeShapeType="1"/>
          </p:cNvCxnSpPr>
          <p:nvPr/>
        </p:nvCxnSpPr>
        <p:spPr bwMode="auto">
          <a:xfrm flipH="1">
            <a:off x="1643173" y="1372511"/>
            <a:ext cx="1940653" cy="2097913"/>
          </a:xfrm>
          <a:prstGeom prst="straightConnector1">
            <a:avLst/>
          </a:prstGeom>
          <a:noFill/>
          <a:ln w="952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29"/>
          <p:cNvCxnSpPr>
            <a:cxnSpLocks noChangeShapeType="1"/>
          </p:cNvCxnSpPr>
          <p:nvPr/>
        </p:nvCxnSpPr>
        <p:spPr bwMode="auto">
          <a:xfrm>
            <a:off x="6384389" y="3470424"/>
            <a:ext cx="1115" cy="1569252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30"/>
          <p:cNvCxnSpPr>
            <a:cxnSpLocks noChangeShapeType="1"/>
          </p:cNvCxnSpPr>
          <p:nvPr/>
        </p:nvCxnSpPr>
        <p:spPr bwMode="auto">
          <a:xfrm>
            <a:off x="1620867" y="3470424"/>
            <a:ext cx="4773560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31"/>
          <p:cNvCxnSpPr>
            <a:cxnSpLocks noChangeShapeType="1"/>
          </p:cNvCxnSpPr>
          <p:nvPr/>
        </p:nvCxnSpPr>
        <p:spPr bwMode="auto">
          <a:xfrm>
            <a:off x="4524039" y="3492730"/>
            <a:ext cx="16730" cy="2520618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32"/>
          <p:cNvCxnSpPr>
            <a:cxnSpLocks noChangeShapeType="1"/>
          </p:cNvCxnSpPr>
          <p:nvPr/>
        </p:nvCxnSpPr>
        <p:spPr bwMode="auto">
          <a:xfrm>
            <a:off x="1645404" y="3470424"/>
            <a:ext cx="1115" cy="1009363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33"/>
          <p:cNvCxnSpPr>
            <a:cxnSpLocks noChangeShapeType="1"/>
          </p:cNvCxnSpPr>
          <p:nvPr/>
        </p:nvCxnSpPr>
        <p:spPr bwMode="auto">
          <a:xfrm flipH="1">
            <a:off x="724151" y="3472654"/>
            <a:ext cx="961404" cy="0"/>
          </a:xfrm>
          <a:prstGeom prst="straightConnector1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134"/>
          <p:cNvCxnSpPr>
            <a:cxnSpLocks noChangeShapeType="1"/>
          </p:cNvCxnSpPr>
          <p:nvPr/>
        </p:nvCxnSpPr>
        <p:spPr bwMode="auto">
          <a:xfrm flipH="1">
            <a:off x="712998" y="3489384"/>
            <a:ext cx="939098" cy="9825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135"/>
          <p:cNvCxnSpPr>
            <a:cxnSpLocks noChangeShapeType="1"/>
          </p:cNvCxnSpPr>
          <p:nvPr/>
        </p:nvCxnSpPr>
        <p:spPr bwMode="auto">
          <a:xfrm>
            <a:off x="724151" y="3484923"/>
            <a:ext cx="0" cy="987056"/>
          </a:xfrm>
          <a:prstGeom prst="straightConnector1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136"/>
          <p:cNvCxnSpPr>
            <a:cxnSpLocks noChangeShapeType="1"/>
          </p:cNvCxnSpPr>
          <p:nvPr/>
        </p:nvCxnSpPr>
        <p:spPr bwMode="auto">
          <a:xfrm>
            <a:off x="712998" y="4464172"/>
            <a:ext cx="930175" cy="1115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137"/>
          <p:cNvCxnSpPr>
            <a:cxnSpLocks noChangeShapeType="1"/>
          </p:cNvCxnSpPr>
          <p:nvPr/>
        </p:nvCxnSpPr>
        <p:spPr bwMode="auto">
          <a:xfrm>
            <a:off x="6394427" y="3478231"/>
            <a:ext cx="961404" cy="0"/>
          </a:xfrm>
          <a:prstGeom prst="straightConnector1">
            <a:avLst/>
          </a:prstGeom>
          <a:noFill/>
          <a:ln w="38100">
            <a:solidFill>
              <a:schemeClr val="tx1">
                <a:lumMod val="65000"/>
                <a:lumOff val="3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138"/>
          <p:cNvCxnSpPr>
            <a:cxnSpLocks noChangeShapeType="1"/>
          </p:cNvCxnSpPr>
          <p:nvPr/>
        </p:nvCxnSpPr>
        <p:spPr bwMode="auto">
          <a:xfrm>
            <a:off x="6427886" y="3518382"/>
            <a:ext cx="939098" cy="152129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139"/>
          <p:cNvCxnSpPr>
            <a:cxnSpLocks noChangeShapeType="1"/>
          </p:cNvCxnSpPr>
          <p:nvPr/>
        </p:nvCxnSpPr>
        <p:spPr bwMode="auto">
          <a:xfrm>
            <a:off x="7355831" y="3470424"/>
            <a:ext cx="0" cy="1569252"/>
          </a:xfrm>
          <a:prstGeom prst="straightConnector1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140"/>
          <p:cNvCxnSpPr>
            <a:cxnSpLocks noChangeShapeType="1"/>
          </p:cNvCxnSpPr>
          <p:nvPr/>
        </p:nvCxnSpPr>
        <p:spPr bwMode="auto">
          <a:xfrm flipH="1">
            <a:off x="6369890" y="5026292"/>
            <a:ext cx="997094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141"/>
          <p:cNvSpPr>
            <a:spLocks noChangeArrowheads="1"/>
          </p:cNvSpPr>
          <p:nvPr/>
        </p:nvSpPr>
        <p:spPr bwMode="auto">
          <a:xfrm flipV="1">
            <a:off x="1620867" y="3441425"/>
            <a:ext cx="4807020" cy="79188"/>
          </a:xfrm>
          <a:prstGeom prst="rect">
            <a:avLst/>
          </a:prstGeom>
          <a:solidFill>
            <a:schemeClr val="bg1">
              <a:lumMod val="100000"/>
              <a:lumOff val="0"/>
            </a:schemeClr>
          </a:solidFill>
          <a:ln w="9525">
            <a:solidFill>
              <a:schemeClr val="tx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cxnSp>
        <p:nvCxnSpPr>
          <p:cNvPr id="29" name="AutoShape 142"/>
          <p:cNvCxnSpPr>
            <a:cxnSpLocks noChangeShapeType="1"/>
          </p:cNvCxnSpPr>
          <p:nvPr/>
        </p:nvCxnSpPr>
        <p:spPr bwMode="auto">
          <a:xfrm flipH="1">
            <a:off x="3561520" y="389916"/>
            <a:ext cx="939098" cy="9825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AutoShape 143"/>
          <p:cNvCxnSpPr>
            <a:cxnSpLocks noChangeShapeType="1"/>
          </p:cNvCxnSpPr>
          <p:nvPr/>
        </p:nvCxnSpPr>
        <p:spPr bwMode="auto">
          <a:xfrm>
            <a:off x="4500617" y="389916"/>
            <a:ext cx="939098" cy="152129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" name="AutoShape 144"/>
          <p:cNvCxnSpPr>
            <a:cxnSpLocks noChangeShapeType="1"/>
          </p:cNvCxnSpPr>
          <p:nvPr/>
        </p:nvCxnSpPr>
        <p:spPr bwMode="auto">
          <a:xfrm flipH="1" flipV="1">
            <a:off x="3561520" y="1372511"/>
            <a:ext cx="961404" cy="1538023"/>
          </a:xfrm>
          <a:prstGeom prst="straightConnector1">
            <a:avLst/>
          </a:prstGeom>
          <a:noFill/>
          <a:ln w="952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AutoShape 145"/>
          <p:cNvCxnSpPr>
            <a:cxnSpLocks noChangeShapeType="1"/>
          </p:cNvCxnSpPr>
          <p:nvPr/>
        </p:nvCxnSpPr>
        <p:spPr bwMode="auto">
          <a:xfrm flipH="1">
            <a:off x="4500617" y="1911209"/>
            <a:ext cx="939098" cy="999325"/>
          </a:xfrm>
          <a:prstGeom prst="straightConnector1">
            <a:avLst/>
          </a:prstGeom>
          <a:noFill/>
          <a:ln w="952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AutoShape 146"/>
          <p:cNvCxnSpPr>
            <a:cxnSpLocks noChangeShapeType="1"/>
          </p:cNvCxnSpPr>
          <p:nvPr/>
        </p:nvCxnSpPr>
        <p:spPr bwMode="auto">
          <a:xfrm>
            <a:off x="5434138" y="1911209"/>
            <a:ext cx="935752" cy="1531331"/>
          </a:xfrm>
          <a:prstGeom prst="straightConnector1">
            <a:avLst/>
          </a:prstGeom>
          <a:noFill/>
          <a:ln w="952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AutoShape 147"/>
          <p:cNvCxnSpPr>
            <a:cxnSpLocks noChangeShapeType="1"/>
          </p:cNvCxnSpPr>
          <p:nvPr/>
        </p:nvCxnSpPr>
        <p:spPr bwMode="auto">
          <a:xfrm>
            <a:off x="4524039" y="2780042"/>
            <a:ext cx="0" cy="671421"/>
          </a:xfrm>
          <a:prstGeom prst="straightConnector1">
            <a:avLst/>
          </a:prstGeom>
          <a:noFill/>
          <a:ln w="952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AutoShape 148"/>
          <p:cNvCxnSpPr>
            <a:cxnSpLocks noChangeShapeType="1"/>
          </p:cNvCxnSpPr>
          <p:nvPr/>
        </p:nvCxnSpPr>
        <p:spPr bwMode="auto">
          <a:xfrm>
            <a:off x="4500617" y="389916"/>
            <a:ext cx="16730" cy="2520618"/>
          </a:xfrm>
          <a:prstGeom prst="straightConnector1">
            <a:avLst/>
          </a:prstGeom>
          <a:noFill/>
          <a:ln w="38100">
            <a:solidFill>
              <a:schemeClr val="bg1">
                <a:lumMod val="50000"/>
                <a:lumOff val="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Text Box 151"/>
          <p:cNvSpPr txBox="1">
            <a:spLocks noChangeArrowheads="1"/>
          </p:cNvSpPr>
          <p:nvPr/>
        </p:nvSpPr>
        <p:spPr bwMode="auto">
          <a:xfrm>
            <a:off x="6588224" y="3068960"/>
            <a:ext cx="1326113" cy="917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hangingPunct="0">
              <a:spcAft>
                <a:spcPts val="0"/>
              </a:spcAft>
            </a:pPr>
            <a:r>
              <a:rPr lang="cs-CZ" b="1">
                <a:effectLst/>
                <a:latin typeface="Cambria Math"/>
                <a:ea typeface="Times New Roman"/>
              </a:rPr>
              <a:t>-F</a:t>
            </a:r>
            <a:r>
              <a:rPr lang="cs-CZ" b="1" baseline="-25000">
                <a:effectLst/>
                <a:latin typeface="Cambria Math"/>
                <a:ea typeface="Times New Roman"/>
              </a:rPr>
              <a:t>p</a:t>
            </a:r>
            <a:endParaRPr lang="cs-CZ">
              <a:effectLst/>
              <a:latin typeface="Times New Roman"/>
              <a:ea typeface="Times New Roman"/>
            </a:endParaRPr>
          </a:p>
        </p:txBody>
      </p:sp>
      <p:sp>
        <p:nvSpPr>
          <p:cNvPr id="39" name="Text Box 152"/>
          <p:cNvSpPr txBox="1">
            <a:spLocks noChangeArrowheads="1"/>
          </p:cNvSpPr>
          <p:nvPr/>
        </p:nvSpPr>
        <p:spPr bwMode="auto">
          <a:xfrm>
            <a:off x="995029" y="3068960"/>
            <a:ext cx="1933961" cy="1242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hangingPunct="0">
              <a:spcAft>
                <a:spcPts val="0"/>
              </a:spcAft>
            </a:pPr>
            <a:r>
              <a:rPr lang="cs-CZ" b="1" dirty="0">
                <a:effectLst/>
                <a:latin typeface="Cambria Math"/>
                <a:ea typeface="Times New Roman"/>
              </a:rPr>
              <a:t>F</a:t>
            </a:r>
            <a:r>
              <a:rPr lang="cs-CZ" b="1" baseline="-25000" dirty="0">
                <a:effectLst/>
                <a:latin typeface="Cambria Math"/>
                <a:ea typeface="Times New Roman"/>
              </a:rPr>
              <a:t>p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03619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470816" y="69269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Skládání sil -  rovnoběžné síly stejného směru – jiná varianta</a:t>
            </a:r>
          </a:p>
        </p:txBody>
      </p:sp>
      <p:cxnSp>
        <p:nvCxnSpPr>
          <p:cNvPr id="12" name="AutoShape 50"/>
          <p:cNvCxnSpPr>
            <a:cxnSpLocks noChangeShapeType="1"/>
          </p:cNvCxnSpPr>
          <p:nvPr/>
        </p:nvCxnSpPr>
        <p:spPr bwMode="auto">
          <a:xfrm>
            <a:off x="9424035" y="9424035"/>
            <a:ext cx="0" cy="382270"/>
          </a:xfrm>
          <a:prstGeom prst="straightConnector1">
            <a:avLst/>
          </a:prstGeom>
          <a:noFill/>
          <a:ln w="952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29"/>
          <p:cNvCxnSpPr>
            <a:cxnSpLocks noChangeShapeType="1"/>
          </p:cNvCxnSpPr>
          <p:nvPr/>
        </p:nvCxnSpPr>
        <p:spPr bwMode="auto">
          <a:xfrm>
            <a:off x="6426921" y="3534222"/>
            <a:ext cx="1115" cy="1569252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30"/>
          <p:cNvCxnSpPr>
            <a:cxnSpLocks noChangeShapeType="1"/>
          </p:cNvCxnSpPr>
          <p:nvPr/>
        </p:nvCxnSpPr>
        <p:spPr bwMode="auto">
          <a:xfrm>
            <a:off x="1620867" y="3470424"/>
            <a:ext cx="4773560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32"/>
          <p:cNvCxnSpPr>
            <a:cxnSpLocks noChangeShapeType="1"/>
          </p:cNvCxnSpPr>
          <p:nvPr/>
        </p:nvCxnSpPr>
        <p:spPr bwMode="auto">
          <a:xfrm>
            <a:off x="1645404" y="3470424"/>
            <a:ext cx="1115" cy="1009363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AutoShape 129"/>
          <p:cNvCxnSpPr>
            <a:cxnSpLocks noChangeShapeType="1"/>
          </p:cNvCxnSpPr>
          <p:nvPr/>
        </p:nvCxnSpPr>
        <p:spPr bwMode="auto">
          <a:xfrm>
            <a:off x="6419826" y="3532907"/>
            <a:ext cx="1115" cy="1569252"/>
          </a:xfrm>
          <a:prstGeom prst="straightConnector1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132"/>
          <p:cNvCxnSpPr>
            <a:cxnSpLocks noChangeShapeType="1"/>
          </p:cNvCxnSpPr>
          <p:nvPr/>
        </p:nvCxnSpPr>
        <p:spPr bwMode="auto">
          <a:xfrm>
            <a:off x="1646519" y="3460899"/>
            <a:ext cx="1115" cy="1009363"/>
          </a:xfrm>
          <a:prstGeom prst="straightConnector1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141"/>
          <p:cNvSpPr>
            <a:spLocks noChangeArrowheads="1"/>
          </p:cNvSpPr>
          <p:nvPr/>
        </p:nvSpPr>
        <p:spPr bwMode="auto">
          <a:xfrm flipV="1">
            <a:off x="1620867" y="3441425"/>
            <a:ext cx="4807020" cy="79188"/>
          </a:xfrm>
          <a:prstGeom prst="rect">
            <a:avLst/>
          </a:prstGeom>
          <a:solidFill>
            <a:schemeClr val="bg1">
              <a:lumMod val="100000"/>
              <a:lumOff val="0"/>
            </a:schemeClr>
          </a:solidFill>
          <a:ln w="9525">
            <a:solidFill>
              <a:schemeClr val="tx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cxnSp>
        <p:nvCxnSpPr>
          <p:cNvPr id="3" name="Přímá spojnice 2"/>
          <p:cNvCxnSpPr/>
          <p:nvPr/>
        </p:nvCxnSpPr>
        <p:spPr>
          <a:xfrm>
            <a:off x="1584251" y="1967023"/>
            <a:ext cx="4827182" cy="24242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AutoShape 132"/>
          <p:cNvCxnSpPr>
            <a:cxnSpLocks noChangeShapeType="1"/>
          </p:cNvCxnSpPr>
          <p:nvPr/>
        </p:nvCxnSpPr>
        <p:spPr bwMode="auto">
          <a:xfrm>
            <a:off x="4624232" y="3529553"/>
            <a:ext cx="1115" cy="1009363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129"/>
          <p:cNvCxnSpPr>
            <a:cxnSpLocks noChangeShapeType="1"/>
          </p:cNvCxnSpPr>
          <p:nvPr/>
        </p:nvCxnSpPr>
        <p:spPr bwMode="auto">
          <a:xfrm>
            <a:off x="4625347" y="4538916"/>
            <a:ext cx="1115" cy="1569252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31"/>
          <p:cNvCxnSpPr>
            <a:cxnSpLocks noChangeShapeType="1"/>
          </p:cNvCxnSpPr>
          <p:nvPr/>
        </p:nvCxnSpPr>
        <p:spPr bwMode="auto">
          <a:xfrm>
            <a:off x="4607464" y="3512286"/>
            <a:ext cx="16730" cy="262800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651617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52187 0.000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94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187 0.00046 L -0.52343 -0.2465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52466 -1.11111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AutoShape 129"/>
          <p:cNvCxnSpPr>
            <a:cxnSpLocks noChangeShapeType="1"/>
          </p:cNvCxnSpPr>
          <p:nvPr/>
        </p:nvCxnSpPr>
        <p:spPr bwMode="auto">
          <a:xfrm>
            <a:off x="3582266" y="3519108"/>
            <a:ext cx="1115" cy="1569252"/>
          </a:xfrm>
          <a:prstGeom prst="straightConnector1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TextovéPole 10"/>
          <p:cNvSpPr txBox="1"/>
          <p:nvPr/>
        </p:nvSpPr>
        <p:spPr>
          <a:xfrm>
            <a:off x="1470816" y="69269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Skládání sil -  rovnoběžné síly opačného směru</a:t>
            </a:r>
          </a:p>
        </p:txBody>
      </p:sp>
      <p:cxnSp>
        <p:nvCxnSpPr>
          <p:cNvPr id="12" name="AutoShape 50"/>
          <p:cNvCxnSpPr>
            <a:cxnSpLocks noChangeShapeType="1"/>
          </p:cNvCxnSpPr>
          <p:nvPr/>
        </p:nvCxnSpPr>
        <p:spPr bwMode="auto">
          <a:xfrm>
            <a:off x="9424035" y="9424035"/>
            <a:ext cx="0" cy="382270"/>
          </a:xfrm>
          <a:prstGeom prst="straightConnector1">
            <a:avLst/>
          </a:prstGeom>
          <a:noFill/>
          <a:ln w="952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29"/>
          <p:cNvCxnSpPr>
            <a:cxnSpLocks noChangeShapeType="1"/>
          </p:cNvCxnSpPr>
          <p:nvPr/>
        </p:nvCxnSpPr>
        <p:spPr bwMode="auto">
          <a:xfrm>
            <a:off x="3596081" y="3517503"/>
            <a:ext cx="1115" cy="1569252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30"/>
          <p:cNvCxnSpPr>
            <a:cxnSpLocks noChangeShapeType="1"/>
          </p:cNvCxnSpPr>
          <p:nvPr/>
        </p:nvCxnSpPr>
        <p:spPr bwMode="auto">
          <a:xfrm>
            <a:off x="991173" y="3470424"/>
            <a:ext cx="4773560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32"/>
          <p:cNvCxnSpPr>
            <a:cxnSpLocks noChangeShapeType="1"/>
          </p:cNvCxnSpPr>
          <p:nvPr/>
        </p:nvCxnSpPr>
        <p:spPr bwMode="auto">
          <a:xfrm flipV="1">
            <a:off x="1015710" y="2420888"/>
            <a:ext cx="1115" cy="1009363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AutoShape 132"/>
          <p:cNvCxnSpPr>
            <a:cxnSpLocks noChangeShapeType="1"/>
          </p:cNvCxnSpPr>
          <p:nvPr/>
        </p:nvCxnSpPr>
        <p:spPr bwMode="auto">
          <a:xfrm flipV="1">
            <a:off x="1019454" y="2420888"/>
            <a:ext cx="1115" cy="1009363"/>
          </a:xfrm>
          <a:prstGeom prst="straightConnector1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141"/>
          <p:cNvSpPr>
            <a:spLocks noChangeArrowheads="1"/>
          </p:cNvSpPr>
          <p:nvPr/>
        </p:nvSpPr>
        <p:spPr bwMode="auto">
          <a:xfrm flipV="1">
            <a:off x="980540" y="3430792"/>
            <a:ext cx="7128000" cy="79188"/>
          </a:xfrm>
          <a:prstGeom prst="rect">
            <a:avLst/>
          </a:prstGeom>
          <a:solidFill>
            <a:schemeClr val="bg1">
              <a:lumMod val="100000"/>
              <a:lumOff val="0"/>
            </a:schemeClr>
          </a:solidFill>
          <a:ln w="9525">
            <a:solidFill>
              <a:schemeClr val="tx1">
                <a:lumMod val="100000"/>
                <a:lumOff val="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/>
          </a:p>
        </p:txBody>
      </p:sp>
      <p:cxnSp>
        <p:nvCxnSpPr>
          <p:cNvPr id="3" name="Přímá spojnice 2"/>
          <p:cNvCxnSpPr/>
          <p:nvPr/>
        </p:nvCxnSpPr>
        <p:spPr>
          <a:xfrm>
            <a:off x="971600" y="1844824"/>
            <a:ext cx="7542706" cy="169394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AutoShape 132"/>
          <p:cNvCxnSpPr>
            <a:cxnSpLocks noChangeShapeType="1"/>
          </p:cNvCxnSpPr>
          <p:nvPr/>
        </p:nvCxnSpPr>
        <p:spPr bwMode="auto">
          <a:xfrm flipV="1">
            <a:off x="8108540" y="2421429"/>
            <a:ext cx="1115" cy="1009363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AutoShape 129"/>
          <p:cNvCxnSpPr>
            <a:cxnSpLocks noChangeShapeType="1"/>
          </p:cNvCxnSpPr>
          <p:nvPr/>
        </p:nvCxnSpPr>
        <p:spPr bwMode="auto">
          <a:xfrm>
            <a:off x="8107425" y="3470386"/>
            <a:ext cx="1115" cy="1569252"/>
          </a:xfrm>
          <a:prstGeom prst="straightConnector1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AutoShape 131"/>
          <p:cNvCxnSpPr>
            <a:cxnSpLocks noChangeShapeType="1"/>
          </p:cNvCxnSpPr>
          <p:nvPr/>
        </p:nvCxnSpPr>
        <p:spPr bwMode="auto">
          <a:xfrm>
            <a:off x="8099060" y="3470386"/>
            <a:ext cx="16730" cy="612000"/>
          </a:xfrm>
          <a:prstGeom prst="straightConnector1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9615251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0.2816 0.001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8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038 -0.00047 L -0.28264 -0.2581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1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0.28021 -3.7037E-7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470816" y="69269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Dvojice sil</a:t>
            </a:r>
          </a:p>
        </p:txBody>
      </p:sp>
      <p:cxnSp>
        <p:nvCxnSpPr>
          <p:cNvPr id="12" name="AutoShape 50"/>
          <p:cNvCxnSpPr>
            <a:cxnSpLocks noChangeShapeType="1"/>
          </p:cNvCxnSpPr>
          <p:nvPr/>
        </p:nvCxnSpPr>
        <p:spPr bwMode="auto">
          <a:xfrm>
            <a:off x="9424035" y="9424035"/>
            <a:ext cx="0" cy="382270"/>
          </a:xfrm>
          <a:prstGeom prst="straightConnector1">
            <a:avLst/>
          </a:prstGeom>
          <a:noFill/>
          <a:ln w="9525">
            <a:solidFill>
              <a:schemeClr val="tx1">
                <a:lumMod val="100000"/>
                <a:lumOff val="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Skupina 1"/>
          <p:cNvGrpSpPr/>
          <p:nvPr/>
        </p:nvGrpSpPr>
        <p:grpSpPr>
          <a:xfrm>
            <a:off x="5009659" y="578977"/>
            <a:ext cx="2529733" cy="2376264"/>
            <a:chOff x="3491880" y="1282988"/>
            <a:chExt cx="3564000" cy="3220629"/>
          </a:xfrm>
        </p:grpSpPr>
        <p:cxnSp>
          <p:nvCxnSpPr>
            <p:cNvPr id="16" name="AutoShape 129"/>
            <p:cNvCxnSpPr>
              <a:cxnSpLocks noChangeShapeType="1"/>
            </p:cNvCxnSpPr>
            <p:nvPr/>
          </p:nvCxnSpPr>
          <p:spPr bwMode="auto">
            <a:xfrm>
              <a:off x="3521356" y="2934365"/>
              <a:ext cx="1115" cy="1569252"/>
            </a:xfrm>
            <a:prstGeom prst="straightConnector1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8" name="Rectangle 141"/>
            <p:cNvSpPr>
              <a:spLocks noChangeArrowheads="1"/>
            </p:cNvSpPr>
            <p:nvPr/>
          </p:nvSpPr>
          <p:spPr bwMode="auto">
            <a:xfrm flipV="1">
              <a:off x="3491880" y="2852936"/>
              <a:ext cx="3564000" cy="79188"/>
            </a:xfrm>
            <a:prstGeom prst="rect">
              <a:avLst/>
            </a:prstGeom>
            <a:solidFill>
              <a:schemeClr val="bg1">
                <a:lumMod val="100000"/>
                <a:lumOff val="0"/>
              </a:schemeClr>
            </a:solidFill>
            <a:ln w="9525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  <p:cxnSp>
          <p:nvCxnSpPr>
            <p:cNvPr id="41" name="AutoShape 129"/>
            <p:cNvCxnSpPr>
              <a:cxnSpLocks noChangeShapeType="1"/>
            </p:cNvCxnSpPr>
            <p:nvPr/>
          </p:nvCxnSpPr>
          <p:spPr bwMode="auto">
            <a:xfrm flipV="1">
              <a:off x="7045247" y="1282988"/>
              <a:ext cx="1115" cy="1569252"/>
            </a:xfrm>
            <a:prstGeom prst="straightConnector1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5" name="TextovéPole 14"/>
          <p:cNvSpPr txBox="1"/>
          <p:nvPr/>
        </p:nvSpPr>
        <p:spPr>
          <a:xfrm>
            <a:off x="539552" y="3501008"/>
            <a:ext cx="8285464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Dvě stejně velké rovnoběžné síly opačného směru se nazývají </a:t>
            </a:r>
            <a:r>
              <a:rPr lang="cs-CZ" b="1" dirty="0" smtClean="0">
                <a:solidFill>
                  <a:srgbClr val="0070C0"/>
                </a:solidFill>
              </a:rPr>
              <a:t>dvojice sil.</a:t>
            </a:r>
          </a:p>
          <a:p>
            <a:r>
              <a:rPr lang="cs-CZ" dirty="0" smtClean="0"/>
              <a:t>Tyto síly nemají výslednici, mají na těleso pouze </a:t>
            </a:r>
            <a:r>
              <a:rPr lang="cs-CZ" b="1" dirty="0" smtClean="0">
                <a:solidFill>
                  <a:srgbClr val="0070C0"/>
                </a:solidFill>
              </a:rPr>
              <a:t>otáčivý účinek.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57883" y="4365104"/>
                <a:ext cx="8285464" cy="1354217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Velikost momentu dvojice sil D je rovna součinu velikosti jedné síly a ramene dvojice:</a:t>
                </a:r>
              </a:p>
              <a:p>
                <a:endParaRPr lang="cs-CZ" b="1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𝐷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𝐹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cs-CZ" sz="2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83" y="4365104"/>
                <a:ext cx="8285464" cy="1354217"/>
              </a:xfrm>
              <a:prstGeom prst="rect">
                <a:avLst/>
              </a:prstGeom>
              <a:blipFill rotWithShape="1">
                <a:blip r:embed="rId3"/>
                <a:stretch>
                  <a:fillRect l="-513" t="-132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se šipkou 4"/>
          <p:cNvCxnSpPr/>
          <p:nvPr/>
        </p:nvCxnSpPr>
        <p:spPr>
          <a:xfrm>
            <a:off x="5009659" y="1628800"/>
            <a:ext cx="2522186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6114299" y="129624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1138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25578" y="652046"/>
            <a:ext cx="227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Rozkládání sil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5008" y="1097540"/>
            <a:ext cx="8285464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Rozložit sílu </a:t>
            </a:r>
            <a:r>
              <a:rPr lang="cs-CZ" dirty="0" smtClean="0"/>
              <a:t>na složky znamená </a:t>
            </a:r>
            <a:r>
              <a:rPr lang="cs-CZ" b="1" dirty="0" smtClean="0">
                <a:solidFill>
                  <a:srgbClr val="0070C0"/>
                </a:solidFill>
              </a:rPr>
              <a:t>nahradit sílu dvěma nebo více silami </a:t>
            </a:r>
            <a:r>
              <a:rPr lang="cs-CZ" dirty="0" smtClean="0"/>
              <a:t>tak, aby měly na těleso </a:t>
            </a:r>
            <a:r>
              <a:rPr lang="cs-CZ" b="1" dirty="0" smtClean="0">
                <a:solidFill>
                  <a:srgbClr val="0070C0"/>
                </a:solidFill>
              </a:rPr>
              <a:t>stejný účinek </a:t>
            </a:r>
            <a:r>
              <a:rPr lang="cs-CZ" dirty="0" smtClean="0"/>
              <a:t>jako daná síla.</a:t>
            </a:r>
            <a:endParaRPr lang="cs-CZ" dirty="0"/>
          </a:p>
        </p:txBody>
      </p:sp>
      <p:grpSp>
        <p:nvGrpSpPr>
          <p:cNvPr id="25" name="Skupina 24"/>
          <p:cNvGrpSpPr/>
          <p:nvPr/>
        </p:nvGrpSpPr>
        <p:grpSpPr>
          <a:xfrm>
            <a:off x="-72497" y="2206422"/>
            <a:ext cx="3050327" cy="1626496"/>
            <a:chOff x="287402" y="2716857"/>
            <a:chExt cx="3050327" cy="1626496"/>
          </a:xfrm>
        </p:grpSpPr>
        <p:sp>
          <p:nvSpPr>
            <p:cNvPr id="16" name="Obdélník 15"/>
            <p:cNvSpPr/>
            <p:nvPr/>
          </p:nvSpPr>
          <p:spPr>
            <a:xfrm rot="1680000">
              <a:off x="287402" y="3133209"/>
              <a:ext cx="3050327" cy="50148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bdélník 4"/>
            <p:cNvSpPr/>
            <p:nvPr/>
          </p:nvSpPr>
          <p:spPr>
            <a:xfrm rot="1734779">
              <a:off x="1642560" y="3063540"/>
              <a:ext cx="698086" cy="1186645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 rot="1687179">
              <a:off x="1451238" y="2716857"/>
              <a:ext cx="108012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se šipkou 6"/>
            <p:cNvCxnSpPr/>
            <p:nvPr/>
          </p:nvCxnSpPr>
          <p:spPr>
            <a:xfrm rot="1687179">
              <a:off x="1692714" y="2855234"/>
              <a:ext cx="0" cy="122413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/>
            <p:cNvCxnSpPr/>
            <p:nvPr/>
          </p:nvCxnSpPr>
          <p:spPr>
            <a:xfrm>
              <a:off x="1982193" y="2939353"/>
              <a:ext cx="27890" cy="1404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/>
            <p:cNvCxnSpPr/>
            <p:nvPr/>
          </p:nvCxnSpPr>
          <p:spPr>
            <a:xfrm rot="12487179" flipH="1">
              <a:off x="1964576" y="3139872"/>
              <a:ext cx="720000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>
            <a:off x="5191883" y="1790320"/>
            <a:ext cx="3952117" cy="3296943"/>
            <a:chOff x="5004048" y="2212390"/>
            <a:chExt cx="3952117" cy="3296943"/>
          </a:xfrm>
        </p:grpSpPr>
        <p:pic>
          <p:nvPicPr>
            <p:cNvPr id="1026" name="Picture 2" descr="C:\Users\alan\AppData\Local\Microsoft\Windows\Temporary Internet Files\Content.IE5\0X2A273J\MC900432253[1].wmf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83BAD8"/>
                </a:clrFrom>
                <a:clrTo>
                  <a:srgbClr val="83BAD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2212390"/>
              <a:ext cx="3952117" cy="204212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9" name="AutoShape 131"/>
            <p:cNvCxnSpPr>
              <a:cxnSpLocks noChangeShapeType="1"/>
            </p:cNvCxnSpPr>
            <p:nvPr/>
          </p:nvCxnSpPr>
          <p:spPr bwMode="auto">
            <a:xfrm>
              <a:off x="6980106" y="3709333"/>
              <a:ext cx="16730" cy="180000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31"/>
            <p:cNvCxnSpPr>
              <a:cxnSpLocks noChangeShapeType="1"/>
            </p:cNvCxnSpPr>
            <p:nvPr/>
          </p:nvCxnSpPr>
          <p:spPr bwMode="auto">
            <a:xfrm>
              <a:off x="8172400" y="2727881"/>
              <a:ext cx="16730" cy="900000"/>
            </a:xfrm>
            <a:prstGeom prst="straightConnector1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131"/>
            <p:cNvCxnSpPr>
              <a:cxnSpLocks noChangeShapeType="1"/>
            </p:cNvCxnSpPr>
            <p:nvPr/>
          </p:nvCxnSpPr>
          <p:spPr bwMode="auto">
            <a:xfrm>
              <a:off x="5603862" y="2751522"/>
              <a:ext cx="16730" cy="900000"/>
            </a:xfrm>
            <a:prstGeom prst="straightConnector1">
              <a:avLst/>
            </a:prstGeom>
            <a:noFill/>
            <a:ln w="57150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3" name="Skupina 42"/>
          <p:cNvGrpSpPr/>
          <p:nvPr/>
        </p:nvGrpSpPr>
        <p:grpSpPr>
          <a:xfrm>
            <a:off x="1619672" y="3898699"/>
            <a:ext cx="4769482" cy="2712903"/>
            <a:chOff x="1619672" y="3898699"/>
            <a:chExt cx="4769482" cy="2712903"/>
          </a:xfrm>
        </p:grpSpPr>
        <p:sp>
          <p:nvSpPr>
            <p:cNvPr id="35" name="Obdélník 34"/>
            <p:cNvSpPr/>
            <p:nvPr/>
          </p:nvSpPr>
          <p:spPr>
            <a:xfrm>
              <a:off x="6173130" y="4990115"/>
              <a:ext cx="216024" cy="1621487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Obdélník 29"/>
            <p:cNvSpPr/>
            <p:nvPr/>
          </p:nvSpPr>
          <p:spPr>
            <a:xfrm>
              <a:off x="2303748" y="4689321"/>
              <a:ext cx="216024" cy="1621487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7" name="Přímá spojnice 26"/>
            <p:cNvCxnSpPr/>
            <p:nvPr/>
          </p:nvCxnSpPr>
          <p:spPr>
            <a:xfrm>
              <a:off x="2411760" y="4687833"/>
              <a:ext cx="1569735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8431" y="3898699"/>
              <a:ext cx="1913363" cy="1437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2" name="Přímá spojnice 31"/>
            <p:cNvCxnSpPr/>
            <p:nvPr/>
          </p:nvCxnSpPr>
          <p:spPr>
            <a:xfrm flipV="1">
              <a:off x="3962445" y="5002344"/>
              <a:ext cx="2318697" cy="3240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AutoShape 131"/>
            <p:cNvCxnSpPr>
              <a:cxnSpLocks noChangeShapeType="1"/>
            </p:cNvCxnSpPr>
            <p:nvPr/>
          </p:nvCxnSpPr>
          <p:spPr bwMode="auto">
            <a:xfrm>
              <a:off x="3945715" y="5326380"/>
              <a:ext cx="16730" cy="86400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Přímá spojnice 36"/>
            <p:cNvCxnSpPr/>
            <p:nvPr/>
          </p:nvCxnSpPr>
          <p:spPr>
            <a:xfrm>
              <a:off x="3928844" y="5301208"/>
              <a:ext cx="1892037" cy="78113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nice 37"/>
            <p:cNvCxnSpPr/>
            <p:nvPr/>
          </p:nvCxnSpPr>
          <p:spPr>
            <a:xfrm flipV="1">
              <a:off x="1619672" y="5320258"/>
              <a:ext cx="2318697" cy="32403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nice 38"/>
            <p:cNvCxnSpPr/>
            <p:nvPr/>
          </p:nvCxnSpPr>
          <p:spPr>
            <a:xfrm flipV="1">
              <a:off x="3419872" y="5920326"/>
              <a:ext cx="2318697" cy="32403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Přímá spojnice 40"/>
            <p:cNvCxnSpPr/>
            <p:nvPr/>
          </p:nvCxnSpPr>
          <p:spPr>
            <a:xfrm>
              <a:off x="2248694" y="5453608"/>
              <a:ext cx="1892037" cy="781136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se šipkou 41"/>
            <p:cNvCxnSpPr/>
            <p:nvPr/>
          </p:nvCxnSpPr>
          <p:spPr>
            <a:xfrm flipH="1">
              <a:off x="2408534" y="5331816"/>
              <a:ext cx="1512000" cy="198857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se šipkou 44"/>
            <p:cNvCxnSpPr/>
            <p:nvPr/>
          </p:nvCxnSpPr>
          <p:spPr>
            <a:xfrm rot="60000">
              <a:off x="3975834" y="5344641"/>
              <a:ext cx="1548000" cy="602681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82055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</TotalTime>
  <Words>239</Words>
  <Application>Microsoft Office PowerPoint</Application>
  <PresentationFormat>Předvádění na obrazovce (4:3)</PresentationFormat>
  <Paragraphs>40</Paragraphs>
  <Slides>11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104</cp:revision>
  <dcterms:created xsi:type="dcterms:W3CDTF">2011-12-03T14:12:28Z</dcterms:created>
  <dcterms:modified xsi:type="dcterms:W3CDTF">2013-05-24T09:15:02Z</dcterms:modified>
</cp:coreProperties>
</file>