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88" r:id="rId3"/>
    <p:sldId id="300" r:id="rId4"/>
    <p:sldId id="301" r:id="rId5"/>
    <p:sldId id="303" r:id="rId6"/>
    <p:sldId id="302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279" r:id="rId16"/>
    <p:sldId id="267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68" autoAdjust="0"/>
  </p:normalViewPr>
  <p:slideViewPr>
    <p:cSldViewPr>
      <p:cViewPr>
        <p:scale>
          <a:sx n="80" d="100"/>
          <a:sy n="80" d="100"/>
        </p:scale>
        <p:origin x="-870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489180-18B9-4F9F-91B3-87FAB6878010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92B4F5C-9945-41DE-860E-8AF876A07C45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000" dirty="0" smtClean="0">
              <a:latin typeface="Arial" pitchFamily="34" charset="0"/>
              <a:cs typeface="Arial" pitchFamily="34" charset="0"/>
            </a:rPr>
            <a:t>pohyb </a:t>
          </a:r>
          <a:endParaRPr lang="cs-CZ" sz="2000" dirty="0">
            <a:latin typeface="Arial" pitchFamily="34" charset="0"/>
            <a:cs typeface="Arial" pitchFamily="34" charset="0"/>
          </a:endParaRPr>
        </a:p>
      </dgm:t>
    </dgm:pt>
    <dgm:pt modelId="{1E4BD3E7-028F-4403-88C3-656435168211}" type="parTrans" cxnId="{04CD7396-A9ED-41F8-9540-44D3687C8789}">
      <dgm:prSet/>
      <dgm:spPr/>
      <dgm:t>
        <a:bodyPr/>
        <a:lstStyle/>
        <a:p>
          <a:endParaRPr lang="cs-CZ"/>
        </a:p>
      </dgm:t>
    </dgm:pt>
    <dgm:pt modelId="{86310334-5B5E-4362-9BAF-BD954B3074C4}" type="sibTrans" cxnId="{04CD7396-A9ED-41F8-9540-44D3687C8789}">
      <dgm:prSet/>
      <dgm:spPr/>
      <dgm:t>
        <a:bodyPr/>
        <a:lstStyle/>
        <a:p>
          <a:endParaRPr lang="cs-CZ"/>
        </a:p>
      </dgm:t>
    </dgm:pt>
    <dgm:pt modelId="{6D4C00CC-E012-4D52-95ED-7D33E29C2927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000" dirty="0" smtClean="0">
              <a:latin typeface="Arial" pitchFamily="34" charset="0"/>
              <a:cs typeface="Arial" pitchFamily="34" charset="0"/>
            </a:rPr>
            <a:t>otáčivý (rotace)</a:t>
          </a:r>
          <a:endParaRPr lang="cs-CZ" sz="2000" dirty="0">
            <a:latin typeface="Arial" pitchFamily="34" charset="0"/>
            <a:cs typeface="Arial" pitchFamily="34" charset="0"/>
          </a:endParaRPr>
        </a:p>
      </dgm:t>
    </dgm:pt>
    <dgm:pt modelId="{7590D86A-2089-4A74-A3D2-2DBADF8AB740}" type="parTrans" cxnId="{F9F7FBAB-C44D-4908-B8B8-C7C617BBC126}">
      <dgm:prSet/>
      <dgm:spPr/>
      <dgm:t>
        <a:bodyPr/>
        <a:lstStyle/>
        <a:p>
          <a:endParaRPr lang="cs-CZ"/>
        </a:p>
      </dgm:t>
    </dgm:pt>
    <dgm:pt modelId="{53B6BBCA-5D90-487F-8B65-02C42054D4FD}" type="sibTrans" cxnId="{F9F7FBAB-C44D-4908-B8B8-C7C617BBC126}">
      <dgm:prSet/>
      <dgm:spPr/>
      <dgm:t>
        <a:bodyPr/>
        <a:lstStyle/>
        <a:p>
          <a:endParaRPr lang="cs-CZ"/>
        </a:p>
      </dgm:t>
    </dgm:pt>
    <dgm:pt modelId="{34FA9FA4-789A-4777-98FA-4545E68D2DAE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000" dirty="0" smtClean="0">
              <a:latin typeface="Arial" pitchFamily="34" charset="0"/>
              <a:cs typeface="Arial" pitchFamily="34" charset="0"/>
            </a:rPr>
            <a:t>posuvný (translace)</a:t>
          </a:r>
          <a:endParaRPr lang="cs-CZ" sz="2000" dirty="0">
            <a:latin typeface="Arial" pitchFamily="34" charset="0"/>
            <a:cs typeface="Arial" pitchFamily="34" charset="0"/>
          </a:endParaRPr>
        </a:p>
      </dgm:t>
    </dgm:pt>
    <dgm:pt modelId="{1ABB04DF-F2D5-4617-9F27-8B701C271CA9}" type="sibTrans" cxnId="{F362A21D-7AEC-4326-B5FD-97DA4E4F5EA8}">
      <dgm:prSet/>
      <dgm:spPr/>
      <dgm:t>
        <a:bodyPr/>
        <a:lstStyle/>
        <a:p>
          <a:endParaRPr lang="cs-CZ"/>
        </a:p>
      </dgm:t>
    </dgm:pt>
    <dgm:pt modelId="{F7678F33-8A9C-474C-A260-5D54D03E1526}" type="parTrans" cxnId="{F362A21D-7AEC-4326-B5FD-97DA4E4F5EA8}">
      <dgm:prSet/>
      <dgm:spPr/>
      <dgm:t>
        <a:bodyPr/>
        <a:lstStyle/>
        <a:p>
          <a:endParaRPr lang="cs-CZ"/>
        </a:p>
      </dgm:t>
    </dgm:pt>
    <dgm:pt modelId="{A75584E6-030B-4203-9718-B9C157F44BA2}" type="pres">
      <dgm:prSet presAssocID="{FC489180-18B9-4F9F-91B3-87FAB687801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0614A8DB-ACB0-4D37-BA7A-EB064DC4C5A1}" type="pres">
      <dgm:prSet presAssocID="{292B4F5C-9945-41DE-860E-8AF876A07C45}" presName="hierRoot1" presStyleCnt="0">
        <dgm:presLayoutVars>
          <dgm:hierBranch val="init"/>
        </dgm:presLayoutVars>
      </dgm:prSet>
      <dgm:spPr/>
    </dgm:pt>
    <dgm:pt modelId="{566B0235-E3EC-4551-8C42-9D83C0D51790}" type="pres">
      <dgm:prSet presAssocID="{292B4F5C-9945-41DE-860E-8AF876A07C45}" presName="rootComposite1" presStyleCnt="0"/>
      <dgm:spPr/>
    </dgm:pt>
    <dgm:pt modelId="{3131D050-84D8-4E6B-83D4-5B7F93D7AA00}" type="pres">
      <dgm:prSet presAssocID="{292B4F5C-9945-41DE-860E-8AF876A07C45}" presName="rootText1" presStyleLbl="node0" presStyleIdx="0" presStyleCnt="1" custScaleX="60249" custScaleY="5758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97AF2E4-B6D7-4888-8A81-655ADB90E43C}" type="pres">
      <dgm:prSet presAssocID="{292B4F5C-9945-41DE-860E-8AF876A07C45}" presName="rootConnector1" presStyleLbl="node1" presStyleIdx="0" presStyleCnt="0"/>
      <dgm:spPr/>
      <dgm:t>
        <a:bodyPr/>
        <a:lstStyle/>
        <a:p>
          <a:endParaRPr lang="cs-CZ"/>
        </a:p>
      </dgm:t>
    </dgm:pt>
    <dgm:pt modelId="{D49AC29B-9595-42F4-9055-E74EDFA558C1}" type="pres">
      <dgm:prSet presAssocID="{292B4F5C-9945-41DE-860E-8AF876A07C45}" presName="hierChild2" presStyleCnt="0"/>
      <dgm:spPr/>
    </dgm:pt>
    <dgm:pt modelId="{D426C82C-1E3B-4DEB-AC51-2A8790E7DA7C}" type="pres">
      <dgm:prSet presAssocID="{F7678F33-8A9C-474C-A260-5D54D03E1526}" presName="Name64" presStyleLbl="parChTrans1D2" presStyleIdx="0" presStyleCnt="2"/>
      <dgm:spPr/>
      <dgm:t>
        <a:bodyPr/>
        <a:lstStyle/>
        <a:p>
          <a:endParaRPr lang="cs-CZ"/>
        </a:p>
      </dgm:t>
    </dgm:pt>
    <dgm:pt modelId="{0916A2BB-7437-4A79-8856-399DABF80FC1}" type="pres">
      <dgm:prSet presAssocID="{34FA9FA4-789A-4777-98FA-4545E68D2DAE}" presName="hierRoot2" presStyleCnt="0">
        <dgm:presLayoutVars>
          <dgm:hierBranch val="init"/>
        </dgm:presLayoutVars>
      </dgm:prSet>
      <dgm:spPr/>
    </dgm:pt>
    <dgm:pt modelId="{E27B8E75-CED2-4987-9D42-651D44CEF4E2}" type="pres">
      <dgm:prSet presAssocID="{34FA9FA4-789A-4777-98FA-4545E68D2DAE}" presName="rootComposite" presStyleCnt="0"/>
      <dgm:spPr/>
    </dgm:pt>
    <dgm:pt modelId="{3E50381C-8CAD-492B-95BF-CAE63F1BBEA3}" type="pres">
      <dgm:prSet presAssocID="{34FA9FA4-789A-4777-98FA-4545E68D2DA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0964608-D46C-4F97-BCCE-CE736C82CCD4}" type="pres">
      <dgm:prSet presAssocID="{34FA9FA4-789A-4777-98FA-4545E68D2DAE}" presName="rootConnector" presStyleLbl="node2" presStyleIdx="0" presStyleCnt="2"/>
      <dgm:spPr/>
      <dgm:t>
        <a:bodyPr/>
        <a:lstStyle/>
        <a:p>
          <a:endParaRPr lang="cs-CZ"/>
        </a:p>
      </dgm:t>
    </dgm:pt>
    <dgm:pt modelId="{7E9736FA-207A-486E-AE9C-BA9F75708FD3}" type="pres">
      <dgm:prSet presAssocID="{34FA9FA4-789A-4777-98FA-4545E68D2DAE}" presName="hierChild4" presStyleCnt="0"/>
      <dgm:spPr/>
    </dgm:pt>
    <dgm:pt modelId="{AD25F961-824C-456E-9F6C-12980474D676}" type="pres">
      <dgm:prSet presAssocID="{34FA9FA4-789A-4777-98FA-4545E68D2DAE}" presName="hierChild5" presStyleCnt="0"/>
      <dgm:spPr/>
    </dgm:pt>
    <dgm:pt modelId="{90D25AF5-BFA6-4C49-AFA5-3F8923107C5C}" type="pres">
      <dgm:prSet presAssocID="{7590D86A-2089-4A74-A3D2-2DBADF8AB740}" presName="Name64" presStyleLbl="parChTrans1D2" presStyleIdx="1" presStyleCnt="2"/>
      <dgm:spPr/>
      <dgm:t>
        <a:bodyPr/>
        <a:lstStyle/>
        <a:p>
          <a:endParaRPr lang="cs-CZ"/>
        </a:p>
      </dgm:t>
    </dgm:pt>
    <dgm:pt modelId="{783C02F1-C1D9-4FA0-85BF-8E8725575F49}" type="pres">
      <dgm:prSet presAssocID="{6D4C00CC-E012-4D52-95ED-7D33E29C2927}" presName="hierRoot2" presStyleCnt="0">
        <dgm:presLayoutVars>
          <dgm:hierBranch val="init"/>
        </dgm:presLayoutVars>
      </dgm:prSet>
      <dgm:spPr/>
    </dgm:pt>
    <dgm:pt modelId="{4DB9CAEC-B4C1-4069-8DA3-C457443DDECE}" type="pres">
      <dgm:prSet presAssocID="{6D4C00CC-E012-4D52-95ED-7D33E29C2927}" presName="rootComposite" presStyleCnt="0"/>
      <dgm:spPr/>
    </dgm:pt>
    <dgm:pt modelId="{AB341C6F-0E4F-4BE3-B908-A18A555CB681}" type="pres">
      <dgm:prSet presAssocID="{6D4C00CC-E012-4D52-95ED-7D33E29C2927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4614E8D-AF16-498E-851F-28E07B7DE39C}" type="pres">
      <dgm:prSet presAssocID="{6D4C00CC-E012-4D52-95ED-7D33E29C2927}" presName="rootConnector" presStyleLbl="node2" presStyleIdx="1" presStyleCnt="2"/>
      <dgm:spPr/>
      <dgm:t>
        <a:bodyPr/>
        <a:lstStyle/>
        <a:p>
          <a:endParaRPr lang="cs-CZ"/>
        </a:p>
      </dgm:t>
    </dgm:pt>
    <dgm:pt modelId="{A8202B24-8B56-43F2-9FCF-4FA6868FE28A}" type="pres">
      <dgm:prSet presAssocID="{6D4C00CC-E012-4D52-95ED-7D33E29C2927}" presName="hierChild4" presStyleCnt="0"/>
      <dgm:spPr/>
    </dgm:pt>
    <dgm:pt modelId="{66A98D2F-E487-46A5-905A-F41BD28E3142}" type="pres">
      <dgm:prSet presAssocID="{6D4C00CC-E012-4D52-95ED-7D33E29C2927}" presName="hierChild5" presStyleCnt="0"/>
      <dgm:spPr/>
    </dgm:pt>
    <dgm:pt modelId="{432CB7AC-433D-4003-BCF0-E2EB6AD6077B}" type="pres">
      <dgm:prSet presAssocID="{292B4F5C-9945-41DE-860E-8AF876A07C45}" presName="hierChild3" presStyleCnt="0"/>
      <dgm:spPr/>
    </dgm:pt>
  </dgm:ptLst>
  <dgm:cxnLst>
    <dgm:cxn modelId="{F362A21D-7AEC-4326-B5FD-97DA4E4F5EA8}" srcId="{292B4F5C-9945-41DE-860E-8AF876A07C45}" destId="{34FA9FA4-789A-4777-98FA-4545E68D2DAE}" srcOrd="0" destOrd="0" parTransId="{F7678F33-8A9C-474C-A260-5D54D03E1526}" sibTransId="{1ABB04DF-F2D5-4617-9F27-8B701C271CA9}"/>
    <dgm:cxn modelId="{2DBCE6C9-5EBD-433E-B102-D42877E774D5}" type="presOf" srcId="{FC489180-18B9-4F9F-91B3-87FAB6878010}" destId="{A75584E6-030B-4203-9718-B9C157F44BA2}" srcOrd="0" destOrd="0" presId="urn:microsoft.com/office/officeart/2009/3/layout/HorizontalOrganizationChart"/>
    <dgm:cxn modelId="{0CB5E3D9-000F-4248-AE7A-C53D4E72B53F}" type="presOf" srcId="{292B4F5C-9945-41DE-860E-8AF876A07C45}" destId="{F97AF2E4-B6D7-4888-8A81-655ADB90E43C}" srcOrd="1" destOrd="0" presId="urn:microsoft.com/office/officeart/2009/3/layout/HorizontalOrganizationChart"/>
    <dgm:cxn modelId="{79E7C510-BA0F-4535-96F7-9387EB3F2475}" type="presOf" srcId="{292B4F5C-9945-41DE-860E-8AF876A07C45}" destId="{3131D050-84D8-4E6B-83D4-5B7F93D7AA00}" srcOrd="0" destOrd="0" presId="urn:microsoft.com/office/officeart/2009/3/layout/HorizontalOrganizationChart"/>
    <dgm:cxn modelId="{9DF39371-3C8F-460E-AA3C-9021505E2A0E}" type="presOf" srcId="{F7678F33-8A9C-474C-A260-5D54D03E1526}" destId="{D426C82C-1E3B-4DEB-AC51-2A8790E7DA7C}" srcOrd="0" destOrd="0" presId="urn:microsoft.com/office/officeart/2009/3/layout/HorizontalOrganizationChart"/>
    <dgm:cxn modelId="{EDC5A6F9-28AA-494F-80E9-6D7ECEAB3B4B}" type="presOf" srcId="{7590D86A-2089-4A74-A3D2-2DBADF8AB740}" destId="{90D25AF5-BFA6-4C49-AFA5-3F8923107C5C}" srcOrd="0" destOrd="0" presId="urn:microsoft.com/office/officeart/2009/3/layout/HorizontalOrganizationChart"/>
    <dgm:cxn modelId="{C98B5477-7B11-45DF-8A78-89F47263EBE0}" type="presOf" srcId="{34FA9FA4-789A-4777-98FA-4545E68D2DAE}" destId="{C0964608-D46C-4F97-BCCE-CE736C82CCD4}" srcOrd="1" destOrd="0" presId="urn:microsoft.com/office/officeart/2009/3/layout/HorizontalOrganizationChart"/>
    <dgm:cxn modelId="{518B42F2-F892-4E2C-A990-80D4481F72BF}" type="presOf" srcId="{6D4C00CC-E012-4D52-95ED-7D33E29C2927}" destId="{AB341C6F-0E4F-4BE3-B908-A18A555CB681}" srcOrd="0" destOrd="0" presId="urn:microsoft.com/office/officeart/2009/3/layout/HorizontalOrganizationChart"/>
    <dgm:cxn modelId="{04CD7396-A9ED-41F8-9540-44D3687C8789}" srcId="{FC489180-18B9-4F9F-91B3-87FAB6878010}" destId="{292B4F5C-9945-41DE-860E-8AF876A07C45}" srcOrd="0" destOrd="0" parTransId="{1E4BD3E7-028F-4403-88C3-656435168211}" sibTransId="{86310334-5B5E-4362-9BAF-BD954B3074C4}"/>
    <dgm:cxn modelId="{2F0EFCAA-6846-4FB4-A429-5A3CE0771E10}" type="presOf" srcId="{34FA9FA4-789A-4777-98FA-4545E68D2DAE}" destId="{3E50381C-8CAD-492B-95BF-CAE63F1BBEA3}" srcOrd="0" destOrd="0" presId="urn:microsoft.com/office/officeart/2009/3/layout/HorizontalOrganizationChart"/>
    <dgm:cxn modelId="{F9F7FBAB-C44D-4908-B8B8-C7C617BBC126}" srcId="{292B4F5C-9945-41DE-860E-8AF876A07C45}" destId="{6D4C00CC-E012-4D52-95ED-7D33E29C2927}" srcOrd="1" destOrd="0" parTransId="{7590D86A-2089-4A74-A3D2-2DBADF8AB740}" sibTransId="{53B6BBCA-5D90-487F-8B65-02C42054D4FD}"/>
    <dgm:cxn modelId="{43ACF5D0-DD79-462B-BDCA-BEE4ECB66E39}" type="presOf" srcId="{6D4C00CC-E012-4D52-95ED-7D33E29C2927}" destId="{64614E8D-AF16-498E-851F-28E07B7DE39C}" srcOrd="1" destOrd="0" presId="urn:microsoft.com/office/officeart/2009/3/layout/HorizontalOrganizationChart"/>
    <dgm:cxn modelId="{928553B8-3B84-4BDD-A88F-D8E98863FACB}" type="presParOf" srcId="{A75584E6-030B-4203-9718-B9C157F44BA2}" destId="{0614A8DB-ACB0-4D37-BA7A-EB064DC4C5A1}" srcOrd="0" destOrd="0" presId="urn:microsoft.com/office/officeart/2009/3/layout/HorizontalOrganizationChart"/>
    <dgm:cxn modelId="{68EB4941-9858-47C7-9C5E-CD83C47DB2F3}" type="presParOf" srcId="{0614A8DB-ACB0-4D37-BA7A-EB064DC4C5A1}" destId="{566B0235-E3EC-4551-8C42-9D83C0D51790}" srcOrd="0" destOrd="0" presId="urn:microsoft.com/office/officeart/2009/3/layout/HorizontalOrganizationChart"/>
    <dgm:cxn modelId="{28C95766-A954-4799-9D8B-DA9238240C97}" type="presParOf" srcId="{566B0235-E3EC-4551-8C42-9D83C0D51790}" destId="{3131D050-84D8-4E6B-83D4-5B7F93D7AA00}" srcOrd="0" destOrd="0" presId="urn:microsoft.com/office/officeart/2009/3/layout/HorizontalOrganizationChart"/>
    <dgm:cxn modelId="{DD25CBE6-D0F5-48A0-BD38-719ECD0BA0E4}" type="presParOf" srcId="{566B0235-E3EC-4551-8C42-9D83C0D51790}" destId="{F97AF2E4-B6D7-4888-8A81-655ADB90E43C}" srcOrd="1" destOrd="0" presId="urn:microsoft.com/office/officeart/2009/3/layout/HorizontalOrganizationChart"/>
    <dgm:cxn modelId="{7B8B946C-8292-477D-B289-31821E0B1F29}" type="presParOf" srcId="{0614A8DB-ACB0-4D37-BA7A-EB064DC4C5A1}" destId="{D49AC29B-9595-42F4-9055-E74EDFA558C1}" srcOrd="1" destOrd="0" presId="urn:microsoft.com/office/officeart/2009/3/layout/HorizontalOrganizationChart"/>
    <dgm:cxn modelId="{677D3F96-7FD4-4D33-8FEC-D48C86C4F4EB}" type="presParOf" srcId="{D49AC29B-9595-42F4-9055-E74EDFA558C1}" destId="{D426C82C-1E3B-4DEB-AC51-2A8790E7DA7C}" srcOrd="0" destOrd="0" presId="urn:microsoft.com/office/officeart/2009/3/layout/HorizontalOrganizationChart"/>
    <dgm:cxn modelId="{2CFA3315-CC27-4596-BE49-F4FDD647A484}" type="presParOf" srcId="{D49AC29B-9595-42F4-9055-E74EDFA558C1}" destId="{0916A2BB-7437-4A79-8856-399DABF80FC1}" srcOrd="1" destOrd="0" presId="urn:microsoft.com/office/officeart/2009/3/layout/HorizontalOrganizationChart"/>
    <dgm:cxn modelId="{FFFF70D3-8E78-4C59-9F09-7008E1E97A2D}" type="presParOf" srcId="{0916A2BB-7437-4A79-8856-399DABF80FC1}" destId="{E27B8E75-CED2-4987-9D42-651D44CEF4E2}" srcOrd="0" destOrd="0" presId="urn:microsoft.com/office/officeart/2009/3/layout/HorizontalOrganizationChart"/>
    <dgm:cxn modelId="{7527BE81-B1F6-4C91-B154-5445AD60818F}" type="presParOf" srcId="{E27B8E75-CED2-4987-9D42-651D44CEF4E2}" destId="{3E50381C-8CAD-492B-95BF-CAE63F1BBEA3}" srcOrd="0" destOrd="0" presId="urn:microsoft.com/office/officeart/2009/3/layout/HorizontalOrganizationChart"/>
    <dgm:cxn modelId="{83FE2205-9861-4C18-97E6-28C779613656}" type="presParOf" srcId="{E27B8E75-CED2-4987-9D42-651D44CEF4E2}" destId="{C0964608-D46C-4F97-BCCE-CE736C82CCD4}" srcOrd="1" destOrd="0" presId="urn:microsoft.com/office/officeart/2009/3/layout/HorizontalOrganizationChart"/>
    <dgm:cxn modelId="{6E61B9FD-5543-4D25-B294-0C69934AC141}" type="presParOf" srcId="{0916A2BB-7437-4A79-8856-399DABF80FC1}" destId="{7E9736FA-207A-486E-AE9C-BA9F75708FD3}" srcOrd="1" destOrd="0" presId="urn:microsoft.com/office/officeart/2009/3/layout/HorizontalOrganizationChart"/>
    <dgm:cxn modelId="{5169B053-8077-48F6-96ED-EC0F85B36238}" type="presParOf" srcId="{0916A2BB-7437-4A79-8856-399DABF80FC1}" destId="{AD25F961-824C-456E-9F6C-12980474D676}" srcOrd="2" destOrd="0" presId="urn:microsoft.com/office/officeart/2009/3/layout/HorizontalOrganizationChart"/>
    <dgm:cxn modelId="{EC3F3172-148D-47E4-8712-91F70F59AEA4}" type="presParOf" srcId="{D49AC29B-9595-42F4-9055-E74EDFA558C1}" destId="{90D25AF5-BFA6-4C49-AFA5-3F8923107C5C}" srcOrd="2" destOrd="0" presId="urn:microsoft.com/office/officeart/2009/3/layout/HorizontalOrganizationChart"/>
    <dgm:cxn modelId="{B16533ED-475F-498D-B77D-849E909AC3D6}" type="presParOf" srcId="{D49AC29B-9595-42F4-9055-E74EDFA558C1}" destId="{783C02F1-C1D9-4FA0-85BF-8E8725575F49}" srcOrd="3" destOrd="0" presId="urn:microsoft.com/office/officeart/2009/3/layout/HorizontalOrganizationChart"/>
    <dgm:cxn modelId="{ED584246-F22B-42E8-BE39-F931B4BFFD00}" type="presParOf" srcId="{783C02F1-C1D9-4FA0-85BF-8E8725575F49}" destId="{4DB9CAEC-B4C1-4069-8DA3-C457443DDECE}" srcOrd="0" destOrd="0" presId="urn:microsoft.com/office/officeart/2009/3/layout/HorizontalOrganizationChart"/>
    <dgm:cxn modelId="{A8A528A0-C4D8-4863-97C2-A35DCF3BF819}" type="presParOf" srcId="{4DB9CAEC-B4C1-4069-8DA3-C457443DDECE}" destId="{AB341C6F-0E4F-4BE3-B908-A18A555CB681}" srcOrd="0" destOrd="0" presId="urn:microsoft.com/office/officeart/2009/3/layout/HorizontalOrganizationChart"/>
    <dgm:cxn modelId="{A583E4A5-C863-49A5-90BE-B2FCD047E1A6}" type="presParOf" srcId="{4DB9CAEC-B4C1-4069-8DA3-C457443DDECE}" destId="{64614E8D-AF16-498E-851F-28E07B7DE39C}" srcOrd="1" destOrd="0" presId="urn:microsoft.com/office/officeart/2009/3/layout/HorizontalOrganizationChart"/>
    <dgm:cxn modelId="{11E860DA-52F1-4876-A096-8087D54D6368}" type="presParOf" srcId="{783C02F1-C1D9-4FA0-85BF-8E8725575F49}" destId="{A8202B24-8B56-43F2-9FCF-4FA6868FE28A}" srcOrd="1" destOrd="0" presId="urn:microsoft.com/office/officeart/2009/3/layout/HorizontalOrganizationChart"/>
    <dgm:cxn modelId="{717E98FA-C934-49C1-8522-26F26160F669}" type="presParOf" srcId="{783C02F1-C1D9-4FA0-85BF-8E8725575F49}" destId="{66A98D2F-E487-46A5-905A-F41BD28E3142}" srcOrd="2" destOrd="0" presId="urn:microsoft.com/office/officeart/2009/3/layout/HorizontalOrganizationChart"/>
    <dgm:cxn modelId="{DFAED564-EE64-49B1-B56C-E07B5969FB70}" type="presParOf" srcId="{0614A8DB-ACB0-4D37-BA7A-EB064DC4C5A1}" destId="{432CB7AC-433D-4003-BCF0-E2EB6AD6077B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D25AF5-BFA6-4C49-AFA5-3F8923107C5C}">
      <dsp:nvSpPr>
        <dsp:cNvPr id="0" name=""/>
        <dsp:cNvSpPr/>
      </dsp:nvSpPr>
      <dsp:spPr>
        <a:xfrm>
          <a:off x="2364083" y="871983"/>
          <a:ext cx="474026" cy="5095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7013" y="0"/>
              </a:lnTo>
              <a:lnTo>
                <a:pt x="237013" y="509578"/>
              </a:lnTo>
              <a:lnTo>
                <a:pt x="474026" y="5095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26C82C-1E3B-4DEB-AC51-2A8790E7DA7C}">
      <dsp:nvSpPr>
        <dsp:cNvPr id="0" name=""/>
        <dsp:cNvSpPr/>
      </dsp:nvSpPr>
      <dsp:spPr>
        <a:xfrm>
          <a:off x="2364083" y="362405"/>
          <a:ext cx="474026" cy="509578"/>
        </a:xfrm>
        <a:custGeom>
          <a:avLst/>
          <a:gdLst/>
          <a:ahLst/>
          <a:cxnLst/>
          <a:rect l="0" t="0" r="0" b="0"/>
          <a:pathLst>
            <a:path>
              <a:moveTo>
                <a:pt x="0" y="509578"/>
              </a:moveTo>
              <a:lnTo>
                <a:pt x="237013" y="509578"/>
              </a:lnTo>
              <a:lnTo>
                <a:pt x="237013" y="0"/>
              </a:lnTo>
              <a:lnTo>
                <a:pt x="47402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31D050-84D8-4E6B-83D4-5B7F93D7AA00}">
      <dsp:nvSpPr>
        <dsp:cNvPr id="0" name=""/>
        <dsp:cNvSpPr/>
      </dsp:nvSpPr>
      <dsp:spPr>
        <a:xfrm>
          <a:off x="936101" y="663845"/>
          <a:ext cx="1427981" cy="416276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latin typeface="Arial" pitchFamily="34" charset="0"/>
              <a:cs typeface="Arial" pitchFamily="34" charset="0"/>
            </a:rPr>
            <a:t>pohyb </a:t>
          </a:r>
          <a:endParaRPr lang="cs-CZ" sz="2000" kern="1200" dirty="0">
            <a:latin typeface="Arial" pitchFamily="34" charset="0"/>
            <a:cs typeface="Arial" pitchFamily="34" charset="0"/>
          </a:endParaRPr>
        </a:p>
      </dsp:txBody>
      <dsp:txXfrm>
        <a:off x="936101" y="663845"/>
        <a:ext cx="1427981" cy="416276"/>
      </dsp:txXfrm>
    </dsp:sp>
    <dsp:sp modelId="{3E50381C-8CAD-492B-95BF-CAE63F1BBEA3}">
      <dsp:nvSpPr>
        <dsp:cNvPr id="0" name=""/>
        <dsp:cNvSpPr/>
      </dsp:nvSpPr>
      <dsp:spPr>
        <a:xfrm>
          <a:off x="2838109" y="960"/>
          <a:ext cx="2370132" cy="722890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latin typeface="Arial" pitchFamily="34" charset="0"/>
              <a:cs typeface="Arial" pitchFamily="34" charset="0"/>
            </a:rPr>
            <a:t>posuvný (translace)</a:t>
          </a:r>
          <a:endParaRPr lang="cs-CZ" sz="2000" kern="1200" dirty="0">
            <a:latin typeface="Arial" pitchFamily="34" charset="0"/>
            <a:cs typeface="Arial" pitchFamily="34" charset="0"/>
          </a:endParaRPr>
        </a:p>
      </dsp:txBody>
      <dsp:txXfrm>
        <a:off x="2838109" y="960"/>
        <a:ext cx="2370132" cy="722890"/>
      </dsp:txXfrm>
    </dsp:sp>
    <dsp:sp modelId="{AB341C6F-0E4F-4BE3-B908-A18A555CB681}">
      <dsp:nvSpPr>
        <dsp:cNvPr id="0" name=""/>
        <dsp:cNvSpPr/>
      </dsp:nvSpPr>
      <dsp:spPr>
        <a:xfrm>
          <a:off x="2838109" y="1020117"/>
          <a:ext cx="2370132" cy="722890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latin typeface="Arial" pitchFamily="34" charset="0"/>
              <a:cs typeface="Arial" pitchFamily="34" charset="0"/>
            </a:rPr>
            <a:t>otáčivý (rotace)</a:t>
          </a:r>
          <a:endParaRPr lang="cs-CZ" sz="2000" kern="1200" dirty="0">
            <a:latin typeface="Arial" pitchFamily="34" charset="0"/>
            <a:cs typeface="Arial" pitchFamily="34" charset="0"/>
          </a:endParaRPr>
        </a:p>
      </dsp:txBody>
      <dsp:txXfrm>
        <a:off x="2838109" y="1020117"/>
        <a:ext cx="2370132" cy="7228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F2E905-70D3-4EC0-A2B4-A46E96780764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A390F-A437-48CF-BC5F-794E6CC67B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7467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0880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0880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0880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0880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0659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37D58-FE2D-4BB4-87B3-6B1E1412DDD6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0B2C8-0AE4-4DF6-9D51-1528F8A34C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3F4F3-6507-4155-9CB9-11FFBEC8CB1F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565DE-A243-4149-9800-636659DFBE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037A3-C926-4599-AB63-0334ACA12EC6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70DBC-270F-42C7-A683-529CF9F282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9DF94-2D7F-4F11-BCDD-4FA7C267D9A8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55C96-31DF-4E0B-8A29-570891E399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CDEC3-BC88-48A2-B64C-6BFE56287A18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0A76D-CDDF-48CE-B192-25D6D3F720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8A989-257F-497A-BEDF-2C206640251B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EBC48-54A0-4A78-A422-D6C1416318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BA5B4-6AC1-4552-B688-43B8F4332889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381C1-7951-46F4-ABC2-045B3F8A2F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79CAE-0219-4F09-B202-55DF938F9B65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B97AB-C0C8-4DE3-934F-1231868261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BF6B2-E91F-4553-BA59-37E8E307428D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60D10-1D27-437A-93F7-B38F19FB5C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BF788-6C6F-472F-B114-8C4AA86B5044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89CEF-B344-470C-AD0C-782F5B15F3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71383-7520-467E-9361-372990F7CF04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1D4D1-1EB8-4E0D-ADC5-ABBBD9531C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994AD-9F31-489D-8F6F-8997437A2372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FF44-77BB-4152-A50E-C0280ACFCB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03CD5D-730B-4DF8-8352-CB6D475B6EBA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EAB025-E801-4724-A5B7-F0789AD28F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8.png"/><Relationship Id="rId5" Type="http://schemas.microsoft.com/office/2007/relationships/hdphoto" Target="../media/hdphoto2.wdp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1.png"/><Relationship Id="rId4" Type="http://schemas.openxmlformats.org/officeDocument/2006/relationships/image" Target="../media/image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Mechanika </a:t>
            </a:r>
            <a:r>
              <a:rPr lang="cs-CZ" dirty="0">
                <a:solidFill>
                  <a:srgbClr val="376092"/>
                </a:solidFill>
              </a:rPr>
              <a:t>I</a:t>
            </a:r>
            <a:r>
              <a:rPr lang="cs-CZ" dirty="0" smtClean="0">
                <a:solidFill>
                  <a:srgbClr val="376092"/>
                </a:solidFill>
              </a:rPr>
              <a:t>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Tuhé těleso, moment síly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75450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VY_32_INOVACE_11-12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979712" y="633735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Moment síly vzhledem k ose otáčení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59796" y="1340768"/>
            <a:ext cx="8285464" cy="64633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Kromě posuvných a deformačních účinků muže mít síla i otáčivý účinek. Kromě směru a velikosti síly je v tomto případě důležitá i poloha působiště síly.</a:t>
            </a:r>
            <a:endParaRPr lang="cs-CZ" b="1" dirty="0">
              <a:solidFill>
                <a:schemeClr val="tx2"/>
              </a:solidFill>
            </a:endParaRPr>
          </a:p>
        </p:txBody>
      </p:sp>
      <p:grpSp>
        <p:nvGrpSpPr>
          <p:cNvPr id="12" name="Skupina 11"/>
          <p:cNvGrpSpPr/>
          <p:nvPr/>
        </p:nvGrpSpPr>
        <p:grpSpPr>
          <a:xfrm>
            <a:off x="623010" y="2689417"/>
            <a:ext cx="1971507" cy="2005311"/>
            <a:chOff x="623010" y="2689417"/>
            <a:chExt cx="1971507" cy="2005311"/>
          </a:xfrm>
        </p:grpSpPr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635822">
              <a:off x="623010" y="2689417"/>
              <a:ext cx="1971507" cy="19509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5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1191" y="3154062"/>
              <a:ext cx="783448" cy="9035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Kříž 8"/>
            <p:cNvSpPr/>
            <p:nvPr/>
          </p:nvSpPr>
          <p:spPr>
            <a:xfrm rot="1905883">
              <a:off x="867523" y="3274960"/>
              <a:ext cx="659656" cy="659656"/>
            </a:xfrm>
            <a:prstGeom prst="plus">
              <a:avLst>
                <a:gd name="adj" fmla="val 46328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26" name="Přímá spojnice se šipkou 25"/>
            <p:cNvCxnSpPr/>
            <p:nvPr/>
          </p:nvCxnSpPr>
          <p:spPr>
            <a:xfrm rot="5400000">
              <a:off x="954940" y="4057183"/>
              <a:ext cx="1271762" cy="3327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Skupina 12"/>
          <p:cNvGrpSpPr/>
          <p:nvPr/>
        </p:nvGrpSpPr>
        <p:grpSpPr>
          <a:xfrm>
            <a:off x="3654598" y="1493761"/>
            <a:ext cx="5636120" cy="4423239"/>
            <a:chOff x="3654598" y="1493761"/>
            <a:chExt cx="5636120" cy="4423239"/>
          </a:xfrm>
        </p:grpSpPr>
        <p:pic>
          <p:nvPicPr>
            <p:cNvPr id="28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635822">
              <a:off x="7319211" y="2729895"/>
              <a:ext cx="1971507" cy="19509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8" name="Picture 10" descr="C:\Users\alan\AppData\Local\Microsoft\Windows\Temporary Internet Files\Content.IE5\U70BCJAU\MC900441282[1]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895803">
              <a:off x="3687881" y="1493761"/>
              <a:ext cx="4423239" cy="44232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Skupina 10"/>
            <p:cNvGrpSpPr/>
            <p:nvPr/>
          </p:nvGrpSpPr>
          <p:grpSpPr>
            <a:xfrm rot="1697362">
              <a:off x="3654598" y="3252427"/>
              <a:ext cx="783448" cy="903539"/>
              <a:chOff x="4102109" y="3188116"/>
              <a:chExt cx="783448" cy="903539"/>
            </a:xfrm>
          </p:grpSpPr>
          <p:pic>
            <p:nvPicPr>
              <p:cNvPr id="21" name="Picture 7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ackgroundRemoval t="0" b="100000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02109" y="3188116"/>
                <a:ext cx="783448" cy="9035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9" name="Kříž 18"/>
              <p:cNvSpPr/>
              <p:nvPr/>
            </p:nvSpPr>
            <p:spPr>
              <a:xfrm rot="1905883">
                <a:off x="4168441" y="3309014"/>
                <a:ext cx="659656" cy="659656"/>
              </a:xfrm>
              <a:prstGeom prst="plus">
                <a:avLst>
                  <a:gd name="adj" fmla="val 46328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27" name="Přímá spojnice se šipkou 26"/>
            <p:cNvCxnSpPr/>
            <p:nvPr/>
          </p:nvCxnSpPr>
          <p:spPr>
            <a:xfrm rot="5400000">
              <a:off x="7670746" y="4239006"/>
              <a:ext cx="1271762" cy="3327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7857193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Přímá spojnice 3"/>
          <p:cNvCxnSpPr/>
          <p:nvPr/>
        </p:nvCxnSpPr>
        <p:spPr>
          <a:xfrm>
            <a:off x="490946" y="3459157"/>
            <a:ext cx="364900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1979712" y="633735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Moment síly vzhledem k ose otáčení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59796" y="1340768"/>
            <a:ext cx="8285464" cy="92333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Fyzikální veličina popisující otáčivý účinek síly se nazývá </a:t>
            </a:r>
            <a:r>
              <a:rPr lang="cs-CZ" b="1" dirty="0">
                <a:solidFill>
                  <a:srgbClr val="0070C0"/>
                </a:solidFill>
              </a:rPr>
              <a:t>moment síly</a:t>
            </a:r>
            <a:r>
              <a:rPr lang="cs-CZ" b="1" dirty="0" smtClean="0">
                <a:solidFill>
                  <a:srgbClr val="0070C0"/>
                </a:solidFill>
              </a:rPr>
              <a:t>.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Velikost momentu </a:t>
            </a:r>
            <a:r>
              <a:rPr lang="cs-CZ" dirty="0" smtClean="0"/>
              <a:t>je rovna součinu síly </a:t>
            </a:r>
            <a:r>
              <a:rPr lang="cs-CZ" b="1" dirty="0">
                <a:solidFill>
                  <a:srgbClr val="0070C0"/>
                </a:solidFill>
              </a:rPr>
              <a:t>F</a:t>
            </a:r>
            <a:r>
              <a:rPr lang="cs-CZ" dirty="0" smtClean="0"/>
              <a:t> a vzdálenosti vektorové přímky působící síly od osy otáčení </a:t>
            </a:r>
            <a:r>
              <a:rPr lang="cs-CZ" b="1" dirty="0">
                <a:solidFill>
                  <a:srgbClr val="0070C0"/>
                </a:solidFill>
              </a:rPr>
              <a:t>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2922744" y="2408296"/>
                <a:ext cx="2401416" cy="58477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1" i="1" smtClean="0">
                          <a:latin typeface="Cambria Math"/>
                        </a:rPr>
                        <m:t>𝑴</m:t>
                      </m:r>
                      <m:r>
                        <a:rPr lang="cs-CZ" sz="3200" b="1" i="1" smtClean="0">
                          <a:latin typeface="Cambria Math"/>
                        </a:rPr>
                        <m:t>=</m:t>
                      </m:r>
                      <m:r>
                        <a:rPr lang="cs-CZ" sz="3200" b="1" i="1" smtClean="0">
                          <a:latin typeface="Cambria Math"/>
                        </a:rPr>
                        <m:t>𝑭</m:t>
                      </m:r>
                      <m:r>
                        <a:rPr lang="cs-CZ" sz="3200" b="1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3200" b="1" i="1" smtClean="0">
                          <a:latin typeface="Cambria Math"/>
                          <a:ea typeface="Cambria Math"/>
                        </a:rPr>
                        <m:t>𝒅</m:t>
                      </m:r>
                    </m:oMath>
                  </m:oMathPara>
                </a14:m>
                <a:endParaRPr lang="cs-CZ" sz="3200" b="1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2744" y="2408296"/>
                <a:ext cx="2401416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 descr="C:\Users\alan\AppData\Local\Microsoft\Windows\Temporary Internet Files\Content.IE5\3DPZJJV2\MC900334690[1].wmf"/>
          <p:cNvPicPr>
            <a:picLocks noChangeAspect="1" noChangeArrowheads="1"/>
          </p:cNvPicPr>
          <p:nvPr/>
        </p:nvPicPr>
        <p:blipFill>
          <a:blip r:embed="rId4" cstate="print">
            <a:lum bright="4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117" y="3361516"/>
            <a:ext cx="2837141" cy="2842827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" name="Přímá spojnice se šipkou 19"/>
          <p:cNvCxnSpPr/>
          <p:nvPr/>
        </p:nvCxnSpPr>
        <p:spPr>
          <a:xfrm>
            <a:off x="2090464" y="3440875"/>
            <a:ext cx="1271762" cy="332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2090938" y="3432766"/>
            <a:ext cx="0" cy="13680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2078589" y="3933056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d</a:t>
            </a:r>
            <a:endParaRPr lang="cs-CZ" sz="2400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5001268" y="3274491"/>
            <a:ext cx="8285464" cy="369332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d – rameno síly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4922765" y="3812369"/>
                <a:ext cx="30235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cs-CZ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𝑀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𝑁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 (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𝑛𝑒𝑤𝑡𝑜𝑛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𝑚𝑒𝑡𝑟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2765" y="3812369"/>
                <a:ext cx="3023520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799145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lan\AppData\Local\Microsoft\Windows\Temporary Internet Files\Content.IE5\3DPZJJV2\MC900334690[1].wmf"/>
          <p:cNvPicPr>
            <a:picLocks noChangeAspect="1" noChangeArrowheads="1"/>
          </p:cNvPicPr>
          <p:nvPr/>
        </p:nvPicPr>
        <p:blipFill>
          <a:blip r:embed="rId3" cstate="print">
            <a:lum bright="4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117" y="3361516"/>
            <a:ext cx="2837141" cy="2842827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Přímá spojnice 3"/>
          <p:cNvCxnSpPr/>
          <p:nvPr/>
        </p:nvCxnSpPr>
        <p:spPr>
          <a:xfrm>
            <a:off x="1283034" y="3861048"/>
            <a:ext cx="364900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1979712" y="633735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Moment síly vzhledem k ose otáčení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59796" y="1340768"/>
            <a:ext cx="8285464" cy="92333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Fyzikální veličina popisující otáčivý účinek síly se nazývá </a:t>
            </a:r>
            <a:r>
              <a:rPr lang="cs-CZ" b="1" dirty="0">
                <a:solidFill>
                  <a:srgbClr val="0070C0"/>
                </a:solidFill>
              </a:rPr>
              <a:t>moment síly</a:t>
            </a:r>
            <a:r>
              <a:rPr lang="cs-CZ" b="1" dirty="0" smtClean="0">
                <a:solidFill>
                  <a:srgbClr val="0070C0"/>
                </a:solidFill>
              </a:rPr>
              <a:t>.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Velikost momentu </a:t>
            </a:r>
            <a:r>
              <a:rPr lang="cs-CZ" dirty="0" smtClean="0"/>
              <a:t>je rovna součinu síly </a:t>
            </a:r>
            <a:r>
              <a:rPr lang="cs-CZ" b="1" dirty="0">
                <a:solidFill>
                  <a:srgbClr val="0070C0"/>
                </a:solidFill>
              </a:rPr>
              <a:t>F</a:t>
            </a:r>
            <a:r>
              <a:rPr lang="cs-CZ" dirty="0" smtClean="0"/>
              <a:t> a vzdálenosti vektorové přímky působící síly od osy otáčení </a:t>
            </a:r>
            <a:r>
              <a:rPr lang="cs-CZ" b="1" dirty="0">
                <a:solidFill>
                  <a:srgbClr val="0070C0"/>
                </a:solidFill>
              </a:rPr>
              <a:t>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2922744" y="2408296"/>
                <a:ext cx="2401416" cy="58477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1" i="1" smtClean="0">
                          <a:latin typeface="Cambria Math"/>
                        </a:rPr>
                        <m:t>𝑴</m:t>
                      </m:r>
                      <m:r>
                        <a:rPr lang="cs-CZ" sz="3200" b="1" i="1" smtClean="0">
                          <a:latin typeface="Cambria Math"/>
                        </a:rPr>
                        <m:t>=</m:t>
                      </m:r>
                      <m:r>
                        <a:rPr lang="cs-CZ" sz="3200" b="1" i="1" smtClean="0">
                          <a:latin typeface="Cambria Math"/>
                        </a:rPr>
                        <m:t>𝑭</m:t>
                      </m:r>
                      <m:r>
                        <a:rPr lang="cs-CZ" sz="3200" b="1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3200" b="1" i="1" smtClean="0">
                          <a:latin typeface="Cambria Math"/>
                          <a:ea typeface="Cambria Math"/>
                        </a:rPr>
                        <m:t>𝒅</m:t>
                      </m:r>
                    </m:oMath>
                  </m:oMathPara>
                </a14:m>
                <a:endParaRPr lang="cs-CZ" sz="3200" b="1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2744" y="2408296"/>
                <a:ext cx="2401416" cy="5847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Přímá spojnice se šipkou 19"/>
          <p:cNvCxnSpPr/>
          <p:nvPr/>
        </p:nvCxnSpPr>
        <p:spPr>
          <a:xfrm>
            <a:off x="3059832" y="3861806"/>
            <a:ext cx="1271762" cy="332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2090938" y="3861160"/>
            <a:ext cx="0" cy="9720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2078589" y="4051806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d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6956492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lan\AppData\Local\Microsoft\Windows\Temporary Internet Files\Content.IE5\3DPZJJV2\MC900334690[1].wmf"/>
          <p:cNvPicPr>
            <a:picLocks noChangeAspect="1" noChangeArrowheads="1"/>
          </p:cNvPicPr>
          <p:nvPr/>
        </p:nvPicPr>
        <p:blipFill>
          <a:blip r:embed="rId3" cstate="print">
            <a:lum bright="4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117" y="3361516"/>
            <a:ext cx="2837141" cy="2842827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Přímá spojnice 3"/>
          <p:cNvCxnSpPr/>
          <p:nvPr/>
        </p:nvCxnSpPr>
        <p:spPr>
          <a:xfrm>
            <a:off x="1606263" y="4824420"/>
            <a:ext cx="364900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1979712" y="633735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Moment síly vzhledem k ose otáčení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59796" y="1340768"/>
            <a:ext cx="8285464" cy="92333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Fyzikální veličina popisující otáčivý účinek síly se nazývá </a:t>
            </a:r>
            <a:r>
              <a:rPr lang="cs-CZ" b="1" dirty="0">
                <a:solidFill>
                  <a:srgbClr val="0070C0"/>
                </a:solidFill>
              </a:rPr>
              <a:t>moment síly</a:t>
            </a:r>
            <a:r>
              <a:rPr lang="cs-CZ" b="1" dirty="0" smtClean="0">
                <a:solidFill>
                  <a:srgbClr val="0070C0"/>
                </a:solidFill>
              </a:rPr>
              <a:t>.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Velikost momentu </a:t>
            </a:r>
            <a:r>
              <a:rPr lang="cs-CZ" dirty="0" smtClean="0"/>
              <a:t>je rovna součinu síly </a:t>
            </a:r>
            <a:r>
              <a:rPr lang="cs-CZ" b="1" dirty="0">
                <a:solidFill>
                  <a:srgbClr val="0070C0"/>
                </a:solidFill>
              </a:rPr>
              <a:t>F</a:t>
            </a:r>
            <a:r>
              <a:rPr lang="cs-CZ" dirty="0" smtClean="0"/>
              <a:t> a vzdálenosti vektorové přímky působící síly od osy otáčení </a:t>
            </a:r>
            <a:r>
              <a:rPr lang="cs-CZ" b="1" dirty="0">
                <a:solidFill>
                  <a:srgbClr val="0070C0"/>
                </a:solidFill>
              </a:rPr>
              <a:t>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2922744" y="2408296"/>
                <a:ext cx="2401416" cy="58477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1" i="1" smtClean="0">
                          <a:latin typeface="Cambria Math"/>
                        </a:rPr>
                        <m:t>𝑴</m:t>
                      </m:r>
                      <m:r>
                        <a:rPr lang="cs-CZ" sz="3200" b="1" i="1" smtClean="0">
                          <a:latin typeface="Cambria Math"/>
                        </a:rPr>
                        <m:t>=</m:t>
                      </m:r>
                      <m:r>
                        <a:rPr lang="cs-CZ" sz="3200" b="1" i="1" smtClean="0">
                          <a:latin typeface="Cambria Math"/>
                        </a:rPr>
                        <m:t>𝑭</m:t>
                      </m:r>
                      <m:r>
                        <a:rPr lang="cs-CZ" sz="3200" b="1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3200" b="1" i="1" smtClean="0">
                          <a:latin typeface="Cambria Math"/>
                          <a:ea typeface="Cambria Math"/>
                        </a:rPr>
                        <m:t>𝒅</m:t>
                      </m:r>
                    </m:oMath>
                  </m:oMathPara>
                </a14:m>
                <a:endParaRPr lang="cs-CZ" sz="3200" b="1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2744" y="2408296"/>
                <a:ext cx="2401416" cy="5847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Přímá spojnice se šipkou 19"/>
          <p:cNvCxnSpPr/>
          <p:nvPr/>
        </p:nvCxnSpPr>
        <p:spPr>
          <a:xfrm>
            <a:off x="3430766" y="4822852"/>
            <a:ext cx="1271762" cy="332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3355164" y="5229200"/>
            <a:ext cx="877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d = 0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3704098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42628" y="692696"/>
            <a:ext cx="8285464" cy="369332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tx2"/>
                </a:solidFill>
              </a:rPr>
              <a:t>Směr momentu </a:t>
            </a:r>
            <a:r>
              <a:rPr lang="cs-CZ" dirty="0" smtClean="0"/>
              <a:t>určujeme podle </a:t>
            </a:r>
            <a:r>
              <a:rPr lang="cs-CZ" b="1" dirty="0" smtClean="0">
                <a:solidFill>
                  <a:schemeClr val="tx2"/>
                </a:solidFill>
              </a:rPr>
              <a:t>pravidla pravé ruky</a:t>
            </a:r>
            <a:r>
              <a:rPr lang="cs-CZ" dirty="0" smtClean="0"/>
              <a:t>.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4" name="Ovál 3"/>
          <p:cNvSpPr/>
          <p:nvPr/>
        </p:nvSpPr>
        <p:spPr>
          <a:xfrm>
            <a:off x="2771800" y="3140968"/>
            <a:ext cx="3096344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5"/>
          <p:cNvCxnSpPr/>
          <p:nvPr/>
        </p:nvCxnSpPr>
        <p:spPr>
          <a:xfrm>
            <a:off x="4319972" y="2024844"/>
            <a:ext cx="0" cy="165618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4320351" y="4221846"/>
            <a:ext cx="0" cy="165618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V="1">
            <a:off x="5519979" y="3285363"/>
            <a:ext cx="1296144" cy="7200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4319972" y="3681028"/>
            <a:ext cx="1200007" cy="324415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Šipka doprava 13"/>
          <p:cNvSpPr/>
          <p:nvPr/>
        </p:nvSpPr>
        <p:spPr>
          <a:xfrm rot="16200000">
            <a:off x="3851920" y="3104964"/>
            <a:ext cx="936104" cy="21602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098" name="Picture 2" descr="C:\Users\alan\AppData\Local\Microsoft\Windows\Temporary Internet Files\Content.IE5\3DPZJJV2\MC90028053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101905" y="3537564"/>
            <a:ext cx="2436891" cy="156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170129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55776" y="3645024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Autor obrázků: Alan Pieczonka</a:t>
            </a:r>
          </a:p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Zdroj klipartů: MS Office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832482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Děkujeme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Autor DUM: Mgr. Andrea Pieczonková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131840" y="836712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Tuhé těleso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535008" y="1393184"/>
            <a:ext cx="8285464" cy="646331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Tuhé těleso je fyzikální model tělesa, jehož tvar ani objem se účinkem libovolně velkých sil nezmění.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403648" y="3501008"/>
            <a:ext cx="1800200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5" name="Skupina 4"/>
          <p:cNvGrpSpPr/>
          <p:nvPr/>
        </p:nvGrpSpPr>
        <p:grpSpPr>
          <a:xfrm>
            <a:off x="573108" y="2684537"/>
            <a:ext cx="3451403" cy="2485789"/>
            <a:chOff x="573108" y="2684537"/>
            <a:chExt cx="3451403" cy="2485789"/>
          </a:xfrm>
        </p:grpSpPr>
        <p:sp>
          <p:nvSpPr>
            <p:cNvPr id="4" name="Šipka dolů 3"/>
            <p:cNvSpPr/>
            <p:nvPr/>
          </p:nvSpPr>
          <p:spPr>
            <a:xfrm>
              <a:off x="2195736" y="2684537"/>
              <a:ext cx="216024" cy="792088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Šipka dolů 8"/>
            <p:cNvSpPr/>
            <p:nvPr/>
          </p:nvSpPr>
          <p:spPr>
            <a:xfrm flipV="1">
              <a:off x="2195736" y="4378238"/>
              <a:ext cx="216024" cy="792088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Šipka dolů 9"/>
            <p:cNvSpPr/>
            <p:nvPr/>
          </p:nvSpPr>
          <p:spPr>
            <a:xfrm rot="5400000">
              <a:off x="3520455" y="3537012"/>
              <a:ext cx="216024" cy="792088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Šipka dolů 10"/>
            <p:cNvSpPr/>
            <p:nvPr/>
          </p:nvSpPr>
          <p:spPr>
            <a:xfrm rot="5400000" flipV="1">
              <a:off x="861140" y="3537011"/>
              <a:ext cx="216024" cy="792088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2" name="TextovéPole 11"/>
          <p:cNvSpPr txBox="1"/>
          <p:nvPr/>
        </p:nvSpPr>
        <p:spPr>
          <a:xfrm>
            <a:off x="1547664" y="566124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tuhé těleso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5426571" y="560829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reálné těleso</a:t>
            </a:r>
          </a:p>
        </p:txBody>
      </p:sp>
      <p:grpSp>
        <p:nvGrpSpPr>
          <p:cNvPr id="25" name="Skupina 24"/>
          <p:cNvGrpSpPr/>
          <p:nvPr/>
        </p:nvGrpSpPr>
        <p:grpSpPr>
          <a:xfrm>
            <a:off x="4554258" y="2757687"/>
            <a:ext cx="3290473" cy="2346804"/>
            <a:chOff x="4554258" y="2757687"/>
            <a:chExt cx="3290473" cy="2346804"/>
          </a:xfrm>
        </p:grpSpPr>
        <p:sp>
          <p:nvSpPr>
            <p:cNvPr id="16" name="Šipka dolů 15"/>
            <p:cNvSpPr/>
            <p:nvPr/>
          </p:nvSpPr>
          <p:spPr>
            <a:xfrm>
              <a:off x="6089106" y="2757687"/>
              <a:ext cx="216024" cy="792088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Šipka dolů 16"/>
            <p:cNvSpPr/>
            <p:nvPr/>
          </p:nvSpPr>
          <p:spPr>
            <a:xfrm flipV="1">
              <a:off x="6089106" y="4312403"/>
              <a:ext cx="216024" cy="792088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" name="Šipka dolů 17"/>
            <p:cNvSpPr/>
            <p:nvPr/>
          </p:nvSpPr>
          <p:spPr>
            <a:xfrm rot="5400000">
              <a:off x="7340675" y="3537012"/>
              <a:ext cx="216024" cy="792088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Šipka dolů 18"/>
            <p:cNvSpPr/>
            <p:nvPr/>
          </p:nvSpPr>
          <p:spPr>
            <a:xfrm rot="5400000" flipV="1">
              <a:off x="4842290" y="3537011"/>
              <a:ext cx="216024" cy="792088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Obdélník 20"/>
            <p:cNvSpPr/>
            <p:nvPr/>
          </p:nvSpPr>
          <p:spPr>
            <a:xfrm>
              <a:off x="5303512" y="3514142"/>
              <a:ext cx="1800200" cy="864096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4" name="Volný tvar 23"/>
            <p:cNvSpPr/>
            <p:nvPr/>
          </p:nvSpPr>
          <p:spPr>
            <a:xfrm>
              <a:off x="5303512" y="3501008"/>
              <a:ext cx="1800000" cy="65153"/>
            </a:xfrm>
            <a:custGeom>
              <a:avLst/>
              <a:gdLst>
                <a:gd name="connsiteX0" fmla="*/ 0 w 1594714"/>
                <a:gd name="connsiteY0" fmla="*/ 7316 h 7316"/>
                <a:gd name="connsiteX1" fmla="*/ 1594714 w 1594714"/>
                <a:gd name="connsiteY1" fmla="*/ 0 h 7316"/>
                <a:gd name="connsiteX0" fmla="*/ 0 w 10000"/>
                <a:gd name="connsiteY0" fmla="*/ 10000 h 10000"/>
                <a:gd name="connsiteX1" fmla="*/ 4633 w 10000"/>
                <a:gd name="connsiteY1" fmla="*/ 9064 h 10000"/>
                <a:gd name="connsiteX2" fmla="*/ 10000 w 10000"/>
                <a:gd name="connsiteY2" fmla="*/ 0 h 10000"/>
                <a:gd name="connsiteX0" fmla="*/ 0 w 10000"/>
                <a:gd name="connsiteY0" fmla="*/ 10000 h 89055"/>
                <a:gd name="connsiteX1" fmla="*/ 4633 w 10000"/>
                <a:gd name="connsiteY1" fmla="*/ 89055 h 89055"/>
                <a:gd name="connsiteX2" fmla="*/ 10000 w 10000"/>
                <a:gd name="connsiteY2" fmla="*/ 0 h 89055"/>
                <a:gd name="connsiteX0" fmla="*/ 0 w 10000"/>
                <a:gd name="connsiteY0" fmla="*/ 10000 h 89055"/>
                <a:gd name="connsiteX1" fmla="*/ 5039 w 10000"/>
                <a:gd name="connsiteY1" fmla="*/ 89055 h 89055"/>
                <a:gd name="connsiteX2" fmla="*/ 10000 w 10000"/>
                <a:gd name="connsiteY2" fmla="*/ 0 h 89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89055">
                  <a:moveTo>
                    <a:pt x="0" y="10000"/>
                  </a:moveTo>
                  <a:lnTo>
                    <a:pt x="5039" y="89055"/>
                  </a:lnTo>
                  <a:lnTo>
                    <a:pt x="10000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6" name="Volný tvar 25"/>
            <p:cNvSpPr/>
            <p:nvPr/>
          </p:nvSpPr>
          <p:spPr>
            <a:xfrm flipH="1" flipV="1">
              <a:off x="5303848" y="4307266"/>
              <a:ext cx="1800000" cy="65153"/>
            </a:xfrm>
            <a:custGeom>
              <a:avLst/>
              <a:gdLst>
                <a:gd name="connsiteX0" fmla="*/ 0 w 1594714"/>
                <a:gd name="connsiteY0" fmla="*/ 7316 h 7316"/>
                <a:gd name="connsiteX1" fmla="*/ 1594714 w 1594714"/>
                <a:gd name="connsiteY1" fmla="*/ 0 h 7316"/>
                <a:gd name="connsiteX0" fmla="*/ 0 w 10000"/>
                <a:gd name="connsiteY0" fmla="*/ 10000 h 10000"/>
                <a:gd name="connsiteX1" fmla="*/ 4633 w 10000"/>
                <a:gd name="connsiteY1" fmla="*/ 9064 h 10000"/>
                <a:gd name="connsiteX2" fmla="*/ 10000 w 10000"/>
                <a:gd name="connsiteY2" fmla="*/ 0 h 10000"/>
                <a:gd name="connsiteX0" fmla="*/ 0 w 10000"/>
                <a:gd name="connsiteY0" fmla="*/ 10000 h 89055"/>
                <a:gd name="connsiteX1" fmla="*/ 4633 w 10000"/>
                <a:gd name="connsiteY1" fmla="*/ 89055 h 89055"/>
                <a:gd name="connsiteX2" fmla="*/ 10000 w 10000"/>
                <a:gd name="connsiteY2" fmla="*/ 0 h 89055"/>
                <a:gd name="connsiteX0" fmla="*/ 0 w 10000"/>
                <a:gd name="connsiteY0" fmla="*/ 10000 h 89055"/>
                <a:gd name="connsiteX1" fmla="*/ 5039 w 10000"/>
                <a:gd name="connsiteY1" fmla="*/ 89055 h 89055"/>
                <a:gd name="connsiteX2" fmla="*/ 10000 w 10000"/>
                <a:gd name="connsiteY2" fmla="*/ 0 h 89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89055">
                  <a:moveTo>
                    <a:pt x="0" y="10000"/>
                  </a:moveTo>
                  <a:lnTo>
                    <a:pt x="5039" y="89055"/>
                  </a:lnTo>
                  <a:lnTo>
                    <a:pt x="10000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7" name="Volný tvar 26"/>
            <p:cNvSpPr/>
            <p:nvPr/>
          </p:nvSpPr>
          <p:spPr>
            <a:xfrm rot="5400000">
              <a:off x="6627307" y="3911070"/>
              <a:ext cx="864000" cy="65153"/>
            </a:xfrm>
            <a:custGeom>
              <a:avLst/>
              <a:gdLst>
                <a:gd name="connsiteX0" fmla="*/ 0 w 1594714"/>
                <a:gd name="connsiteY0" fmla="*/ 7316 h 7316"/>
                <a:gd name="connsiteX1" fmla="*/ 1594714 w 1594714"/>
                <a:gd name="connsiteY1" fmla="*/ 0 h 7316"/>
                <a:gd name="connsiteX0" fmla="*/ 0 w 10000"/>
                <a:gd name="connsiteY0" fmla="*/ 10000 h 10000"/>
                <a:gd name="connsiteX1" fmla="*/ 4633 w 10000"/>
                <a:gd name="connsiteY1" fmla="*/ 9064 h 10000"/>
                <a:gd name="connsiteX2" fmla="*/ 10000 w 10000"/>
                <a:gd name="connsiteY2" fmla="*/ 0 h 10000"/>
                <a:gd name="connsiteX0" fmla="*/ 0 w 10000"/>
                <a:gd name="connsiteY0" fmla="*/ 10000 h 89055"/>
                <a:gd name="connsiteX1" fmla="*/ 4633 w 10000"/>
                <a:gd name="connsiteY1" fmla="*/ 89055 h 89055"/>
                <a:gd name="connsiteX2" fmla="*/ 10000 w 10000"/>
                <a:gd name="connsiteY2" fmla="*/ 0 h 89055"/>
                <a:gd name="connsiteX0" fmla="*/ 0 w 10000"/>
                <a:gd name="connsiteY0" fmla="*/ 10000 h 89055"/>
                <a:gd name="connsiteX1" fmla="*/ 5039 w 10000"/>
                <a:gd name="connsiteY1" fmla="*/ 89055 h 89055"/>
                <a:gd name="connsiteX2" fmla="*/ 10000 w 10000"/>
                <a:gd name="connsiteY2" fmla="*/ 0 h 89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89055">
                  <a:moveTo>
                    <a:pt x="0" y="10000"/>
                  </a:moveTo>
                  <a:lnTo>
                    <a:pt x="5039" y="89055"/>
                  </a:lnTo>
                  <a:lnTo>
                    <a:pt x="10000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8" name="Volný tvar 27"/>
            <p:cNvSpPr/>
            <p:nvPr/>
          </p:nvSpPr>
          <p:spPr>
            <a:xfrm rot="16200000" flipH="1">
              <a:off x="4904425" y="3900528"/>
              <a:ext cx="864000" cy="65153"/>
            </a:xfrm>
            <a:custGeom>
              <a:avLst/>
              <a:gdLst>
                <a:gd name="connsiteX0" fmla="*/ 0 w 1594714"/>
                <a:gd name="connsiteY0" fmla="*/ 7316 h 7316"/>
                <a:gd name="connsiteX1" fmla="*/ 1594714 w 1594714"/>
                <a:gd name="connsiteY1" fmla="*/ 0 h 7316"/>
                <a:gd name="connsiteX0" fmla="*/ 0 w 10000"/>
                <a:gd name="connsiteY0" fmla="*/ 10000 h 10000"/>
                <a:gd name="connsiteX1" fmla="*/ 4633 w 10000"/>
                <a:gd name="connsiteY1" fmla="*/ 9064 h 10000"/>
                <a:gd name="connsiteX2" fmla="*/ 10000 w 10000"/>
                <a:gd name="connsiteY2" fmla="*/ 0 h 10000"/>
                <a:gd name="connsiteX0" fmla="*/ 0 w 10000"/>
                <a:gd name="connsiteY0" fmla="*/ 10000 h 89055"/>
                <a:gd name="connsiteX1" fmla="*/ 4633 w 10000"/>
                <a:gd name="connsiteY1" fmla="*/ 89055 h 89055"/>
                <a:gd name="connsiteX2" fmla="*/ 10000 w 10000"/>
                <a:gd name="connsiteY2" fmla="*/ 0 h 89055"/>
                <a:gd name="connsiteX0" fmla="*/ 0 w 10000"/>
                <a:gd name="connsiteY0" fmla="*/ 10000 h 89055"/>
                <a:gd name="connsiteX1" fmla="*/ 5039 w 10000"/>
                <a:gd name="connsiteY1" fmla="*/ 89055 h 89055"/>
                <a:gd name="connsiteX2" fmla="*/ 10000 w 10000"/>
                <a:gd name="connsiteY2" fmla="*/ 0 h 89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89055">
                  <a:moveTo>
                    <a:pt x="0" y="10000"/>
                  </a:moveTo>
                  <a:lnTo>
                    <a:pt x="5039" y="89055"/>
                  </a:lnTo>
                  <a:lnTo>
                    <a:pt x="10000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30" name="Obdélník 29"/>
          <p:cNvSpPr/>
          <p:nvPr/>
        </p:nvSpPr>
        <p:spPr>
          <a:xfrm>
            <a:off x="5311647" y="3510833"/>
            <a:ext cx="1800200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226246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979712" y="633735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Pohyb tuhého tělesa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386065622"/>
              </p:ext>
            </p:extLst>
          </p:nvPr>
        </p:nvGraphicFramePr>
        <p:xfrm>
          <a:off x="1115616" y="2348880"/>
          <a:ext cx="6144344" cy="1743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884061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/>
          <p:nvPr/>
        </p:nvSpPr>
        <p:spPr>
          <a:xfrm>
            <a:off x="952550" y="3068960"/>
            <a:ext cx="6257925" cy="1999805"/>
          </a:xfrm>
          <a:custGeom>
            <a:avLst/>
            <a:gdLst>
              <a:gd name="connsiteX0" fmla="*/ 0 w 6257925"/>
              <a:gd name="connsiteY0" fmla="*/ 0 h 1999805"/>
              <a:gd name="connsiteX1" fmla="*/ 2238375 w 6257925"/>
              <a:gd name="connsiteY1" fmla="*/ 409575 h 1999805"/>
              <a:gd name="connsiteX2" fmla="*/ 3228975 w 6257925"/>
              <a:gd name="connsiteY2" fmla="*/ 1809750 h 1999805"/>
              <a:gd name="connsiteX3" fmla="*/ 4781550 w 6257925"/>
              <a:gd name="connsiteY3" fmla="*/ 1914525 h 1999805"/>
              <a:gd name="connsiteX4" fmla="*/ 5524500 w 6257925"/>
              <a:gd name="connsiteY4" fmla="*/ 1133475 h 1999805"/>
              <a:gd name="connsiteX5" fmla="*/ 6257925 w 6257925"/>
              <a:gd name="connsiteY5" fmla="*/ 866775 h 1999805"/>
              <a:gd name="connsiteX6" fmla="*/ 6257925 w 6257925"/>
              <a:gd name="connsiteY6" fmla="*/ 866775 h 1999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57925" h="1999805">
                <a:moveTo>
                  <a:pt x="0" y="0"/>
                </a:moveTo>
                <a:cubicBezTo>
                  <a:pt x="850106" y="53975"/>
                  <a:pt x="1700213" y="107950"/>
                  <a:pt x="2238375" y="409575"/>
                </a:cubicBezTo>
                <a:cubicBezTo>
                  <a:pt x="2776537" y="711200"/>
                  <a:pt x="2805113" y="1558925"/>
                  <a:pt x="3228975" y="1809750"/>
                </a:cubicBezTo>
                <a:cubicBezTo>
                  <a:pt x="3652838" y="2060575"/>
                  <a:pt x="4398963" y="2027237"/>
                  <a:pt x="4781550" y="1914525"/>
                </a:cubicBezTo>
                <a:cubicBezTo>
                  <a:pt x="5164137" y="1801813"/>
                  <a:pt x="5278438" y="1308100"/>
                  <a:pt x="5524500" y="1133475"/>
                </a:cubicBezTo>
                <a:cubicBezTo>
                  <a:pt x="5770562" y="958850"/>
                  <a:pt x="6257925" y="866775"/>
                  <a:pt x="6257925" y="866775"/>
                </a:cubicBezTo>
                <a:lnTo>
                  <a:pt x="6257925" y="866775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Volný tvar 2"/>
          <p:cNvSpPr/>
          <p:nvPr/>
        </p:nvSpPr>
        <p:spPr>
          <a:xfrm>
            <a:off x="1572046" y="1556792"/>
            <a:ext cx="6257925" cy="1999805"/>
          </a:xfrm>
          <a:custGeom>
            <a:avLst/>
            <a:gdLst>
              <a:gd name="connsiteX0" fmla="*/ 0 w 6257925"/>
              <a:gd name="connsiteY0" fmla="*/ 0 h 1999805"/>
              <a:gd name="connsiteX1" fmla="*/ 2238375 w 6257925"/>
              <a:gd name="connsiteY1" fmla="*/ 409575 h 1999805"/>
              <a:gd name="connsiteX2" fmla="*/ 3228975 w 6257925"/>
              <a:gd name="connsiteY2" fmla="*/ 1809750 h 1999805"/>
              <a:gd name="connsiteX3" fmla="*/ 4781550 w 6257925"/>
              <a:gd name="connsiteY3" fmla="*/ 1914525 h 1999805"/>
              <a:gd name="connsiteX4" fmla="*/ 5524500 w 6257925"/>
              <a:gd name="connsiteY4" fmla="*/ 1133475 h 1999805"/>
              <a:gd name="connsiteX5" fmla="*/ 6257925 w 6257925"/>
              <a:gd name="connsiteY5" fmla="*/ 866775 h 1999805"/>
              <a:gd name="connsiteX6" fmla="*/ 6257925 w 6257925"/>
              <a:gd name="connsiteY6" fmla="*/ 866775 h 1999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57925" h="1999805">
                <a:moveTo>
                  <a:pt x="0" y="0"/>
                </a:moveTo>
                <a:cubicBezTo>
                  <a:pt x="850106" y="53975"/>
                  <a:pt x="1700213" y="107950"/>
                  <a:pt x="2238375" y="409575"/>
                </a:cubicBezTo>
                <a:cubicBezTo>
                  <a:pt x="2776537" y="711200"/>
                  <a:pt x="2805113" y="1558925"/>
                  <a:pt x="3228975" y="1809750"/>
                </a:cubicBezTo>
                <a:cubicBezTo>
                  <a:pt x="3652838" y="2060575"/>
                  <a:pt x="4398963" y="2027237"/>
                  <a:pt x="4781550" y="1914525"/>
                </a:cubicBezTo>
                <a:cubicBezTo>
                  <a:pt x="5164137" y="1801813"/>
                  <a:pt x="5278438" y="1308100"/>
                  <a:pt x="5524500" y="1133475"/>
                </a:cubicBezTo>
                <a:cubicBezTo>
                  <a:pt x="5770562" y="958850"/>
                  <a:pt x="6257925" y="866775"/>
                  <a:pt x="6257925" y="866775"/>
                </a:cubicBezTo>
                <a:lnTo>
                  <a:pt x="6257925" y="866775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 rot="1353162">
            <a:off x="1172335" y="486135"/>
            <a:ext cx="9590664" cy="60515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979712" y="633735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Posuvný pohyb tuhého tělesa</a:t>
            </a:r>
          </a:p>
        </p:txBody>
      </p:sp>
      <p:sp>
        <p:nvSpPr>
          <p:cNvPr id="8" name="Rovnoramenný trojúhelník 7"/>
          <p:cNvSpPr/>
          <p:nvPr/>
        </p:nvSpPr>
        <p:spPr>
          <a:xfrm>
            <a:off x="936648" y="1560119"/>
            <a:ext cx="1296144" cy="151216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Rovnoramenný trojúhelník 3"/>
          <p:cNvSpPr/>
          <p:nvPr/>
        </p:nvSpPr>
        <p:spPr>
          <a:xfrm>
            <a:off x="940396" y="1556792"/>
            <a:ext cx="1296144" cy="151216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03619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3.33333E-6 4.07407E-6 L 0.08039 0.00625 L 0.17917 0.025 C 0.20521 0.03773 0.22848 0.04398 0.2467 0.06064 C 0.26233 0.07268 0.26789 0.08888 0.27309 0.09699 C 0.2783 0.10509 0.27431 0.10115 0.27795 0.10972 C 0.2816 0.11828 0.28282 0.12222 0.2948 0.14814 C 0.30677 0.17407 0.32414 0.24143 0.35 0.26551 C 0.37223 0.2868 0.43143 0.28958 0.45 0.29328 C 0.48282 0.29213 0.52344 0.27847 0.5467 0.25902 L 0.58993 0.17685 L 0.60521 0.15879 L 0.63629 0.14166 L 0.68125 0.125 " pathEditMode="relative" rAng="0" ptsTypes="FAfaaaafaFAAAF">
                                      <p:cBhvr>
                                        <p:cTn id="6" dur="49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062" y="1465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7" presetClass="path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3.33333E-6 4.07407E-6 L 0.08039 0.00625 L 0.17917 0.025 C 0.20521 0.03773 0.22848 0.04398 0.2467 0.06064 C 0.26233 0.07268 0.26789 0.08888 0.27309 0.09699 C 0.2783 0.10509 0.27431 0.10115 0.27795 0.10972 C 0.2816 0.11828 0.28282 0.12222 0.2948 0.14814 C 0.30677 0.17407 0.32414 0.24143 0.35 0.26551 C 0.37223 0.2868 0.43143 0.28958 0.45 0.29328 C 0.48282 0.29213 0.52344 0.27847 0.5467 0.25902 L 0.58993 0.17685 L 0.60521 0.15879 L 0.63629 0.14166 L 0.68125 0.125 " pathEditMode="relative" rAng="0" ptsTypes="FAfaaaafaFAAAF">
                                      <p:cBhvr>
                                        <p:cTn id="8" dur="49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062" y="14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/>
          <p:nvPr/>
        </p:nvSpPr>
        <p:spPr>
          <a:xfrm>
            <a:off x="952550" y="3068960"/>
            <a:ext cx="6257925" cy="1999805"/>
          </a:xfrm>
          <a:custGeom>
            <a:avLst/>
            <a:gdLst>
              <a:gd name="connsiteX0" fmla="*/ 0 w 6257925"/>
              <a:gd name="connsiteY0" fmla="*/ 0 h 1999805"/>
              <a:gd name="connsiteX1" fmla="*/ 2238375 w 6257925"/>
              <a:gd name="connsiteY1" fmla="*/ 409575 h 1999805"/>
              <a:gd name="connsiteX2" fmla="*/ 3228975 w 6257925"/>
              <a:gd name="connsiteY2" fmla="*/ 1809750 h 1999805"/>
              <a:gd name="connsiteX3" fmla="*/ 4781550 w 6257925"/>
              <a:gd name="connsiteY3" fmla="*/ 1914525 h 1999805"/>
              <a:gd name="connsiteX4" fmla="*/ 5524500 w 6257925"/>
              <a:gd name="connsiteY4" fmla="*/ 1133475 h 1999805"/>
              <a:gd name="connsiteX5" fmla="*/ 6257925 w 6257925"/>
              <a:gd name="connsiteY5" fmla="*/ 866775 h 1999805"/>
              <a:gd name="connsiteX6" fmla="*/ 6257925 w 6257925"/>
              <a:gd name="connsiteY6" fmla="*/ 866775 h 1999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57925" h="1999805">
                <a:moveTo>
                  <a:pt x="0" y="0"/>
                </a:moveTo>
                <a:cubicBezTo>
                  <a:pt x="850106" y="53975"/>
                  <a:pt x="1700213" y="107950"/>
                  <a:pt x="2238375" y="409575"/>
                </a:cubicBezTo>
                <a:cubicBezTo>
                  <a:pt x="2776537" y="711200"/>
                  <a:pt x="2805113" y="1558925"/>
                  <a:pt x="3228975" y="1809750"/>
                </a:cubicBezTo>
                <a:cubicBezTo>
                  <a:pt x="3652838" y="2060575"/>
                  <a:pt x="4398963" y="2027237"/>
                  <a:pt x="4781550" y="1914525"/>
                </a:cubicBezTo>
                <a:cubicBezTo>
                  <a:pt x="5164137" y="1801813"/>
                  <a:pt x="5278438" y="1308100"/>
                  <a:pt x="5524500" y="1133475"/>
                </a:cubicBezTo>
                <a:cubicBezTo>
                  <a:pt x="5770562" y="958850"/>
                  <a:pt x="6257925" y="866775"/>
                  <a:pt x="6257925" y="866775"/>
                </a:cubicBezTo>
                <a:lnTo>
                  <a:pt x="6257925" y="866775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Volný tvar 2"/>
          <p:cNvSpPr/>
          <p:nvPr/>
        </p:nvSpPr>
        <p:spPr>
          <a:xfrm>
            <a:off x="1572046" y="1556792"/>
            <a:ext cx="6257925" cy="1999805"/>
          </a:xfrm>
          <a:custGeom>
            <a:avLst/>
            <a:gdLst>
              <a:gd name="connsiteX0" fmla="*/ 0 w 6257925"/>
              <a:gd name="connsiteY0" fmla="*/ 0 h 1999805"/>
              <a:gd name="connsiteX1" fmla="*/ 2238375 w 6257925"/>
              <a:gd name="connsiteY1" fmla="*/ 409575 h 1999805"/>
              <a:gd name="connsiteX2" fmla="*/ 3228975 w 6257925"/>
              <a:gd name="connsiteY2" fmla="*/ 1809750 h 1999805"/>
              <a:gd name="connsiteX3" fmla="*/ 4781550 w 6257925"/>
              <a:gd name="connsiteY3" fmla="*/ 1914525 h 1999805"/>
              <a:gd name="connsiteX4" fmla="*/ 5524500 w 6257925"/>
              <a:gd name="connsiteY4" fmla="*/ 1133475 h 1999805"/>
              <a:gd name="connsiteX5" fmla="*/ 6257925 w 6257925"/>
              <a:gd name="connsiteY5" fmla="*/ 866775 h 1999805"/>
              <a:gd name="connsiteX6" fmla="*/ 6257925 w 6257925"/>
              <a:gd name="connsiteY6" fmla="*/ 866775 h 1999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57925" h="1999805">
                <a:moveTo>
                  <a:pt x="0" y="0"/>
                </a:moveTo>
                <a:cubicBezTo>
                  <a:pt x="850106" y="53975"/>
                  <a:pt x="1700213" y="107950"/>
                  <a:pt x="2238375" y="409575"/>
                </a:cubicBezTo>
                <a:cubicBezTo>
                  <a:pt x="2776537" y="711200"/>
                  <a:pt x="2805113" y="1558925"/>
                  <a:pt x="3228975" y="1809750"/>
                </a:cubicBezTo>
                <a:cubicBezTo>
                  <a:pt x="3652838" y="2060575"/>
                  <a:pt x="4398963" y="2027237"/>
                  <a:pt x="4781550" y="1914525"/>
                </a:cubicBezTo>
                <a:cubicBezTo>
                  <a:pt x="5164137" y="1801813"/>
                  <a:pt x="5278438" y="1308100"/>
                  <a:pt x="5524500" y="1133475"/>
                </a:cubicBezTo>
                <a:cubicBezTo>
                  <a:pt x="5770562" y="958850"/>
                  <a:pt x="6257925" y="866775"/>
                  <a:pt x="6257925" y="866775"/>
                </a:cubicBezTo>
                <a:lnTo>
                  <a:pt x="6257925" y="866775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979712" y="633735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Posuvný pohyb tuhého tělesa</a:t>
            </a:r>
          </a:p>
        </p:txBody>
      </p:sp>
      <p:sp>
        <p:nvSpPr>
          <p:cNvPr id="8" name="Rovnoramenný trojúhelník 7"/>
          <p:cNvSpPr/>
          <p:nvPr/>
        </p:nvSpPr>
        <p:spPr>
          <a:xfrm>
            <a:off x="936648" y="1560119"/>
            <a:ext cx="1296144" cy="151216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535008" y="5807005"/>
            <a:ext cx="8285464" cy="646331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Při posuvném pohybu tělesa všechny body tělesa opisují stejné trajektorie </a:t>
            </a:r>
          </a:p>
          <a:p>
            <a:r>
              <a:rPr lang="cs-CZ" dirty="0" smtClean="0"/>
              <a:t>a v daném okamžiku mají všechny body tělesa </a:t>
            </a:r>
            <a:r>
              <a:rPr lang="cs-CZ" b="1" dirty="0" smtClean="0">
                <a:solidFill>
                  <a:schemeClr val="tx2"/>
                </a:solidFill>
              </a:rPr>
              <a:t>stejnou rychlost.</a:t>
            </a:r>
            <a:endParaRPr lang="cs-CZ" b="1" dirty="0">
              <a:solidFill>
                <a:schemeClr val="tx2"/>
              </a:solidFill>
            </a:endParaRPr>
          </a:p>
        </p:txBody>
      </p:sp>
      <p:cxnSp>
        <p:nvCxnSpPr>
          <p:cNvPr id="6" name="Přímá spojnice se šipkou 5"/>
          <p:cNvCxnSpPr>
            <a:stCxn id="3" idx="0"/>
          </p:cNvCxnSpPr>
          <p:nvPr/>
        </p:nvCxnSpPr>
        <p:spPr>
          <a:xfrm>
            <a:off x="1572046" y="1556792"/>
            <a:ext cx="1271762" cy="332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961030" y="3072287"/>
            <a:ext cx="1271762" cy="332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rot="3840000">
            <a:off x="4088677" y="3494944"/>
            <a:ext cx="1271762" cy="332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rot="3840000">
            <a:off x="3505006" y="5078977"/>
            <a:ext cx="1271762" cy="332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rot="-600000">
            <a:off x="7802805" y="2308816"/>
            <a:ext cx="1271762" cy="332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rot="-600000">
            <a:off x="7176294" y="3827426"/>
            <a:ext cx="1271762" cy="332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820556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vál 18"/>
          <p:cNvSpPr/>
          <p:nvPr/>
        </p:nvSpPr>
        <p:spPr>
          <a:xfrm>
            <a:off x="2382294" y="1196752"/>
            <a:ext cx="4248000" cy="424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3454971" y="2265987"/>
            <a:ext cx="2088000" cy="208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Výseč 19"/>
          <p:cNvSpPr/>
          <p:nvPr/>
        </p:nvSpPr>
        <p:spPr>
          <a:xfrm rot="16200000">
            <a:off x="2200237" y="974183"/>
            <a:ext cx="4601103" cy="4716018"/>
          </a:xfrm>
          <a:prstGeom prst="pie">
            <a:avLst>
              <a:gd name="adj1" fmla="val 21595967"/>
              <a:gd name="adj2" fmla="val 1618782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979712" y="633735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Otáčivý pohyb tuhého tělesa</a:t>
            </a:r>
          </a:p>
        </p:txBody>
      </p:sp>
      <p:grpSp>
        <p:nvGrpSpPr>
          <p:cNvPr id="28" name="Skupina 27"/>
          <p:cNvGrpSpPr/>
          <p:nvPr/>
        </p:nvGrpSpPr>
        <p:grpSpPr>
          <a:xfrm>
            <a:off x="2233437" y="1077366"/>
            <a:ext cx="4507614" cy="4520928"/>
            <a:chOff x="4367128" y="1327454"/>
            <a:chExt cx="4507614" cy="4520928"/>
          </a:xfrm>
        </p:grpSpPr>
        <p:sp>
          <p:nvSpPr>
            <p:cNvPr id="25" name="Výseč 24"/>
            <p:cNvSpPr/>
            <p:nvPr/>
          </p:nvSpPr>
          <p:spPr>
            <a:xfrm>
              <a:off x="4367128" y="1340768"/>
              <a:ext cx="4507614" cy="4507614"/>
            </a:xfrm>
            <a:prstGeom prst="pie">
              <a:avLst>
                <a:gd name="adj1" fmla="val 0"/>
                <a:gd name="adj2" fmla="val 1084439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7" name="Výseč 26"/>
            <p:cNvSpPr/>
            <p:nvPr/>
          </p:nvSpPr>
          <p:spPr>
            <a:xfrm flipV="1">
              <a:off x="4367128" y="1327454"/>
              <a:ext cx="4507614" cy="4507614"/>
            </a:xfrm>
            <a:prstGeom prst="pie">
              <a:avLst>
                <a:gd name="adj1" fmla="val 21512847"/>
                <a:gd name="adj2" fmla="val 10844395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</p:grpSp>
      <p:sp>
        <p:nvSpPr>
          <p:cNvPr id="29" name="Obdélník 28"/>
          <p:cNvSpPr/>
          <p:nvPr/>
        </p:nvSpPr>
        <p:spPr>
          <a:xfrm>
            <a:off x="1403648" y="1034425"/>
            <a:ext cx="3083596" cy="52748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6" name="Skupina 15"/>
          <p:cNvGrpSpPr/>
          <p:nvPr/>
        </p:nvGrpSpPr>
        <p:grpSpPr>
          <a:xfrm>
            <a:off x="2379046" y="1124744"/>
            <a:ext cx="4241889" cy="4313897"/>
            <a:chOff x="2379046" y="1124744"/>
            <a:chExt cx="4241889" cy="4313897"/>
          </a:xfrm>
        </p:grpSpPr>
        <p:grpSp>
          <p:nvGrpSpPr>
            <p:cNvPr id="15" name="Skupina 14"/>
            <p:cNvGrpSpPr/>
            <p:nvPr/>
          </p:nvGrpSpPr>
          <p:grpSpPr>
            <a:xfrm>
              <a:off x="2379046" y="1196752"/>
              <a:ext cx="4241889" cy="4241889"/>
              <a:chOff x="2451055" y="1196752"/>
              <a:chExt cx="4241889" cy="4241889"/>
            </a:xfrm>
          </p:grpSpPr>
          <p:sp>
            <p:nvSpPr>
              <p:cNvPr id="13" name="Čtyřcípá hvězda 12"/>
              <p:cNvSpPr/>
              <p:nvPr/>
            </p:nvSpPr>
            <p:spPr>
              <a:xfrm>
                <a:off x="2451055" y="1196752"/>
                <a:ext cx="4241889" cy="4241889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4" name="Ovál 13"/>
              <p:cNvSpPr/>
              <p:nvPr/>
            </p:nvSpPr>
            <p:spPr>
              <a:xfrm>
                <a:off x="4499991" y="3245688"/>
                <a:ext cx="144016" cy="144016"/>
              </a:xfrm>
              <a:prstGeom prst="ellipse">
                <a:avLst/>
              </a:prstGeom>
              <a:solidFill>
                <a:schemeClr val="tx2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17" name="Ovál 16"/>
            <p:cNvSpPr/>
            <p:nvPr/>
          </p:nvSpPr>
          <p:spPr>
            <a:xfrm>
              <a:off x="4424491" y="1124744"/>
              <a:ext cx="144016" cy="14401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" name="Ovál 17"/>
            <p:cNvSpPr/>
            <p:nvPr/>
          </p:nvSpPr>
          <p:spPr>
            <a:xfrm>
              <a:off x="4424491" y="2204864"/>
              <a:ext cx="144016" cy="14401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84815893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8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Rot by="5400000">
                                      <p:cBhvr>
                                        <p:cTn id="12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20" grpId="2" animBg="1"/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vál 18"/>
          <p:cNvSpPr/>
          <p:nvPr/>
        </p:nvSpPr>
        <p:spPr>
          <a:xfrm>
            <a:off x="2382294" y="1196752"/>
            <a:ext cx="4248000" cy="424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3454971" y="2265987"/>
            <a:ext cx="2088000" cy="208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979712" y="633735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Otáčivý pohyb tuhého tělesa</a:t>
            </a:r>
          </a:p>
        </p:txBody>
      </p:sp>
      <p:grpSp>
        <p:nvGrpSpPr>
          <p:cNvPr id="16" name="Skupina 15"/>
          <p:cNvGrpSpPr/>
          <p:nvPr/>
        </p:nvGrpSpPr>
        <p:grpSpPr>
          <a:xfrm>
            <a:off x="2379046" y="1124744"/>
            <a:ext cx="4241889" cy="4313897"/>
            <a:chOff x="2379046" y="1124744"/>
            <a:chExt cx="4241889" cy="4313897"/>
          </a:xfrm>
        </p:grpSpPr>
        <p:grpSp>
          <p:nvGrpSpPr>
            <p:cNvPr id="15" name="Skupina 14"/>
            <p:cNvGrpSpPr/>
            <p:nvPr/>
          </p:nvGrpSpPr>
          <p:grpSpPr>
            <a:xfrm>
              <a:off x="2379046" y="1196752"/>
              <a:ext cx="4241889" cy="4241889"/>
              <a:chOff x="2451055" y="1196752"/>
              <a:chExt cx="4241889" cy="4241889"/>
            </a:xfrm>
          </p:grpSpPr>
          <p:sp>
            <p:nvSpPr>
              <p:cNvPr id="13" name="Čtyřcípá hvězda 12"/>
              <p:cNvSpPr/>
              <p:nvPr/>
            </p:nvSpPr>
            <p:spPr>
              <a:xfrm>
                <a:off x="2451055" y="1196752"/>
                <a:ext cx="4241889" cy="4241889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4" name="Ovál 13"/>
              <p:cNvSpPr/>
              <p:nvPr/>
            </p:nvSpPr>
            <p:spPr>
              <a:xfrm>
                <a:off x="4499991" y="3245688"/>
                <a:ext cx="144016" cy="144016"/>
              </a:xfrm>
              <a:prstGeom prst="ellipse">
                <a:avLst/>
              </a:prstGeom>
              <a:solidFill>
                <a:schemeClr val="tx2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17" name="Ovál 16"/>
            <p:cNvSpPr/>
            <p:nvPr/>
          </p:nvSpPr>
          <p:spPr>
            <a:xfrm>
              <a:off x="4424491" y="1124744"/>
              <a:ext cx="144016" cy="14401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" name="Ovál 17"/>
            <p:cNvSpPr/>
            <p:nvPr/>
          </p:nvSpPr>
          <p:spPr>
            <a:xfrm>
              <a:off x="4424491" y="2204864"/>
              <a:ext cx="144016" cy="14401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2" name="TextovéPole 21"/>
          <p:cNvSpPr txBox="1"/>
          <p:nvPr/>
        </p:nvSpPr>
        <p:spPr>
          <a:xfrm>
            <a:off x="535008" y="5807005"/>
            <a:ext cx="8285464" cy="92333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Při otáčivém pohybu tělesa mají všechny body tělesa v daném okamžiku </a:t>
            </a:r>
            <a:r>
              <a:rPr lang="cs-CZ" b="1" dirty="0" smtClean="0">
                <a:solidFill>
                  <a:schemeClr val="tx2"/>
                </a:solidFill>
              </a:rPr>
              <a:t>stejnou úhlovou rychlost. </a:t>
            </a:r>
            <a:r>
              <a:rPr lang="cs-CZ" dirty="0" smtClean="0"/>
              <a:t>Velikost rychlosti roste se vzdáleností od středu otáčení.</a:t>
            </a:r>
            <a:endParaRPr lang="cs-CZ" b="1" dirty="0">
              <a:solidFill>
                <a:schemeClr val="tx2"/>
              </a:solidFill>
            </a:endParaRPr>
          </a:p>
        </p:txBody>
      </p:sp>
      <p:cxnSp>
        <p:nvCxnSpPr>
          <p:cNvPr id="23" name="Přímá spojnice se šipkou 22"/>
          <p:cNvCxnSpPr/>
          <p:nvPr/>
        </p:nvCxnSpPr>
        <p:spPr>
          <a:xfrm>
            <a:off x="4496499" y="1193425"/>
            <a:ext cx="1271762" cy="332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>
            <a:off x="4499990" y="2276872"/>
            <a:ext cx="792000" cy="332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315512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979712" y="633735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Složený pohyb tuhého tělesa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535008" y="5807005"/>
            <a:ext cx="5837192" cy="36933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Těleso může konat posuvný i otáčivý pohyb současně.</a:t>
            </a:r>
            <a:endParaRPr lang="cs-CZ" b="1" dirty="0">
              <a:solidFill>
                <a:schemeClr val="tx2"/>
              </a:solidFill>
            </a:endParaRPr>
          </a:p>
        </p:txBody>
      </p:sp>
      <p:grpSp>
        <p:nvGrpSpPr>
          <p:cNvPr id="23" name="Skupina 22"/>
          <p:cNvGrpSpPr/>
          <p:nvPr/>
        </p:nvGrpSpPr>
        <p:grpSpPr>
          <a:xfrm>
            <a:off x="-3492896" y="2265986"/>
            <a:ext cx="2391989" cy="2387149"/>
            <a:chOff x="1835696" y="980728"/>
            <a:chExt cx="3030131" cy="3024000"/>
          </a:xfrm>
        </p:grpSpPr>
        <p:sp>
          <p:nvSpPr>
            <p:cNvPr id="24" name="Vývojový diagram: sumační spojení 23"/>
            <p:cNvSpPr/>
            <p:nvPr/>
          </p:nvSpPr>
          <p:spPr>
            <a:xfrm>
              <a:off x="1841827" y="980728"/>
              <a:ext cx="3024000" cy="3024000"/>
            </a:xfrm>
            <a:prstGeom prst="flowChartSummingJunction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6" name="Vývojový diagram: sumační spojení 25"/>
            <p:cNvSpPr/>
            <p:nvPr/>
          </p:nvSpPr>
          <p:spPr>
            <a:xfrm rot="2700000">
              <a:off x="1835696" y="980728"/>
              <a:ext cx="3024000" cy="3024000"/>
            </a:xfrm>
            <a:prstGeom prst="flowChartSummingJunction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32" name="Obdélník 31"/>
          <p:cNvSpPr/>
          <p:nvPr/>
        </p:nvSpPr>
        <p:spPr>
          <a:xfrm>
            <a:off x="-3471388" y="4691235"/>
            <a:ext cx="18970189" cy="43204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bdélník 40"/>
          <p:cNvSpPr/>
          <p:nvPr/>
        </p:nvSpPr>
        <p:spPr>
          <a:xfrm>
            <a:off x="16102125" y="4964183"/>
            <a:ext cx="1791355" cy="851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416316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1.48148E-6 L 1.58264 1.48148E-6 " pathEditMode="relative" rAng="0" ptsTypes="AA">
                                      <p:cBhvr>
                                        <p:cTn id="11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132" y="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979712" y="633735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Složený pohyb tuhého tělesa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535008" y="5807005"/>
            <a:ext cx="5837192" cy="36933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Těleso může konat posuvný i otáčivý pohyb současně.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41" name="Obdélník 40"/>
          <p:cNvSpPr/>
          <p:nvPr/>
        </p:nvSpPr>
        <p:spPr>
          <a:xfrm>
            <a:off x="16102125" y="4964183"/>
            <a:ext cx="1791355" cy="851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 descr="C:\Users\alan\AppData\Local\Microsoft\Windows\Temporary Internet Files\Content.IE5\3DPZJJV2\MC900433881[1].pn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52736" y="2514714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813539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0 L 1.31754 0.01042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868" y="50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1174</TotalTime>
  <Words>349</Words>
  <Application>Microsoft Office PowerPoint</Application>
  <PresentationFormat>Předvádění na obrazovce (4:3)</PresentationFormat>
  <Paragraphs>62</Paragraphs>
  <Slides>16</Slides>
  <Notes>16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Mechanika II.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Děkujeme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Administrator</cp:lastModifiedBy>
  <cp:revision>88</cp:revision>
  <dcterms:created xsi:type="dcterms:W3CDTF">2011-12-03T14:12:28Z</dcterms:created>
  <dcterms:modified xsi:type="dcterms:W3CDTF">2013-05-24T09:14:45Z</dcterms:modified>
</cp:coreProperties>
</file>