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1" r:id="rId3"/>
    <p:sldId id="282" r:id="rId4"/>
    <p:sldId id="283" r:id="rId5"/>
    <p:sldId id="284" r:id="rId6"/>
    <p:sldId id="291" r:id="rId7"/>
    <p:sldId id="285" r:id="rId8"/>
    <p:sldId id="289" r:id="rId9"/>
    <p:sldId id="292" r:id="rId10"/>
    <p:sldId id="267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90" d="100"/>
          <a:sy n="90" d="100"/>
        </p:scale>
        <p:origin x="-60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4965B-7B0E-4A89-A6CB-1E2FA6D889D6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CF9B9-65BA-4361-A181-877DFE8795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80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Gravitační pole – test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6403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VY_32_INOVACE_11-11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Andrea Pieczonková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126616"/>
              </p:ext>
            </p:extLst>
          </p:nvPr>
        </p:nvGraphicFramePr>
        <p:xfrm>
          <a:off x="1259632" y="1988840"/>
          <a:ext cx="6768752" cy="2664295"/>
        </p:xfrm>
        <a:graphic>
          <a:graphicData uri="http://schemas.openxmlformats.org/drawingml/2006/table">
            <a:tbl>
              <a:tblPr/>
              <a:tblGrid>
                <a:gridCol w="307671"/>
                <a:gridCol w="6461081"/>
              </a:tblGrid>
              <a:tr h="53285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1.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Jednotkou gravitační konstanty je:</a:t>
                      </a:r>
                      <a:endParaRPr lang="cs-CZ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N.m.kg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N.m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.kg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N.kg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.m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N.m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.kg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2809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531840"/>
              </p:ext>
            </p:extLst>
          </p:nvPr>
        </p:nvGraphicFramePr>
        <p:xfrm>
          <a:off x="1187624" y="1988840"/>
          <a:ext cx="6669484" cy="3120013"/>
        </p:xfrm>
        <a:graphic>
          <a:graphicData uri="http://schemas.openxmlformats.org/drawingml/2006/table">
            <a:tbl>
              <a:tblPr/>
              <a:tblGrid>
                <a:gridCol w="303158"/>
                <a:gridCol w="6366326"/>
              </a:tblGrid>
              <a:tr h="5718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2.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 se změní gravitační síla, kterou se přitahují dva hmotné body, zmenší-li se hmotnost každého z nich na 1/2 původní hmotnosti a jejich vzdálenost se zmenší na 1/2 původní vzdálenosti?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nezmění se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zmenší 2x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zmenší 16x </a:t>
                      </a:r>
                      <a:endParaRPr lang="cs-CZ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větší   4x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557424"/>
              </p:ext>
            </p:extLst>
          </p:nvPr>
        </p:nvGraphicFramePr>
        <p:xfrm>
          <a:off x="755576" y="1844824"/>
          <a:ext cx="7607154" cy="1723256"/>
        </p:xfrm>
        <a:graphic>
          <a:graphicData uri="http://schemas.openxmlformats.org/drawingml/2006/table">
            <a:tbl>
              <a:tblPr/>
              <a:tblGrid>
                <a:gridCol w="346948"/>
                <a:gridCol w="7260206"/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3.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Nejmenší gravitační zrychlení je:</a:t>
                      </a:r>
                      <a:endParaRPr lang="cs-CZ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  sev. pólu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   již. pólu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  rovníku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</a:t>
                      </a:r>
                      <a:r>
                        <a:rPr lang="cs-CZ" sz="2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)   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 všude stejné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4" name="TextovéPole 298"/>
          <p:cNvSpPr txBox="1"/>
          <p:nvPr/>
        </p:nvSpPr>
        <p:spPr>
          <a:xfrm>
            <a:off x="4230688" y="573563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291569"/>
              </p:ext>
            </p:extLst>
          </p:nvPr>
        </p:nvGraphicFramePr>
        <p:xfrm>
          <a:off x="1115616" y="1772816"/>
          <a:ext cx="7560840" cy="2668668"/>
        </p:xfrm>
        <a:graphic>
          <a:graphicData uri="http://schemas.openxmlformats.org/drawingml/2006/table">
            <a:tbl>
              <a:tblPr/>
              <a:tblGrid>
                <a:gridCol w="343674"/>
                <a:gridCol w="7217166"/>
              </a:tblGrid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4.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Jakou rychlostí se pohybuje po kruhové dráze družice, která obíhá okolo Země ve výšce 550 km?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M</a:t>
                      </a:r>
                      <a:r>
                        <a:rPr lang="cs-CZ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6.10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kg, R</a:t>
                      </a:r>
                      <a:r>
                        <a:rPr lang="cs-CZ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6400 km, 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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6,67.10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-11 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….)</a:t>
                      </a: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9284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7,6 m/s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284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7,6 km/s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39284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57 600 km/s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84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853 km/s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592955"/>
              </p:ext>
            </p:extLst>
          </p:nvPr>
        </p:nvGraphicFramePr>
        <p:xfrm>
          <a:off x="1115616" y="1772816"/>
          <a:ext cx="7382790" cy="2011288"/>
        </p:xfrm>
        <a:graphic>
          <a:graphicData uri="http://schemas.openxmlformats.org/drawingml/2006/table">
            <a:tbl>
              <a:tblPr/>
              <a:tblGrid>
                <a:gridCol w="335581"/>
                <a:gridCol w="7047209"/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5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Jaká je oběžná doba planety Saturn kolem Slunce, je-li planeta ve vzdálenosti  9,5 AU ? ( v rocích 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4,5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857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5,4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09210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78202"/>
              </p:ext>
            </p:extLst>
          </p:nvPr>
        </p:nvGraphicFramePr>
        <p:xfrm>
          <a:off x="871464" y="1844824"/>
          <a:ext cx="7632848" cy="2316964"/>
        </p:xfrm>
        <a:graphic>
          <a:graphicData uri="http://schemas.openxmlformats.org/drawingml/2006/table">
            <a:tbl>
              <a:tblPr/>
              <a:tblGrid>
                <a:gridCol w="346948"/>
                <a:gridCol w="7285900"/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6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Těleso bylo vrženo svisle vzhůru  počáteční rychlostí  25 m/s.  Jaká bude jeho rychlost a jaký  směr rychlosti v čase 3s ?</a:t>
                      </a:r>
                      <a:endParaRPr lang="cs-CZ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8121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45 m/s , dolů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38121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 m/s, nahoru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21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45 m/s nahoru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38121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 m/s, dolů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90957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101660"/>
              </p:ext>
            </p:extLst>
          </p:nvPr>
        </p:nvGraphicFramePr>
        <p:xfrm>
          <a:off x="683568" y="1268760"/>
          <a:ext cx="8352928" cy="3254264"/>
        </p:xfrm>
        <a:graphic>
          <a:graphicData uri="http://schemas.openxmlformats.org/drawingml/2006/table">
            <a:tbl>
              <a:tblPr/>
              <a:tblGrid>
                <a:gridCol w="379679"/>
                <a:gridCol w="7973249"/>
              </a:tblGrid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7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Těleso bylo vrženo svisle vzhůru  počáteční rychlostí  25 m/s.  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jaké maximální výšky těleso  vyletí ?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63354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31,25 m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3354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62,5 m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354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50 m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3354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45 m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11454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945710"/>
              </p:ext>
            </p:extLst>
          </p:nvPr>
        </p:nvGraphicFramePr>
        <p:xfrm>
          <a:off x="683568" y="1268760"/>
          <a:ext cx="8352928" cy="3254264"/>
        </p:xfrm>
        <a:graphic>
          <a:graphicData uri="http://schemas.openxmlformats.org/drawingml/2006/table">
            <a:tbl>
              <a:tblPr/>
              <a:tblGrid>
                <a:gridCol w="379679"/>
                <a:gridCol w="7973249"/>
              </a:tblGrid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8.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Těleso bylo vrženo vodorovně počáteční rychlostí 30 m/s. Jak velká bude jeho okamžitá rychlost na konci čtvrté sekundy?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63354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30 m/s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3354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40 m/s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354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50 m/s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3354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60 m/s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25595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</TotalTime>
  <Words>345</Words>
  <Application>Microsoft Office PowerPoint</Application>
  <PresentationFormat>Předvádění na obrazovce (4:3)</PresentationFormat>
  <Paragraphs>97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Mechanika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Administrator</cp:lastModifiedBy>
  <cp:revision>77</cp:revision>
  <dcterms:created xsi:type="dcterms:W3CDTF">2011-12-03T14:12:28Z</dcterms:created>
  <dcterms:modified xsi:type="dcterms:W3CDTF">2013-05-24T09:14:29Z</dcterms:modified>
</cp:coreProperties>
</file>