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1" r:id="rId3"/>
    <p:sldId id="289" r:id="rId4"/>
    <p:sldId id="290" r:id="rId5"/>
    <p:sldId id="288" r:id="rId6"/>
    <p:sldId id="291" r:id="rId7"/>
    <p:sldId id="292" r:id="rId8"/>
    <p:sldId id="293" r:id="rId9"/>
    <p:sldId id="294" r:id="rId10"/>
    <p:sldId id="279" r:id="rId11"/>
    <p:sldId id="267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90" d="100"/>
          <a:sy n="90" d="100"/>
        </p:scale>
        <p:origin x="-60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2E905-70D3-4EC0-A2B4-A46E96780764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A390F-A437-48CF-BC5F-794E6CC67B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197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C8BAF-BD71-41E0-9706-C1330559585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207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488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488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446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446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446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4467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476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png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4.png"/><Relationship Id="rId4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microsoft.com/office/2007/relationships/hdphoto" Target="../media/hdphoto3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microsoft.com/office/2007/relationships/hdphoto" Target="../media/hdphoto3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microsoft.com/office/2007/relationships/hdphoto" Target="../media/hdphoto3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</a:t>
            </a:r>
            <a:r>
              <a:rPr lang="cs-CZ" dirty="0">
                <a:solidFill>
                  <a:srgbClr val="376092"/>
                </a:solidFill>
              </a:rPr>
              <a:t>I</a:t>
            </a:r>
            <a:r>
              <a:rPr lang="cs-CZ" dirty="0" smtClean="0">
                <a:solidFill>
                  <a:srgbClr val="376092"/>
                </a:solidFill>
              </a:rPr>
              <a:t>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Pohyby v centrálním gravitačním poli Slunce, Keplerovy zákony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7545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VY_32_INOVACE_11-10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Andrea Pieczonková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ovéPole 298"/>
          <p:cNvSpPr txBox="1"/>
          <p:nvPr/>
        </p:nvSpPr>
        <p:spPr>
          <a:xfrm>
            <a:off x="4025822" y="523289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83568" y="80157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V centrálním gravitačním poli Slunce se pohybují planety, planetky, komety a mnoho</a:t>
            </a:r>
          </a:p>
          <a:p>
            <a:r>
              <a:rPr lang="cs-CZ" dirty="0" smtClean="0">
                <a:latin typeface="+mn-lt"/>
              </a:rPr>
              <a:t>dalších těles.</a:t>
            </a:r>
            <a:endParaRPr lang="cs-CZ" dirty="0">
              <a:latin typeface="+mn-lt"/>
            </a:endParaRPr>
          </a:p>
        </p:txBody>
      </p:sp>
      <p:pic>
        <p:nvPicPr>
          <p:cNvPr id="1026" name="Picture 2" descr="C:\Users\alan\AppData\Local\Microsoft\Windows\Temporary Internet Files\Content.IE5\U70BCJAU\MP90043084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18062"/>
            <a:ext cx="2808312" cy="206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lan\AppData\Local\Microsoft\Windows\Temporary Internet Files\Content.IE5\0X2A273J\MP900182772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330" y="4191404"/>
            <a:ext cx="2631143" cy="208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lan\AppData\Local\Microsoft\Windows\Temporary Internet Files\Content.IE5\U70BCJAU\MC90008319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793759"/>
            <a:ext cx="2450716" cy="208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lan\AppData\Local\Microsoft\Windows\Temporary Internet Files\Content.IE5\0X2A273J\MC90008318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246318"/>
            <a:ext cx="2067506" cy="202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276846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alpha val="3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25760"/>
            <a:ext cx="8229600" cy="1143000"/>
          </a:xfrm>
        </p:spPr>
        <p:txBody>
          <a:bodyPr/>
          <a:lstStyle/>
          <a:p>
            <a:r>
              <a:rPr lang="cs-CZ" sz="2800" b="1" dirty="0" smtClean="0">
                <a:solidFill>
                  <a:schemeClr val="accent1"/>
                </a:solidFill>
              </a:rPr>
              <a:t>Geocentrický názor</a:t>
            </a:r>
            <a:endParaRPr lang="cs-CZ" sz="2800" b="1" dirty="0">
              <a:solidFill>
                <a:schemeClr val="accent1"/>
              </a:solidFill>
            </a:endParaRPr>
          </a:p>
        </p:txBody>
      </p:sp>
      <p:pic>
        <p:nvPicPr>
          <p:cNvPr id="2051" name="Picture 3" descr="C:\Users\alan\AppData\Local\Microsoft\Windows\Temporary Internet Files\Content.IE5\0X2A273J\MP90043093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3" y="3260816"/>
            <a:ext cx="1674131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lan\AppData\Local\Microsoft\Windows\Temporary Internet Files\Content.IE5\U70BCJAU\MC900441357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693" y="799209"/>
            <a:ext cx="1040550" cy="104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lan\AppData\Local\Microsoft\Windows\Temporary Internet Files\Content.IE5\3DPZJJV2\MC90003720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56182"/>
            <a:ext cx="874166" cy="886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34598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16374E-6 C 0.17587 -3.16374E-6 0.3191 0.17392 0.3191 0.38969 C 0.3191 0.60454 0.17587 0.77937 -3.33333E-6 0.77937 C -0.17604 0.77937 -0.31875 0.60454 -0.31875 0.38969 C -0.31875 0.17392 -0.17604 -3.16374E-6 -3.33333E-6 -3.16374E-6 Z " pathEditMode="relative" rAng="0" ptsTypes="fffff">
                                      <p:cBhvr>
                                        <p:cTn id="6" dur="15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389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8" presetClass="path" presetSubtype="0" repeatCount="3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05556E-6 1.85185E-6 C 0.02622 0.01435 0.02969 0.02754 0.04011 0.04861 C 0.05052 0.06967 0.05469 0.0831 0.06233 0.12592 C 0.07414 0.18055 0.08039 0.24352 0.08594 0.30671 C 0.09236 0.37037 0.08594 0.42407 0.08039 0.48241 C 0.07414 0.53657 0.06528 0.5956 0.04427 0.64398 C 0.02674 0.69213 -0.00295 0.73125 -0.03524 0.76088 C -0.06527 0.78912 -0.10086 0.80926 -0.13628 0.81875 C -0.1717 0.8287 -0.25902 0.83704 -0.29236 0.82708 C -0.3276 0.81759 -0.3993 0.81713 -0.42604 0.7787 C -0.4526 0.74329 -0.44027 0.75949 -0.44288 0.74398 C -0.43507 0.73009 -0.43559 0.70162 -0.4118 0.6956 C -0.39757 0.68426 -0.37552 0.6794 -0.35729 0.67685 C -0.33906 0.67407 -0.31961 0.67037 -0.3026 0.68032 C -0.27274 0.68032 -0.25902 0.71759 -0.25468 0.73518 C -0.25034 0.75324 -0.25173 0.77454 -0.27673 0.78912 C -0.34166 0.81666 -0.37274 0.8162 -0.40521 0.82176 C -0.45503 0.81666 -0.53177 0.79861 -0.57534 0.75787 C -0.61041 0.70764 -0.64618 0.63217 -0.66632 0.57778 C -0.68646 0.52361 -0.68993 0.46991 -0.69618 0.43125 C -0.69896 0.39676 -0.70399 0.38125 -0.70399 0.34444 C -0.70399 0.30787 -0.71024 0.25741 -0.69618 0.21134 C -0.69618 0.15278 -0.64809 0.12268 -0.61961 0.06759 C -0.57795 0.00995 -0.49323 -0.04028 -0.38975 -0.05162 C -0.3085 -0.07037 -0.19739 -0.05324 -0.13264 -0.04468 C -0.06753 -0.03611 -0.02621 -0.01412 -3.05556E-6 1.85185E-6 Z " pathEditMode="relative" rAng="0" ptsTypes="fafffffffffaafafffafaffaaf">
                                      <p:cBhvr>
                                        <p:cTn id="8" dur="5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03" y="3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25760"/>
            <a:ext cx="8229600" cy="1143000"/>
          </a:xfrm>
        </p:spPr>
        <p:txBody>
          <a:bodyPr/>
          <a:lstStyle/>
          <a:p>
            <a:r>
              <a:rPr lang="cs-CZ" sz="2800" b="1" dirty="0" smtClean="0">
                <a:solidFill>
                  <a:schemeClr val="accent1"/>
                </a:solidFill>
              </a:rPr>
              <a:t>Heliocentrický názor</a:t>
            </a:r>
            <a:endParaRPr lang="cs-CZ" sz="2800" b="1" dirty="0">
              <a:solidFill>
                <a:schemeClr val="accent1"/>
              </a:solidFill>
            </a:endParaRPr>
          </a:p>
        </p:txBody>
      </p:sp>
      <p:pic>
        <p:nvPicPr>
          <p:cNvPr id="2051" name="Picture 3" descr="C:\Users\alan\AppData\Local\Microsoft\Windows\Temporary Internet Files\Content.IE5\0X2A273J\MP90043093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204" y="1037328"/>
            <a:ext cx="1017505" cy="787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lan\AppData\Local\Microsoft\Windows\Temporary Internet Files\Content.IE5\U70BCJAU\MC900441357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369" y="2885148"/>
            <a:ext cx="1040550" cy="104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lan\AppData\Local\Microsoft\Windows\Temporary Internet Files\Content.IE5\3DPZJJV2\MC90003720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75" y="2962396"/>
            <a:ext cx="874166" cy="886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Skupina 7"/>
          <p:cNvGrpSpPr/>
          <p:nvPr/>
        </p:nvGrpSpPr>
        <p:grpSpPr>
          <a:xfrm>
            <a:off x="395536" y="476672"/>
            <a:ext cx="8216038" cy="5939110"/>
            <a:chOff x="611560" y="548680"/>
            <a:chExt cx="8216038" cy="5939110"/>
          </a:xfrm>
        </p:grpSpPr>
        <p:sp>
          <p:nvSpPr>
            <p:cNvPr id="9" name="Pěticípá hvězda 8"/>
            <p:cNvSpPr/>
            <p:nvPr/>
          </p:nvSpPr>
          <p:spPr>
            <a:xfrm>
              <a:off x="1763688" y="5072685"/>
              <a:ext cx="352457" cy="35245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Pěticípá hvězda 9"/>
            <p:cNvSpPr/>
            <p:nvPr/>
          </p:nvSpPr>
          <p:spPr>
            <a:xfrm>
              <a:off x="1938106" y="2780928"/>
              <a:ext cx="352457" cy="35245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Pěticípá hvězda 10"/>
            <p:cNvSpPr/>
            <p:nvPr/>
          </p:nvSpPr>
          <p:spPr>
            <a:xfrm>
              <a:off x="1043608" y="3038583"/>
              <a:ext cx="352457" cy="352457"/>
            </a:xfrm>
            <a:prstGeom prst="star5">
              <a:avLst>
                <a:gd name="adj" fmla="val 0"/>
                <a:gd name="hf" fmla="val 105146"/>
                <a:gd name="vf" fmla="val 110557"/>
              </a:avLst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Pěticípá hvězda 11"/>
            <p:cNvSpPr/>
            <p:nvPr/>
          </p:nvSpPr>
          <p:spPr>
            <a:xfrm>
              <a:off x="611560" y="2204864"/>
              <a:ext cx="352457" cy="35245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Pěticípá hvězda 12"/>
            <p:cNvSpPr/>
            <p:nvPr/>
          </p:nvSpPr>
          <p:spPr>
            <a:xfrm>
              <a:off x="1396065" y="1124744"/>
              <a:ext cx="352457" cy="35245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Pěticípá hvězda 13"/>
            <p:cNvSpPr/>
            <p:nvPr/>
          </p:nvSpPr>
          <p:spPr>
            <a:xfrm>
              <a:off x="3995936" y="548680"/>
              <a:ext cx="352457" cy="35245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Pěticípá hvězda 14"/>
            <p:cNvSpPr/>
            <p:nvPr/>
          </p:nvSpPr>
          <p:spPr>
            <a:xfrm>
              <a:off x="6876256" y="666045"/>
              <a:ext cx="352457" cy="35245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Pěticípá hvězda 15"/>
            <p:cNvSpPr/>
            <p:nvPr/>
          </p:nvSpPr>
          <p:spPr>
            <a:xfrm>
              <a:off x="8100392" y="2204863"/>
              <a:ext cx="352457" cy="35245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Pěticípá hvězda 16"/>
            <p:cNvSpPr/>
            <p:nvPr/>
          </p:nvSpPr>
          <p:spPr>
            <a:xfrm>
              <a:off x="6876256" y="3861048"/>
              <a:ext cx="352457" cy="35245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Pěticípá hvězda 17"/>
            <p:cNvSpPr/>
            <p:nvPr/>
          </p:nvSpPr>
          <p:spPr>
            <a:xfrm>
              <a:off x="8475141" y="6021288"/>
              <a:ext cx="352457" cy="35245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Pěticípá hvězda 18"/>
            <p:cNvSpPr/>
            <p:nvPr/>
          </p:nvSpPr>
          <p:spPr>
            <a:xfrm>
              <a:off x="6084168" y="5960508"/>
              <a:ext cx="352457" cy="35245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Pěticípá hvězda 19"/>
            <p:cNvSpPr/>
            <p:nvPr/>
          </p:nvSpPr>
          <p:spPr>
            <a:xfrm>
              <a:off x="3131840" y="6135333"/>
              <a:ext cx="352457" cy="35245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Pěticípá hvězda 20"/>
            <p:cNvSpPr/>
            <p:nvPr/>
          </p:nvSpPr>
          <p:spPr>
            <a:xfrm>
              <a:off x="618288" y="5865505"/>
              <a:ext cx="352457" cy="35245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8560846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pat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87789E-6 C 0.14757 -1.87789E-6 0.26788 0.14015 0.26788 0.31337 C 0.26788 0.48613 0.14757 0.62697 -1.38889E-6 0.62697 C -0.14774 0.62697 -0.26771 0.48613 -0.26771 0.31337 C -0.26771 0.14015 -0.14774 -1.87789E-6 -1.38889E-6 -1.87789E-6 Z " pathEditMode="relative" rAng="0" ptsTypes="fffff">
                                      <p:cBhvr>
                                        <p:cTn id="8" dur="5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33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pat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5.3654E-7 C 3.61111E-6 -0.22155 0.18159 -0.40194 0.40659 -0.40194 C 0.6302 -0.40194 0.81145 -0.22155 0.81145 -5.3654E-7 C 0.81145 0.22179 0.6302 0.40148 0.40659 0.40148 C 0.18159 0.40148 3.61111E-6 0.22179 3.61111E-6 -5.3654E-7 Z " pathEditMode="relative" rAng="16200000" ptsTypes="fffff">
                                      <p:cBhvr>
                                        <p:cTn id="10" dur="10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573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ovéPole 15"/>
          <p:cNvSpPr txBox="1"/>
          <p:nvPr/>
        </p:nvSpPr>
        <p:spPr>
          <a:xfrm>
            <a:off x="755576" y="550430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1"/>
                </a:solidFill>
                <a:latin typeface="+mn-lt"/>
              </a:rPr>
              <a:t>První Keplerův zákon</a:t>
            </a:r>
            <a:endParaRPr lang="cs-CZ" sz="24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18807" y="1218818"/>
            <a:ext cx="835292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Planety se pohybují kolem Slunce po elipsách málo odlišných od kružnic, v jejichž společném ohnisku je Slunce.</a:t>
            </a:r>
            <a:endParaRPr lang="cs-CZ" b="1" dirty="0">
              <a:solidFill>
                <a:schemeClr val="accent1"/>
              </a:solidFill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971600" y="4285090"/>
            <a:ext cx="71287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4378077" y="1988840"/>
            <a:ext cx="0" cy="452500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ál 21"/>
          <p:cNvSpPr/>
          <p:nvPr/>
        </p:nvSpPr>
        <p:spPr>
          <a:xfrm>
            <a:off x="1542331" y="3135635"/>
            <a:ext cx="5688632" cy="2304256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0" y="389505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 - perihelium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7236296" y="392376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 - afélium</a:t>
            </a:r>
            <a:endParaRPr lang="cs-CZ" dirty="0"/>
          </a:p>
        </p:txBody>
      </p:sp>
      <p:sp>
        <p:nvSpPr>
          <p:cNvPr id="25" name="10cípá hvězda 24"/>
          <p:cNvSpPr/>
          <p:nvPr/>
        </p:nvSpPr>
        <p:spPr>
          <a:xfrm>
            <a:off x="2483768" y="4185084"/>
            <a:ext cx="216024" cy="216024"/>
          </a:xfrm>
          <a:prstGeom prst="star10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/>
          <p:cNvSpPr/>
          <p:nvPr/>
        </p:nvSpPr>
        <p:spPr>
          <a:xfrm>
            <a:off x="6137126" y="4257071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5652120" y="432907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ohnisko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2123728" y="436510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ohnisko</a:t>
            </a:r>
            <a:endParaRPr lang="cs-CZ" dirty="0"/>
          </a:p>
        </p:txBody>
      </p:sp>
      <p:pic>
        <p:nvPicPr>
          <p:cNvPr id="29" name="Picture 3" descr="C:\Users\alan\AppData\Local\Microsoft\Windows\Temporary Internet Files\Content.IE5\0X2A273J\MP90043093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3" y="3142443"/>
            <a:ext cx="288033" cy="22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Přímá spojnice se šipkou 30"/>
          <p:cNvCxnSpPr/>
          <p:nvPr/>
        </p:nvCxnSpPr>
        <p:spPr>
          <a:xfrm>
            <a:off x="2601305" y="4287763"/>
            <a:ext cx="1800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2644738" y="3969930"/>
            <a:ext cx="2268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f – ohnisková vzdálenost</a:t>
            </a:r>
            <a:endParaRPr lang="cs-CZ" sz="12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4912990" y="3941216"/>
            <a:ext cx="2268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a</a:t>
            </a:r>
            <a:r>
              <a:rPr lang="cs-CZ" sz="1200" dirty="0" smtClean="0"/>
              <a:t> – hlavní poloosa</a:t>
            </a:r>
            <a:endParaRPr lang="cs-CZ" sz="1200" dirty="0"/>
          </a:p>
        </p:txBody>
      </p:sp>
      <p:cxnSp>
        <p:nvCxnSpPr>
          <p:cNvPr id="35" name="Přímá spojnice se šipkou 34"/>
          <p:cNvCxnSpPr/>
          <p:nvPr/>
        </p:nvCxnSpPr>
        <p:spPr>
          <a:xfrm>
            <a:off x="4365701" y="4287796"/>
            <a:ext cx="2880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7664690" y="5698464"/>
                <a:ext cx="982000" cy="79451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𝜀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4690" y="5698464"/>
                <a:ext cx="982000" cy="79451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ovéPole 36"/>
          <p:cNvSpPr txBox="1"/>
          <p:nvPr/>
        </p:nvSpPr>
        <p:spPr>
          <a:xfrm>
            <a:off x="4759308" y="5909997"/>
            <a:ext cx="22457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ε</a:t>
            </a:r>
            <a:r>
              <a:rPr lang="cs-CZ" sz="1600" dirty="0" smtClean="0"/>
              <a:t> - číselná výstřednost</a:t>
            </a:r>
          </a:p>
          <a:p>
            <a:r>
              <a:rPr lang="cs-CZ" sz="1600" dirty="0" smtClean="0"/>
              <a:t>Země 0,0167</a:t>
            </a:r>
          </a:p>
          <a:p>
            <a:r>
              <a:rPr lang="cs-CZ" sz="1600" dirty="0" smtClean="0"/>
              <a:t>Pluto 0,247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0151786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nice 6"/>
          <p:cNvCxnSpPr/>
          <p:nvPr/>
        </p:nvCxnSpPr>
        <p:spPr>
          <a:xfrm flipH="1">
            <a:off x="4387248" y="3250455"/>
            <a:ext cx="1264872" cy="1042641"/>
          </a:xfrm>
          <a:prstGeom prst="line">
            <a:avLst/>
          </a:prstGeom>
          <a:ln w="1905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755576" y="550430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1"/>
                </a:solidFill>
                <a:latin typeface="+mn-lt"/>
              </a:rPr>
              <a:t>Druhý Keplerův zákon</a:t>
            </a:r>
            <a:endParaRPr lang="cs-CZ" sz="24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18807" y="1218818"/>
            <a:ext cx="753688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Obsahy ploch opsaných průvodičem planety za jednotku času jsou konstantní.</a:t>
            </a:r>
            <a:endParaRPr lang="cs-CZ" b="1" dirty="0">
              <a:solidFill>
                <a:schemeClr val="accent1"/>
              </a:solidFill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971600" y="4285090"/>
            <a:ext cx="71287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4378077" y="1988840"/>
            <a:ext cx="0" cy="452500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ál 21"/>
          <p:cNvSpPr/>
          <p:nvPr/>
        </p:nvSpPr>
        <p:spPr>
          <a:xfrm>
            <a:off x="1542331" y="3135635"/>
            <a:ext cx="5688632" cy="2304256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0" y="389505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 - perihelium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7236296" y="392376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 - afélium</a:t>
            </a:r>
            <a:endParaRPr lang="cs-CZ" dirty="0"/>
          </a:p>
        </p:txBody>
      </p:sp>
      <p:sp>
        <p:nvSpPr>
          <p:cNvPr id="25" name="10cípá hvězda 24"/>
          <p:cNvSpPr/>
          <p:nvPr/>
        </p:nvSpPr>
        <p:spPr>
          <a:xfrm>
            <a:off x="2483768" y="4185084"/>
            <a:ext cx="216024" cy="216024"/>
          </a:xfrm>
          <a:prstGeom prst="star10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/>
          <p:cNvSpPr/>
          <p:nvPr/>
        </p:nvSpPr>
        <p:spPr>
          <a:xfrm>
            <a:off x="6137126" y="4257071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9" name="Picture 3" descr="C:\Users\alan\AppData\Local\Microsoft\Windows\Temporary Internet Files\Content.IE5\0X2A273J\MP90043093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3" y="3142443"/>
            <a:ext cx="288033" cy="22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ovéPole 29"/>
          <p:cNvSpPr txBox="1"/>
          <p:nvPr/>
        </p:nvSpPr>
        <p:spPr>
          <a:xfrm>
            <a:off x="5004048" y="367955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průvodič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9978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/>
          <p:nvPr/>
        </p:nvSpPr>
        <p:spPr>
          <a:xfrm>
            <a:off x="2615979" y="4015409"/>
            <a:ext cx="4619708" cy="500932"/>
          </a:xfrm>
          <a:custGeom>
            <a:avLst/>
            <a:gdLst>
              <a:gd name="connsiteX0" fmla="*/ 0 w 4619708"/>
              <a:gd name="connsiteY0" fmla="*/ 270344 h 500932"/>
              <a:gd name="connsiteX1" fmla="*/ 4595854 w 4619708"/>
              <a:gd name="connsiteY1" fmla="*/ 500932 h 500932"/>
              <a:gd name="connsiteX2" fmla="*/ 4619708 w 4619708"/>
              <a:gd name="connsiteY2" fmla="*/ 286247 h 500932"/>
              <a:gd name="connsiteX3" fmla="*/ 4540195 w 4619708"/>
              <a:gd name="connsiteY3" fmla="*/ 0 h 500932"/>
              <a:gd name="connsiteX4" fmla="*/ 0 w 4619708"/>
              <a:gd name="connsiteY4" fmla="*/ 270344 h 50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19708" h="500932">
                <a:moveTo>
                  <a:pt x="0" y="270344"/>
                </a:moveTo>
                <a:lnTo>
                  <a:pt x="4595854" y="500932"/>
                </a:lnTo>
                <a:lnTo>
                  <a:pt x="4619708" y="286247"/>
                </a:lnTo>
                <a:lnTo>
                  <a:pt x="4540195" y="0"/>
                </a:lnTo>
                <a:lnTo>
                  <a:pt x="0" y="270344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Volný tvar 2"/>
          <p:cNvSpPr/>
          <p:nvPr/>
        </p:nvSpPr>
        <p:spPr>
          <a:xfrm>
            <a:off x="1542553" y="3848431"/>
            <a:ext cx="1049572" cy="938254"/>
          </a:xfrm>
          <a:custGeom>
            <a:avLst/>
            <a:gdLst>
              <a:gd name="connsiteX0" fmla="*/ 1049572 w 1049572"/>
              <a:gd name="connsiteY0" fmla="*/ 437322 h 938254"/>
              <a:gd name="connsiteX1" fmla="*/ 222637 w 1049572"/>
              <a:gd name="connsiteY1" fmla="*/ 0 h 938254"/>
              <a:gd name="connsiteX2" fmla="*/ 63610 w 1049572"/>
              <a:gd name="connsiteY2" fmla="*/ 206734 h 938254"/>
              <a:gd name="connsiteX3" fmla="*/ 0 w 1049572"/>
              <a:gd name="connsiteY3" fmla="*/ 421419 h 938254"/>
              <a:gd name="connsiteX4" fmla="*/ 55659 w 1049572"/>
              <a:gd name="connsiteY4" fmla="*/ 691764 h 938254"/>
              <a:gd name="connsiteX5" fmla="*/ 278296 w 1049572"/>
              <a:gd name="connsiteY5" fmla="*/ 938254 h 938254"/>
              <a:gd name="connsiteX6" fmla="*/ 1049572 w 1049572"/>
              <a:gd name="connsiteY6" fmla="*/ 437322 h 938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9572" h="938254">
                <a:moveTo>
                  <a:pt x="1049572" y="437322"/>
                </a:moveTo>
                <a:lnTo>
                  <a:pt x="222637" y="0"/>
                </a:lnTo>
                <a:lnTo>
                  <a:pt x="63610" y="206734"/>
                </a:lnTo>
                <a:lnTo>
                  <a:pt x="0" y="421419"/>
                </a:lnTo>
                <a:lnTo>
                  <a:pt x="55659" y="691764"/>
                </a:lnTo>
                <a:lnTo>
                  <a:pt x="278296" y="938254"/>
                </a:lnTo>
                <a:lnTo>
                  <a:pt x="1049572" y="43732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755576" y="550430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1"/>
                </a:solidFill>
                <a:latin typeface="+mn-lt"/>
              </a:rPr>
              <a:t>Druhý Keplerův zákon</a:t>
            </a:r>
            <a:endParaRPr lang="cs-CZ" sz="24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18807" y="1218818"/>
            <a:ext cx="753688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Obsahy ploch opsaných průvodičem planety za jednotku času jsou konstantní.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22" name="Ovál 21"/>
          <p:cNvSpPr/>
          <p:nvPr/>
        </p:nvSpPr>
        <p:spPr>
          <a:xfrm>
            <a:off x="1542331" y="3135635"/>
            <a:ext cx="5688632" cy="2304256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10cípá hvězda 24"/>
          <p:cNvSpPr/>
          <p:nvPr/>
        </p:nvSpPr>
        <p:spPr>
          <a:xfrm>
            <a:off x="2483768" y="4185084"/>
            <a:ext cx="216024" cy="216024"/>
          </a:xfrm>
          <a:prstGeom prst="star10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9" name="Picture 3" descr="C:\Users\alan\AppData\Local\Microsoft\Windows\Temporary Internet Files\Content.IE5\0X2A273J\MP90043093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892" y="3708406"/>
            <a:ext cx="288033" cy="22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alan\AppData\Local\Microsoft\Windows\Temporary Internet Files\Content.IE5\0X2A273J\MP90043093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859" y="4408391"/>
            <a:ext cx="288033" cy="22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727540" y="417091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r>
              <a:rPr lang="cs-CZ" baseline="-25000" dirty="0" smtClean="0"/>
              <a:t>1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590647" y="410788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r>
              <a:rPr lang="cs-CZ" baseline="-25000" dirty="0" smtClean="0"/>
              <a:t>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16041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0023 L -0.01163 0.01712 L -0.02118 0.03725 C -0.0257 0.04511 -0.02691 0.05784 -0.02691 0.07033 C -0.02691 0.08468 -0.02413 0.09555 -0.01962 0.10388 L 0.00139 0.14183 " pathEditMode="relative" rAng="10800000" ptsTypes="FAffFF"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2" y="71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58" presetClass="pat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313 2.22222E-6 L 0.00034 -0.00857 L 0.00312 -0.01898 C 0.00434 -0.02315 0.00434 -0.02986 0.00434 -0.03634 C 0.00434 -0.04352 0.00382 -0.04931 0.0026 -0.05371 L -0.00347 -0.07361 " pathEditMode="relative" rAng="10800000" ptsTypes="FAffFF">
                                      <p:cBhvr>
                                        <p:cTn id="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" y="-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1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6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ovéPole 15"/>
          <p:cNvSpPr txBox="1"/>
          <p:nvPr/>
        </p:nvSpPr>
        <p:spPr>
          <a:xfrm>
            <a:off x="755576" y="550430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1"/>
                </a:solidFill>
                <a:latin typeface="+mn-lt"/>
              </a:rPr>
              <a:t>Druhý Keplerův zákon</a:t>
            </a:r>
            <a:endParaRPr lang="cs-CZ" sz="24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18807" y="1218818"/>
            <a:ext cx="753688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Obsahy ploch opsaných průvodičem planety za jednotku času jsou konstantní.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22" name="Ovál 21"/>
          <p:cNvSpPr/>
          <p:nvPr/>
        </p:nvSpPr>
        <p:spPr>
          <a:xfrm>
            <a:off x="1542331" y="3135635"/>
            <a:ext cx="5688632" cy="2304256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10cípá hvězda 24"/>
          <p:cNvSpPr/>
          <p:nvPr/>
        </p:nvSpPr>
        <p:spPr>
          <a:xfrm>
            <a:off x="2483768" y="4185084"/>
            <a:ext cx="216024" cy="216024"/>
          </a:xfrm>
          <a:prstGeom prst="star10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9" name="Picture 3" descr="C:\Users\alan\AppData\Local\Microsoft\Windows\Temporary Internet Files\Content.IE5\0X2A273J\MP90043093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946" y="4175759"/>
            <a:ext cx="288033" cy="22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146287" y="457642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</a:t>
            </a:r>
            <a:r>
              <a:rPr lang="cs-CZ" baseline="-25000" dirty="0" err="1" smtClean="0"/>
              <a:t>P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7236296" y="384861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</a:t>
            </a:r>
            <a:r>
              <a:rPr lang="cs-CZ" baseline="-25000" dirty="0" err="1" smtClean="0"/>
              <a:t>A</a:t>
            </a:r>
            <a:endParaRPr lang="cs-CZ" dirty="0"/>
          </a:p>
        </p:txBody>
      </p:sp>
      <p:sp>
        <p:nvSpPr>
          <p:cNvPr id="2" name="Šipka nahoru 1"/>
          <p:cNvSpPr/>
          <p:nvPr/>
        </p:nvSpPr>
        <p:spPr>
          <a:xfrm>
            <a:off x="7158955" y="3777870"/>
            <a:ext cx="144016" cy="509389"/>
          </a:xfrm>
          <a:prstGeom prst="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nahoru 14"/>
          <p:cNvSpPr/>
          <p:nvPr/>
        </p:nvSpPr>
        <p:spPr>
          <a:xfrm flipV="1">
            <a:off x="1470323" y="4293095"/>
            <a:ext cx="144016" cy="936000"/>
          </a:xfrm>
          <a:prstGeom prst="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85323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2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022E-16 C 1.38889E-6 0.0919 -0.13941 0.16667 -0.31077 0.16667 C -0.48229 0.16667 -0.62153 0.0919 -0.62153 1.11022E-16 C -0.62153 -0.0919 -0.48229 -0.16667 -0.31077 -0.16667 C -0.13941 -0.16667 1.38889E-6 -0.0919 1.38889E-6 1.11022E-16 Z " pathEditMode="relative" rAng="5400000" ptsTypes="fffff">
                                      <p:cBhvr>
                                        <p:cTn id="6" dur="5000" spd="-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7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7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  <p:bldP spid="2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550430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1"/>
                </a:solidFill>
                <a:latin typeface="+mn-lt"/>
              </a:rPr>
              <a:t>Třetí Keplerův zákon</a:t>
            </a:r>
            <a:endParaRPr lang="cs-CZ" sz="24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8807" y="1218818"/>
            <a:ext cx="753688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Poměr druhých mocnin oběžných dob dvou planet se rovná poměru třetích mocnin hlavních poloos jejich trajektorií.</a:t>
            </a:r>
            <a:endParaRPr lang="cs-CZ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3707904" y="3054648"/>
                <a:ext cx="1468735" cy="111812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800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cs-CZ" sz="28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cs-CZ" sz="2800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2800" i="1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sz="28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cs-CZ" sz="28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cs-CZ" sz="2800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2800" i="1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sz="28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lang="cs-CZ" sz="2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800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cs-CZ" sz="28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cs-CZ" sz="2800" i="1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cs-CZ" sz="2800" i="1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sz="2800" i="1">
                                  <a:latin typeface="Cambria Math"/>
                                </a:rPr>
                                <m:t>3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cs-CZ" sz="28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cs-CZ" sz="2800" i="1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cs-CZ" sz="2800" i="1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sz="2800" i="1">
                                  <a:latin typeface="Cambria Math"/>
                                </a:rPr>
                                <m:t>3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054648"/>
                <a:ext cx="1468735" cy="111812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365560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solidFill>
            <a:schemeClr val="tx1"/>
          </a:solidFill>
          <a:headEnd type="arrow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</TotalTime>
  <Words>216</Words>
  <Application>Microsoft Office PowerPoint</Application>
  <PresentationFormat>Předvádění na obrazovce (4:3)</PresentationFormat>
  <Paragraphs>50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Mechanika II.</vt:lpstr>
      <vt:lpstr>Prezentace aplikace PowerPoint</vt:lpstr>
      <vt:lpstr>Geocentrický názor</vt:lpstr>
      <vt:lpstr>Heliocentrický názor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Administrator</cp:lastModifiedBy>
  <cp:revision>100</cp:revision>
  <dcterms:created xsi:type="dcterms:W3CDTF">2011-12-03T14:12:28Z</dcterms:created>
  <dcterms:modified xsi:type="dcterms:W3CDTF">2013-05-24T09:14:09Z</dcterms:modified>
</cp:coreProperties>
</file>