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1" r:id="rId3"/>
    <p:sldId id="292" r:id="rId4"/>
    <p:sldId id="293" r:id="rId5"/>
    <p:sldId id="294" r:id="rId6"/>
    <p:sldId id="285" r:id="rId7"/>
    <p:sldId id="279" r:id="rId8"/>
    <p:sldId id="267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100" d="100"/>
          <a:sy n="100" d="100"/>
        </p:scale>
        <p:origin x="-30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0BFF4-D43D-4040-8F11-16C5379D121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0A449-68B2-478E-9319-53C50770C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285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0A449-68B2-478E-9319-53C50770C1C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31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0A449-68B2-478E-9319-53C50770C1C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270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0A449-68B2-478E-9319-53C50770C1C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149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0A449-68B2-478E-9319-53C50770C1C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240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0A449-68B2-478E-9319-53C50770C1C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614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0A449-68B2-478E-9319-53C50770C1C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589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0A449-68B2-478E-9319-53C50770C1C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199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0A449-68B2-478E-9319-53C50770C1C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081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Tíhová síla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VY_32_INOVACE_11-07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47716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Gravitační</a:t>
            </a:r>
            <a:r>
              <a:rPr lang="cs-CZ" dirty="0" smtClean="0">
                <a:latin typeface="+mn-lt"/>
              </a:rPr>
              <a:t> síla na povrchu Země.</a:t>
            </a:r>
          </a:p>
        </p:txBody>
      </p:sp>
      <p:pic>
        <p:nvPicPr>
          <p:cNvPr id="156" name="Picture 3" descr="C:\Documents and Settings\NB02\Local Settings\Temporary Internet Files\Content.IE5\XTNOTQQL\MC900431620[1]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778" b="92222" l="5000" r="96667"/>
                    </a14:imgEffect>
                    <a14:imgEffect>
                      <a14:sharpenSoften amount="-81000"/>
                    </a14:imgEffect>
                    <a14:imgEffect>
                      <a14:brightnessContrast brigh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42" y="1252697"/>
            <a:ext cx="5680756" cy="568075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Skupina 11"/>
          <p:cNvGrpSpPr/>
          <p:nvPr/>
        </p:nvGrpSpPr>
        <p:grpSpPr>
          <a:xfrm>
            <a:off x="2225212" y="1549081"/>
            <a:ext cx="4917810" cy="4925522"/>
            <a:chOff x="564982" y="3136735"/>
            <a:chExt cx="2446163" cy="2449999"/>
          </a:xfrm>
        </p:grpSpPr>
        <p:sp>
          <p:nvSpPr>
            <p:cNvPr id="3" name="Ovál 2"/>
            <p:cNvSpPr/>
            <p:nvPr/>
          </p:nvSpPr>
          <p:spPr>
            <a:xfrm>
              <a:off x="569543" y="3136735"/>
              <a:ext cx="2441602" cy="24416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vál 4"/>
            <p:cNvSpPr/>
            <p:nvPr/>
          </p:nvSpPr>
          <p:spPr>
            <a:xfrm>
              <a:off x="1160344" y="3727536"/>
              <a:ext cx="1260000" cy="126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ál 17"/>
            <p:cNvSpPr/>
            <p:nvPr/>
          </p:nvSpPr>
          <p:spPr>
            <a:xfrm>
              <a:off x="800344" y="3367536"/>
              <a:ext cx="1980000" cy="19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ál 18"/>
            <p:cNvSpPr/>
            <p:nvPr/>
          </p:nvSpPr>
          <p:spPr>
            <a:xfrm>
              <a:off x="1520344" y="4087536"/>
              <a:ext cx="540000" cy="54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9" name="Skupina 8"/>
            <p:cNvGrpSpPr/>
            <p:nvPr/>
          </p:nvGrpSpPr>
          <p:grpSpPr>
            <a:xfrm>
              <a:off x="569543" y="3136735"/>
              <a:ext cx="2441602" cy="2441602"/>
              <a:chOff x="569543" y="3136735"/>
              <a:chExt cx="2441602" cy="2441602"/>
            </a:xfrm>
          </p:grpSpPr>
          <p:cxnSp>
            <p:nvCxnSpPr>
              <p:cNvPr id="8" name="Přímá spojnice 7"/>
              <p:cNvCxnSpPr>
                <a:stCxn id="3" idx="2"/>
                <a:endCxn id="3" idx="6"/>
              </p:cNvCxnSpPr>
              <p:nvPr/>
            </p:nvCxnSpPr>
            <p:spPr>
              <a:xfrm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/>
              <p:cNvCxnSpPr/>
              <p:nvPr/>
            </p:nvCxnSpPr>
            <p:spPr>
              <a:xfrm rot="5400000"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Skupina 21"/>
            <p:cNvGrpSpPr/>
            <p:nvPr/>
          </p:nvGrpSpPr>
          <p:grpSpPr>
            <a:xfrm rot="1800000">
              <a:off x="569542" y="3136922"/>
              <a:ext cx="2441602" cy="2441602"/>
              <a:chOff x="569543" y="3136735"/>
              <a:chExt cx="2441602" cy="2441602"/>
            </a:xfrm>
          </p:grpSpPr>
          <p:cxnSp>
            <p:nvCxnSpPr>
              <p:cNvPr id="23" name="Přímá spojnice 22"/>
              <p:cNvCxnSpPr/>
              <p:nvPr/>
            </p:nvCxnSpPr>
            <p:spPr>
              <a:xfrm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/>
              <p:cNvCxnSpPr/>
              <p:nvPr/>
            </p:nvCxnSpPr>
            <p:spPr>
              <a:xfrm rot="5400000"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Skupina 24"/>
            <p:cNvGrpSpPr/>
            <p:nvPr/>
          </p:nvGrpSpPr>
          <p:grpSpPr>
            <a:xfrm rot="3600000">
              <a:off x="564982" y="3145132"/>
              <a:ext cx="2441602" cy="2441602"/>
              <a:chOff x="569543" y="3136735"/>
              <a:chExt cx="2441602" cy="2441602"/>
            </a:xfrm>
          </p:grpSpPr>
          <p:cxnSp>
            <p:nvCxnSpPr>
              <p:cNvPr id="26" name="Přímá spojnice 25"/>
              <p:cNvCxnSpPr/>
              <p:nvPr/>
            </p:nvCxnSpPr>
            <p:spPr>
              <a:xfrm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>
              <a:xfrm rot="5400000"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Skupina 20"/>
          <p:cNvGrpSpPr/>
          <p:nvPr/>
        </p:nvGrpSpPr>
        <p:grpSpPr>
          <a:xfrm rot="-1500000">
            <a:off x="2348898" y="1676186"/>
            <a:ext cx="4662027" cy="4662027"/>
            <a:chOff x="2348898" y="1676186"/>
            <a:chExt cx="4662027" cy="4662027"/>
          </a:xfrm>
        </p:grpSpPr>
        <p:grpSp>
          <p:nvGrpSpPr>
            <p:cNvPr id="4" name="Skupina 3"/>
            <p:cNvGrpSpPr/>
            <p:nvPr/>
          </p:nvGrpSpPr>
          <p:grpSpPr>
            <a:xfrm>
              <a:off x="2348898" y="3269896"/>
              <a:ext cx="4662027" cy="1462539"/>
              <a:chOff x="3578247" y="3928827"/>
              <a:chExt cx="2304698" cy="723014"/>
            </a:xfrm>
          </p:grpSpPr>
          <p:sp>
            <p:nvSpPr>
              <p:cNvPr id="14" name="Šipka doprava 13"/>
              <p:cNvSpPr/>
              <p:nvPr/>
            </p:nvSpPr>
            <p:spPr>
              <a:xfrm rot="9645968" flipV="1">
                <a:off x="5306945" y="3928827"/>
                <a:ext cx="576000" cy="123296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Šipka doprava 10"/>
              <p:cNvSpPr/>
              <p:nvPr/>
            </p:nvSpPr>
            <p:spPr>
              <a:xfrm rot="20445968" flipV="1">
                <a:off x="3578247" y="4528545"/>
                <a:ext cx="576000" cy="123296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 rot="5400000">
              <a:off x="2370291" y="3275930"/>
              <a:ext cx="4662027" cy="1462539"/>
              <a:chOff x="3578247" y="3928827"/>
              <a:chExt cx="2304698" cy="723014"/>
            </a:xfrm>
          </p:grpSpPr>
          <p:sp>
            <p:nvSpPr>
              <p:cNvPr id="15" name="Šipka doprava 14"/>
              <p:cNvSpPr/>
              <p:nvPr/>
            </p:nvSpPr>
            <p:spPr>
              <a:xfrm rot="9645968" flipV="1">
                <a:off x="5306945" y="3928827"/>
                <a:ext cx="576000" cy="123296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" name="Šipka doprava 15"/>
              <p:cNvSpPr/>
              <p:nvPr/>
            </p:nvSpPr>
            <p:spPr>
              <a:xfrm rot="20445968" flipV="1">
                <a:off x="3578247" y="4528545"/>
                <a:ext cx="576000" cy="123296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30" name="Skupina 29"/>
          <p:cNvGrpSpPr/>
          <p:nvPr/>
        </p:nvGrpSpPr>
        <p:grpSpPr>
          <a:xfrm>
            <a:off x="2637868" y="1969090"/>
            <a:ext cx="4145947" cy="4133823"/>
            <a:chOff x="2637868" y="1969090"/>
            <a:chExt cx="4145947" cy="4133823"/>
          </a:xfrm>
        </p:grpSpPr>
        <p:grpSp>
          <p:nvGrpSpPr>
            <p:cNvPr id="29" name="Skupina 28"/>
            <p:cNvGrpSpPr/>
            <p:nvPr/>
          </p:nvGrpSpPr>
          <p:grpSpPr>
            <a:xfrm>
              <a:off x="6406038" y="2017453"/>
              <a:ext cx="377777" cy="4085460"/>
              <a:chOff x="6406038" y="2017453"/>
              <a:chExt cx="377777" cy="4085460"/>
            </a:xfrm>
          </p:grpSpPr>
          <p:sp>
            <p:nvSpPr>
              <p:cNvPr id="28" name="Šipka doprava 27"/>
              <p:cNvSpPr/>
              <p:nvPr/>
            </p:nvSpPr>
            <p:spPr>
              <a:xfrm rot="19016286">
                <a:off x="6406038" y="2017453"/>
                <a:ext cx="377777" cy="274628"/>
              </a:xfrm>
              <a:prstGeom prst="rightArrow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" name="Šipka doprava 31"/>
              <p:cNvSpPr/>
              <p:nvPr/>
            </p:nvSpPr>
            <p:spPr>
              <a:xfrm rot="2816286">
                <a:off x="6368659" y="5776711"/>
                <a:ext cx="377777" cy="274628"/>
              </a:xfrm>
              <a:prstGeom prst="rightArrow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5" name="Šipka doprava 34"/>
            <p:cNvSpPr/>
            <p:nvPr/>
          </p:nvSpPr>
          <p:spPr>
            <a:xfrm rot="2583714" flipH="1">
              <a:off x="2643914" y="1969090"/>
              <a:ext cx="377777" cy="274628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Šipka doprava 35"/>
            <p:cNvSpPr/>
            <p:nvPr/>
          </p:nvSpPr>
          <p:spPr>
            <a:xfrm rot="18783714" flipH="1">
              <a:off x="2586293" y="5728348"/>
              <a:ext cx="377777" cy="274628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8" name="TextovéPole 37"/>
          <p:cNvSpPr txBox="1"/>
          <p:nvPr/>
        </p:nvSpPr>
        <p:spPr>
          <a:xfrm>
            <a:off x="680101" y="922337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Setrvačná</a:t>
            </a:r>
            <a:r>
              <a:rPr lang="cs-CZ" dirty="0" smtClean="0">
                <a:latin typeface="+mn-lt"/>
              </a:rPr>
              <a:t> odstředivá síla.</a:t>
            </a:r>
          </a:p>
        </p:txBody>
      </p:sp>
    </p:spTree>
    <p:extLst>
      <p:ext uri="{BB962C8B-B14F-4D97-AF65-F5344CB8AC3E}">
        <p14:creationId xmlns:p14="http://schemas.microsoft.com/office/powerpoint/2010/main" val="389913945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2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24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2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ovéPole 298"/>
          <p:cNvSpPr txBox="1"/>
          <p:nvPr/>
        </p:nvSpPr>
        <p:spPr>
          <a:xfrm>
            <a:off x="4025822" y="523289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pSp>
        <p:nvGrpSpPr>
          <p:cNvPr id="33" name="Skupina 32"/>
          <p:cNvGrpSpPr/>
          <p:nvPr/>
        </p:nvGrpSpPr>
        <p:grpSpPr>
          <a:xfrm>
            <a:off x="2225213" y="1549081"/>
            <a:ext cx="4917807" cy="4925522"/>
            <a:chOff x="564982" y="3136735"/>
            <a:chExt cx="2446162" cy="2449999"/>
          </a:xfrm>
        </p:grpSpPr>
        <p:sp>
          <p:nvSpPr>
            <p:cNvPr id="41" name="Ovál 40"/>
            <p:cNvSpPr/>
            <p:nvPr/>
          </p:nvSpPr>
          <p:spPr>
            <a:xfrm>
              <a:off x="569543" y="3136735"/>
              <a:ext cx="2441601" cy="24416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Ovál 41"/>
            <p:cNvSpPr/>
            <p:nvPr/>
          </p:nvSpPr>
          <p:spPr>
            <a:xfrm>
              <a:off x="1160344" y="3727536"/>
              <a:ext cx="1260000" cy="126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" name="Ovál 43"/>
            <p:cNvSpPr/>
            <p:nvPr/>
          </p:nvSpPr>
          <p:spPr>
            <a:xfrm>
              <a:off x="1520344" y="4087536"/>
              <a:ext cx="540000" cy="54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5" name="Skupina 44"/>
            <p:cNvGrpSpPr/>
            <p:nvPr/>
          </p:nvGrpSpPr>
          <p:grpSpPr>
            <a:xfrm>
              <a:off x="569543" y="3136735"/>
              <a:ext cx="2441601" cy="2441602"/>
              <a:chOff x="569543" y="3136735"/>
              <a:chExt cx="2441602" cy="2441602"/>
            </a:xfrm>
          </p:grpSpPr>
          <p:cxnSp>
            <p:nvCxnSpPr>
              <p:cNvPr id="52" name="Přímá spojnice 51"/>
              <p:cNvCxnSpPr>
                <a:stCxn id="41" idx="2"/>
                <a:endCxn id="41" idx="6"/>
              </p:cNvCxnSpPr>
              <p:nvPr/>
            </p:nvCxnSpPr>
            <p:spPr>
              <a:xfrm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>
              <a:xfrm rot="5400000"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Skupina 45"/>
            <p:cNvGrpSpPr/>
            <p:nvPr/>
          </p:nvGrpSpPr>
          <p:grpSpPr>
            <a:xfrm rot="1800000">
              <a:off x="569542" y="3136922"/>
              <a:ext cx="2441602" cy="2441602"/>
              <a:chOff x="569543" y="3136735"/>
              <a:chExt cx="2441602" cy="2441602"/>
            </a:xfrm>
          </p:grpSpPr>
          <p:cxnSp>
            <p:nvCxnSpPr>
              <p:cNvPr id="50" name="Přímá spojnice 49"/>
              <p:cNvCxnSpPr/>
              <p:nvPr/>
            </p:nvCxnSpPr>
            <p:spPr>
              <a:xfrm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>
              <a:xfrm rot="5400000"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Skupina 46"/>
            <p:cNvGrpSpPr/>
            <p:nvPr/>
          </p:nvGrpSpPr>
          <p:grpSpPr>
            <a:xfrm rot="3600000">
              <a:off x="564982" y="3145132"/>
              <a:ext cx="2441602" cy="2441602"/>
              <a:chOff x="569543" y="3136735"/>
              <a:chExt cx="2441602" cy="2441602"/>
            </a:xfrm>
          </p:grpSpPr>
          <p:cxnSp>
            <p:nvCxnSpPr>
              <p:cNvPr id="48" name="Přímá spojnice 47"/>
              <p:cNvCxnSpPr/>
              <p:nvPr/>
            </p:nvCxnSpPr>
            <p:spPr>
              <a:xfrm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>
              <a:xfrm rot="5400000"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Ovál 42"/>
            <p:cNvSpPr/>
            <p:nvPr/>
          </p:nvSpPr>
          <p:spPr>
            <a:xfrm>
              <a:off x="800344" y="3367536"/>
              <a:ext cx="1980000" cy="19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4" name="Skupina 53"/>
          <p:cNvGrpSpPr/>
          <p:nvPr/>
        </p:nvGrpSpPr>
        <p:grpSpPr>
          <a:xfrm rot="-1500000">
            <a:off x="2348898" y="1676186"/>
            <a:ext cx="4662027" cy="4662027"/>
            <a:chOff x="2348898" y="1676186"/>
            <a:chExt cx="4662027" cy="4662027"/>
          </a:xfrm>
        </p:grpSpPr>
        <p:grpSp>
          <p:nvGrpSpPr>
            <p:cNvPr id="55" name="Skupina 54"/>
            <p:cNvGrpSpPr/>
            <p:nvPr/>
          </p:nvGrpSpPr>
          <p:grpSpPr>
            <a:xfrm>
              <a:off x="2348898" y="3269896"/>
              <a:ext cx="4662027" cy="1462539"/>
              <a:chOff x="3578247" y="3928827"/>
              <a:chExt cx="2304698" cy="723014"/>
            </a:xfrm>
          </p:grpSpPr>
          <p:sp>
            <p:nvSpPr>
              <p:cNvPr id="59" name="Šipka doprava 58"/>
              <p:cNvSpPr/>
              <p:nvPr/>
            </p:nvSpPr>
            <p:spPr>
              <a:xfrm rot="9645968" flipV="1">
                <a:off x="5306945" y="3928827"/>
                <a:ext cx="576000" cy="123296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0" name="Šipka doprava 59"/>
              <p:cNvSpPr/>
              <p:nvPr/>
            </p:nvSpPr>
            <p:spPr>
              <a:xfrm rot="20445968" flipV="1">
                <a:off x="3578247" y="4528545"/>
                <a:ext cx="576000" cy="123296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56" name="Skupina 55"/>
            <p:cNvGrpSpPr/>
            <p:nvPr/>
          </p:nvGrpSpPr>
          <p:grpSpPr>
            <a:xfrm rot="5400000">
              <a:off x="2370291" y="3275930"/>
              <a:ext cx="4662027" cy="1462539"/>
              <a:chOff x="3578247" y="3928827"/>
              <a:chExt cx="2304698" cy="723014"/>
            </a:xfrm>
          </p:grpSpPr>
          <p:sp>
            <p:nvSpPr>
              <p:cNvPr id="57" name="Šipka doprava 56"/>
              <p:cNvSpPr/>
              <p:nvPr/>
            </p:nvSpPr>
            <p:spPr>
              <a:xfrm rot="9645968" flipV="1">
                <a:off x="5306945" y="3928827"/>
                <a:ext cx="576000" cy="123296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8" name="Šipka doprava 57"/>
              <p:cNvSpPr/>
              <p:nvPr/>
            </p:nvSpPr>
            <p:spPr>
              <a:xfrm rot="20445968" flipV="1">
                <a:off x="3578247" y="4528545"/>
                <a:ext cx="576000" cy="123296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61" name="Skupina 60"/>
          <p:cNvGrpSpPr/>
          <p:nvPr/>
        </p:nvGrpSpPr>
        <p:grpSpPr>
          <a:xfrm>
            <a:off x="2637868" y="1969090"/>
            <a:ext cx="4145947" cy="4133823"/>
            <a:chOff x="2637868" y="1969090"/>
            <a:chExt cx="4145947" cy="4133823"/>
          </a:xfrm>
        </p:grpSpPr>
        <p:grpSp>
          <p:nvGrpSpPr>
            <p:cNvPr id="62" name="Skupina 61"/>
            <p:cNvGrpSpPr/>
            <p:nvPr/>
          </p:nvGrpSpPr>
          <p:grpSpPr>
            <a:xfrm>
              <a:off x="6406038" y="2017453"/>
              <a:ext cx="377777" cy="4085460"/>
              <a:chOff x="6406038" y="2017453"/>
              <a:chExt cx="377777" cy="4085460"/>
            </a:xfrm>
          </p:grpSpPr>
          <p:sp>
            <p:nvSpPr>
              <p:cNvPr id="65" name="Šipka doprava 64"/>
              <p:cNvSpPr/>
              <p:nvPr/>
            </p:nvSpPr>
            <p:spPr>
              <a:xfrm rot="19016286">
                <a:off x="6406038" y="2017453"/>
                <a:ext cx="377777" cy="274628"/>
              </a:xfrm>
              <a:prstGeom prst="rightArrow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6" name="Šipka doprava 65"/>
              <p:cNvSpPr/>
              <p:nvPr/>
            </p:nvSpPr>
            <p:spPr>
              <a:xfrm rot="2816286">
                <a:off x="6368659" y="5776711"/>
                <a:ext cx="377777" cy="274628"/>
              </a:xfrm>
              <a:prstGeom prst="rightArrow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3" name="Šipka doprava 62"/>
            <p:cNvSpPr/>
            <p:nvPr/>
          </p:nvSpPr>
          <p:spPr>
            <a:xfrm rot="2583714" flipH="1">
              <a:off x="2643914" y="1969090"/>
              <a:ext cx="377777" cy="274628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4" name="Šipka doprava 63"/>
            <p:cNvSpPr/>
            <p:nvPr/>
          </p:nvSpPr>
          <p:spPr>
            <a:xfrm rot="18783714" flipH="1">
              <a:off x="2586293" y="5728348"/>
              <a:ext cx="377777" cy="274628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1" name="Ovál 30"/>
          <p:cNvSpPr/>
          <p:nvPr/>
        </p:nvSpPr>
        <p:spPr>
          <a:xfrm>
            <a:off x="2698449" y="2019394"/>
            <a:ext cx="3980626" cy="3980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3771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Skupina 27"/>
          <p:cNvGrpSpPr/>
          <p:nvPr/>
        </p:nvGrpSpPr>
        <p:grpSpPr>
          <a:xfrm>
            <a:off x="2234382" y="1549081"/>
            <a:ext cx="4908640" cy="4908641"/>
            <a:chOff x="2234382" y="1549081"/>
            <a:chExt cx="4908640" cy="4908641"/>
          </a:xfrm>
        </p:grpSpPr>
        <p:sp>
          <p:nvSpPr>
            <p:cNvPr id="3" name="Ovál 2"/>
            <p:cNvSpPr/>
            <p:nvPr/>
          </p:nvSpPr>
          <p:spPr>
            <a:xfrm>
              <a:off x="2234382" y="1549081"/>
              <a:ext cx="4908640" cy="49086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7" name="Skupina 6"/>
            <p:cNvGrpSpPr/>
            <p:nvPr/>
          </p:nvGrpSpPr>
          <p:grpSpPr>
            <a:xfrm>
              <a:off x="2234382" y="1549081"/>
              <a:ext cx="4908640" cy="4908641"/>
              <a:chOff x="569543" y="3136735"/>
              <a:chExt cx="2441602" cy="2441602"/>
            </a:xfrm>
          </p:grpSpPr>
          <p:cxnSp>
            <p:nvCxnSpPr>
              <p:cNvPr id="14" name="Přímá spojnice 13"/>
              <p:cNvCxnSpPr>
                <a:stCxn id="3" idx="2"/>
                <a:endCxn id="3" idx="6"/>
              </p:cNvCxnSpPr>
              <p:nvPr/>
            </p:nvCxnSpPr>
            <p:spPr>
              <a:xfrm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 rot="5400000"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Přímá spojnice 15"/>
            <p:cNvCxnSpPr/>
            <p:nvPr/>
          </p:nvCxnSpPr>
          <p:spPr>
            <a:xfrm>
              <a:off x="2710394" y="2564904"/>
              <a:ext cx="3960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>
              <a:off x="3924200" y="1671930"/>
              <a:ext cx="1512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3132240" y="2115604"/>
              <a:ext cx="3132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2441158" y="3041489"/>
              <a:ext cx="4500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2291494" y="3501008"/>
              <a:ext cx="4788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Skupina 26"/>
            <p:cNvGrpSpPr/>
            <p:nvPr/>
          </p:nvGrpSpPr>
          <p:grpSpPr>
            <a:xfrm flipV="1">
              <a:off x="2294755" y="4508817"/>
              <a:ext cx="4788000" cy="1829078"/>
              <a:chOff x="2443894" y="1824330"/>
              <a:chExt cx="4788000" cy="1829078"/>
            </a:xfrm>
          </p:grpSpPr>
          <p:cxnSp>
            <p:nvCxnSpPr>
              <p:cNvPr id="22" name="Přímá spojnice 21"/>
              <p:cNvCxnSpPr/>
              <p:nvPr/>
            </p:nvCxnSpPr>
            <p:spPr>
              <a:xfrm flipV="1">
                <a:off x="2862794" y="2717304"/>
                <a:ext cx="3960000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/>
              <p:cNvCxnSpPr/>
              <p:nvPr/>
            </p:nvCxnSpPr>
            <p:spPr>
              <a:xfrm flipV="1">
                <a:off x="4076600" y="1824330"/>
                <a:ext cx="1512000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/>
              <p:cNvCxnSpPr/>
              <p:nvPr/>
            </p:nvCxnSpPr>
            <p:spPr>
              <a:xfrm flipV="1">
                <a:off x="3284640" y="2268004"/>
                <a:ext cx="3132000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V="1">
                <a:off x="2593558" y="3193889"/>
                <a:ext cx="4500000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>
              <a:xfrm flipV="1">
                <a:off x="2443894" y="3653408"/>
                <a:ext cx="4788000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Ovál 28"/>
          <p:cNvSpPr/>
          <p:nvPr/>
        </p:nvSpPr>
        <p:spPr>
          <a:xfrm>
            <a:off x="3671003" y="1544917"/>
            <a:ext cx="2052000" cy="491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2820058" y="1544917"/>
            <a:ext cx="3744000" cy="491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Přímá spojnice 44"/>
          <p:cNvCxnSpPr>
            <a:stCxn id="36" idx="1"/>
          </p:cNvCxnSpPr>
          <p:nvPr/>
        </p:nvCxnSpPr>
        <p:spPr>
          <a:xfrm flipH="1">
            <a:off x="4680200" y="2314073"/>
            <a:ext cx="1758985" cy="1687844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Šipka doprava 35"/>
          <p:cNvSpPr/>
          <p:nvPr/>
        </p:nvSpPr>
        <p:spPr>
          <a:xfrm rot="8145968" flipV="1">
            <a:off x="5326894" y="2712111"/>
            <a:ext cx="1296000" cy="108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41"/>
          <p:cNvSpPr/>
          <p:nvPr/>
        </p:nvSpPr>
        <p:spPr>
          <a:xfrm>
            <a:off x="6457903" y="2221007"/>
            <a:ext cx="468000" cy="14400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>
            <a:endCxn id="51" idx="3"/>
          </p:cNvCxnSpPr>
          <p:nvPr/>
        </p:nvCxnSpPr>
        <p:spPr>
          <a:xfrm flipH="1">
            <a:off x="6001862" y="2339451"/>
            <a:ext cx="866865" cy="875104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H="1">
            <a:off x="5535147" y="3228169"/>
            <a:ext cx="439747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Šipka doprava 50"/>
          <p:cNvSpPr/>
          <p:nvPr/>
        </p:nvSpPr>
        <p:spPr>
          <a:xfrm rot="7014439">
            <a:off x="5716092" y="2695067"/>
            <a:ext cx="1044000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1403836" y="476672"/>
            <a:ext cx="655272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Tíhová síla </a:t>
            </a:r>
            <a:r>
              <a:rPr lang="cs-C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vektorovým součtem gravitační síly </a:t>
            </a:r>
            <a:r>
              <a:rPr lang="cs-C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setrvačné odstředivé síly </a:t>
            </a:r>
            <a:r>
              <a:rPr lang="cs-C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166338" y="297332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cs-CZ" b="1" baseline="-25000" dirty="0" smtClean="0">
                <a:latin typeface="Arial" pitchFamily="34" charset="0"/>
                <a:cs typeface="Arial" pitchFamily="34" charset="0"/>
              </a:rPr>
              <a:t>G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508104" y="24928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</a:t>
            </a: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6489447" y="190754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cs-CZ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9325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234382" y="1549081"/>
            <a:ext cx="4908640" cy="4908641"/>
            <a:chOff x="2234382" y="1549081"/>
            <a:chExt cx="4908640" cy="4908641"/>
          </a:xfrm>
        </p:grpSpPr>
        <p:sp>
          <p:nvSpPr>
            <p:cNvPr id="3" name="Ovál 2"/>
            <p:cNvSpPr/>
            <p:nvPr/>
          </p:nvSpPr>
          <p:spPr>
            <a:xfrm>
              <a:off x="2234382" y="1549081"/>
              <a:ext cx="4908640" cy="49086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" name="Skupina 3"/>
            <p:cNvGrpSpPr/>
            <p:nvPr/>
          </p:nvGrpSpPr>
          <p:grpSpPr>
            <a:xfrm>
              <a:off x="2234382" y="1549081"/>
              <a:ext cx="4908640" cy="4908641"/>
              <a:chOff x="569543" y="3136735"/>
              <a:chExt cx="2441602" cy="2441602"/>
            </a:xfrm>
          </p:grpSpPr>
          <p:cxnSp>
            <p:nvCxnSpPr>
              <p:cNvPr id="16" name="Přímá spojnice 15"/>
              <p:cNvCxnSpPr>
                <a:stCxn id="3" idx="2"/>
                <a:endCxn id="3" idx="6"/>
              </p:cNvCxnSpPr>
              <p:nvPr/>
            </p:nvCxnSpPr>
            <p:spPr>
              <a:xfrm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 rot="5400000">
                <a:off x="569543" y="4357536"/>
                <a:ext cx="2441602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Přímá spojnice 4"/>
            <p:cNvCxnSpPr/>
            <p:nvPr/>
          </p:nvCxnSpPr>
          <p:spPr>
            <a:xfrm>
              <a:off x="2710394" y="2564904"/>
              <a:ext cx="3960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Přímá spojnice 5"/>
            <p:cNvCxnSpPr/>
            <p:nvPr/>
          </p:nvCxnSpPr>
          <p:spPr>
            <a:xfrm>
              <a:off x="3924200" y="1671930"/>
              <a:ext cx="1512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3132240" y="2115604"/>
              <a:ext cx="3132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>
              <a:off x="2441158" y="3041489"/>
              <a:ext cx="4500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2291494" y="3501008"/>
              <a:ext cx="4788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Skupina 9"/>
            <p:cNvGrpSpPr/>
            <p:nvPr/>
          </p:nvGrpSpPr>
          <p:grpSpPr>
            <a:xfrm flipV="1">
              <a:off x="2294755" y="4508817"/>
              <a:ext cx="4788000" cy="1829078"/>
              <a:chOff x="2443894" y="1824330"/>
              <a:chExt cx="4788000" cy="1829078"/>
            </a:xfrm>
          </p:grpSpPr>
          <p:cxnSp>
            <p:nvCxnSpPr>
              <p:cNvPr id="11" name="Přímá spojnice 10"/>
              <p:cNvCxnSpPr/>
              <p:nvPr/>
            </p:nvCxnSpPr>
            <p:spPr>
              <a:xfrm flipV="1">
                <a:off x="2862794" y="2717304"/>
                <a:ext cx="3960000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 flipV="1">
                <a:off x="4076600" y="1824330"/>
                <a:ext cx="1512000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 flipV="1">
                <a:off x="3284640" y="2268004"/>
                <a:ext cx="3132000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nice 13"/>
              <p:cNvCxnSpPr/>
              <p:nvPr/>
            </p:nvCxnSpPr>
            <p:spPr>
              <a:xfrm flipV="1">
                <a:off x="2593558" y="3193889"/>
                <a:ext cx="4500000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 flipV="1">
                <a:off x="2443894" y="3653408"/>
                <a:ext cx="4788000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Ovál 17"/>
          <p:cNvSpPr/>
          <p:nvPr/>
        </p:nvSpPr>
        <p:spPr>
          <a:xfrm>
            <a:off x="3671003" y="1544917"/>
            <a:ext cx="2052000" cy="491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2820058" y="1544917"/>
            <a:ext cx="3744000" cy="491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19"/>
          <p:cNvCxnSpPr>
            <a:stCxn id="21" idx="1"/>
          </p:cNvCxnSpPr>
          <p:nvPr/>
        </p:nvCxnSpPr>
        <p:spPr>
          <a:xfrm flipH="1">
            <a:off x="4680200" y="2314073"/>
            <a:ext cx="1758985" cy="1687844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Šipka doprava 20"/>
          <p:cNvSpPr/>
          <p:nvPr/>
        </p:nvSpPr>
        <p:spPr>
          <a:xfrm rot="8145968" flipV="1">
            <a:off x="5326894" y="2712111"/>
            <a:ext cx="1296000" cy="108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/>
          <p:cNvSpPr/>
          <p:nvPr/>
        </p:nvSpPr>
        <p:spPr>
          <a:xfrm>
            <a:off x="6457903" y="2221007"/>
            <a:ext cx="468000" cy="14400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 flipH="1">
            <a:off x="5974894" y="2339451"/>
            <a:ext cx="893834" cy="89954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H="1">
            <a:off x="5535147" y="3228169"/>
            <a:ext cx="439747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Šipka doprava 24"/>
          <p:cNvSpPr/>
          <p:nvPr/>
        </p:nvSpPr>
        <p:spPr>
          <a:xfrm rot="7014439">
            <a:off x="5716092" y="2695067"/>
            <a:ext cx="1044000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6166338" y="297332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cs-CZ" b="1" baseline="-25000" dirty="0" smtClean="0">
                <a:latin typeface="Arial" pitchFamily="34" charset="0"/>
                <a:cs typeface="Arial" pitchFamily="34" charset="0"/>
              </a:rPr>
              <a:t>G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508104" y="24928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</a:t>
            </a: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489447" y="190754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cs-CZ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Šipka doprava 29"/>
          <p:cNvSpPr/>
          <p:nvPr/>
        </p:nvSpPr>
        <p:spPr>
          <a:xfrm rot="10800000" flipV="1">
            <a:off x="5853211" y="3949402"/>
            <a:ext cx="1296000" cy="108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/>
          <p:cNvSpPr/>
          <p:nvPr/>
        </p:nvSpPr>
        <p:spPr>
          <a:xfrm>
            <a:off x="7157812" y="3924862"/>
            <a:ext cx="612000" cy="14400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4251445" y="116495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= F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G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7265756" y="3496379"/>
            <a:ext cx="1554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= F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 F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o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Šipka doprava 33"/>
          <p:cNvSpPr/>
          <p:nvPr/>
        </p:nvSpPr>
        <p:spPr>
          <a:xfrm rot="10800000">
            <a:off x="6386347" y="3928128"/>
            <a:ext cx="756000" cy="144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35"/>
          <p:cNvSpPr/>
          <p:nvPr/>
        </p:nvSpPr>
        <p:spPr>
          <a:xfrm rot="5400000" flipV="1">
            <a:off x="4054125" y="2130710"/>
            <a:ext cx="1296000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899592" y="421716"/>
            <a:ext cx="7143522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Tíhová síla je na rovníku přibližně 9,78 m∙s</a:t>
            </a:r>
            <a:r>
              <a:rPr lang="cs-CZ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-1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na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pólech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9,83 m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∙s</a:t>
            </a:r>
            <a:r>
              <a:rPr lang="cs-CZ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-1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.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89891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27584" y="467380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Tíhová síla a tíha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83568" y="908720"/>
            <a:ext cx="8352928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tíhovém poli Země působí na tělesa tíhová síla F</a:t>
            </a:r>
            <a:r>
              <a:rPr lang="cs-CZ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Působiště je v těžišti.</a:t>
            </a:r>
          </a:p>
        </p:txBody>
      </p:sp>
      <p:grpSp>
        <p:nvGrpSpPr>
          <p:cNvPr id="12" name="Skupina 11"/>
          <p:cNvGrpSpPr/>
          <p:nvPr/>
        </p:nvGrpSpPr>
        <p:grpSpPr>
          <a:xfrm>
            <a:off x="1547664" y="3356992"/>
            <a:ext cx="2232248" cy="1080120"/>
            <a:chOff x="1547664" y="3356992"/>
            <a:chExt cx="2232248" cy="1080120"/>
          </a:xfrm>
        </p:grpSpPr>
        <p:sp>
          <p:nvSpPr>
            <p:cNvPr id="2" name="Ovál 1"/>
            <p:cNvSpPr/>
            <p:nvPr/>
          </p:nvSpPr>
          <p:spPr>
            <a:xfrm>
              <a:off x="1547664" y="3356992"/>
              <a:ext cx="1080120" cy="108012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" name="Přímá spojnice se šipkou 7"/>
            <p:cNvCxnSpPr/>
            <p:nvPr/>
          </p:nvCxnSpPr>
          <p:spPr>
            <a:xfrm>
              <a:off x="2087724" y="3914006"/>
              <a:ext cx="0" cy="50405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ovéPole 9"/>
            <p:cNvSpPr txBox="1"/>
            <p:nvPr/>
          </p:nvSpPr>
          <p:spPr>
            <a:xfrm>
              <a:off x="2051720" y="3930774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+mn-lt"/>
                </a:rPr>
                <a:t>F</a:t>
              </a:r>
              <a:r>
                <a:rPr lang="cs-CZ" baseline="-25000" dirty="0" smtClean="0">
                  <a:latin typeface="+mn-lt"/>
                </a:rPr>
                <a:t>G</a:t>
              </a:r>
              <a:endParaRPr lang="cs-CZ" dirty="0" smtClean="0">
                <a:latin typeface="+mn-lt"/>
              </a:endParaRPr>
            </a:p>
          </p:txBody>
        </p:sp>
      </p:grpSp>
      <p:grpSp>
        <p:nvGrpSpPr>
          <p:cNvPr id="17" name="Skupina 16"/>
          <p:cNvGrpSpPr/>
          <p:nvPr/>
        </p:nvGrpSpPr>
        <p:grpSpPr>
          <a:xfrm>
            <a:off x="5580112" y="3337942"/>
            <a:ext cx="2232248" cy="1080120"/>
            <a:chOff x="1547664" y="3356992"/>
            <a:chExt cx="2232248" cy="1080120"/>
          </a:xfrm>
        </p:grpSpPr>
        <p:sp>
          <p:nvSpPr>
            <p:cNvPr id="18" name="Ovál 17"/>
            <p:cNvSpPr/>
            <p:nvPr/>
          </p:nvSpPr>
          <p:spPr>
            <a:xfrm>
              <a:off x="1547664" y="3356992"/>
              <a:ext cx="1080120" cy="108012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9" name="Přímá spojnice se šipkou 18"/>
            <p:cNvCxnSpPr/>
            <p:nvPr/>
          </p:nvCxnSpPr>
          <p:spPr>
            <a:xfrm>
              <a:off x="2087724" y="3914006"/>
              <a:ext cx="0" cy="50405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ovéPole 19"/>
            <p:cNvSpPr txBox="1"/>
            <p:nvPr/>
          </p:nvSpPr>
          <p:spPr>
            <a:xfrm>
              <a:off x="2051720" y="3930774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+mn-lt"/>
                </a:rPr>
                <a:t>F</a:t>
              </a:r>
              <a:r>
                <a:rPr lang="cs-CZ" baseline="-25000" dirty="0" smtClean="0">
                  <a:latin typeface="+mn-lt"/>
                </a:rPr>
                <a:t>G</a:t>
              </a:r>
              <a:endParaRPr lang="cs-CZ" dirty="0" smtClean="0">
                <a:latin typeface="+mn-lt"/>
              </a:endParaRPr>
            </a:p>
          </p:txBody>
        </p:sp>
      </p:grpSp>
      <p:sp>
        <p:nvSpPr>
          <p:cNvPr id="13" name="Obdélník 12"/>
          <p:cNvSpPr/>
          <p:nvPr/>
        </p:nvSpPr>
        <p:spPr>
          <a:xfrm>
            <a:off x="1079612" y="4447220"/>
            <a:ext cx="2016224" cy="216024"/>
          </a:xfrm>
          <a:prstGeom prst="rect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112060" y="2564904"/>
            <a:ext cx="2016224" cy="216024"/>
          </a:xfrm>
          <a:prstGeom prst="rect">
            <a:avLst/>
          </a:prstGeom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/>
          <p:cNvCxnSpPr>
            <a:stCxn id="22" idx="2"/>
            <a:endCxn id="18" idx="0"/>
          </p:cNvCxnSpPr>
          <p:nvPr/>
        </p:nvCxnSpPr>
        <p:spPr>
          <a:xfrm>
            <a:off x="6120172" y="2780928"/>
            <a:ext cx="0" cy="5570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683568" y="1331476"/>
            <a:ext cx="8352928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Tíha tělesa je tlaková nebo tahová síla působící na jiná tělesa (podložka, závěs).</a:t>
            </a:r>
          </a:p>
        </p:txBody>
      </p:sp>
      <p:grpSp>
        <p:nvGrpSpPr>
          <p:cNvPr id="21" name="Skupina 20"/>
          <p:cNvGrpSpPr/>
          <p:nvPr/>
        </p:nvGrpSpPr>
        <p:grpSpPr>
          <a:xfrm>
            <a:off x="2042195" y="4456162"/>
            <a:ext cx="864096" cy="504056"/>
            <a:chOff x="2195736" y="2708920"/>
            <a:chExt cx="864096" cy="504056"/>
          </a:xfrm>
          <a:noFill/>
        </p:grpSpPr>
        <p:cxnSp>
          <p:nvCxnSpPr>
            <p:cNvPr id="26" name="Přímá spojnice se šipkou 25"/>
            <p:cNvCxnSpPr/>
            <p:nvPr/>
          </p:nvCxnSpPr>
          <p:spPr>
            <a:xfrm>
              <a:off x="2240124" y="2708920"/>
              <a:ext cx="0" cy="504056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ovéPole 15"/>
            <p:cNvSpPr txBox="1"/>
            <p:nvPr/>
          </p:nvSpPr>
          <p:spPr>
            <a:xfrm>
              <a:off x="2195736" y="2771636"/>
              <a:ext cx="864096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FF0000"/>
                  </a:solidFill>
                  <a:latin typeface="+mn-lt"/>
                </a:rPr>
                <a:t>G</a:t>
              </a:r>
            </a:p>
          </p:txBody>
        </p:sp>
      </p:grpSp>
      <p:grpSp>
        <p:nvGrpSpPr>
          <p:cNvPr id="29" name="Skupina 28"/>
          <p:cNvGrpSpPr/>
          <p:nvPr/>
        </p:nvGrpSpPr>
        <p:grpSpPr>
          <a:xfrm>
            <a:off x="6084168" y="2788357"/>
            <a:ext cx="864096" cy="504056"/>
            <a:chOff x="2195736" y="2708920"/>
            <a:chExt cx="864096" cy="504056"/>
          </a:xfrm>
          <a:noFill/>
        </p:grpSpPr>
        <p:cxnSp>
          <p:nvCxnSpPr>
            <p:cNvPr id="30" name="Přímá spojnice se šipkou 29"/>
            <p:cNvCxnSpPr/>
            <p:nvPr/>
          </p:nvCxnSpPr>
          <p:spPr>
            <a:xfrm>
              <a:off x="2240124" y="2708920"/>
              <a:ext cx="0" cy="504056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ovéPole 30"/>
            <p:cNvSpPr txBox="1"/>
            <p:nvPr/>
          </p:nvSpPr>
          <p:spPr>
            <a:xfrm>
              <a:off x="2195736" y="2771636"/>
              <a:ext cx="864096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FF0000"/>
                  </a:solidFill>
                  <a:latin typeface="+mn-lt"/>
                </a:rPr>
                <a:t>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09095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</TotalTime>
  <Words>127</Words>
  <Application>Microsoft Office PowerPoint</Application>
  <PresentationFormat>Předvádění na obrazovce (4:3)</PresentationFormat>
  <Paragraphs>33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72</cp:revision>
  <dcterms:created xsi:type="dcterms:W3CDTF">2011-12-03T14:12:28Z</dcterms:created>
  <dcterms:modified xsi:type="dcterms:W3CDTF">2013-05-24T09:13:22Z</dcterms:modified>
</cp:coreProperties>
</file>