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92" r:id="rId2"/>
  </p:sldMasterIdLst>
  <p:sldIdLst>
    <p:sldId id="256" r:id="rId3"/>
    <p:sldId id="287" r:id="rId4"/>
    <p:sldId id="281" r:id="rId5"/>
    <p:sldId id="288" r:id="rId6"/>
    <p:sldId id="282" r:id="rId7"/>
    <p:sldId id="283" r:id="rId8"/>
    <p:sldId id="289" r:id="rId9"/>
    <p:sldId id="290" r:id="rId10"/>
    <p:sldId id="291" r:id="rId11"/>
    <p:sldId id="292" r:id="rId12"/>
    <p:sldId id="284" r:id="rId13"/>
    <p:sldId id="285" r:id="rId14"/>
    <p:sldId id="279" r:id="rId15"/>
    <p:sldId id="267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68" autoAdjust="0"/>
  </p:normalViewPr>
  <p:slideViewPr>
    <p:cSldViewPr>
      <p:cViewPr>
        <p:scale>
          <a:sx n="90" d="100"/>
          <a:sy n="90" d="100"/>
        </p:scale>
        <p:origin x="-600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37D58-FE2D-4BB4-87B3-6B1E1412DDD6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0B2C8-0AE4-4DF6-9D51-1528F8A34C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3F4F3-6507-4155-9CB9-11FFBEC8CB1F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565DE-A243-4149-9800-636659DFBE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037A3-C926-4599-AB63-0334ACA12EC6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70DBC-270F-42C7-A683-529CF9F282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9DF94-2D7F-4F11-BCDD-4FA7C267D9A8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55C96-31DF-4E0B-8A29-570891E399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37D58-FE2D-4BB4-87B3-6B1E1412DDD6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24.5.2013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0B2C8-0AE4-4DF6-9D51-1528F8A34C00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849740"/>
      </p:ext>
    </p:extLst>
  </p:cSld>
  <p:clrMapOvr>
    <a:masterClrMapping/>
  </p:clrMapOvr>
  <p:transition>
    <p:randomBar dir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CDEC3-BC88-48A2-B64C-6BFE56287A1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24.5.2013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0A76D-CDDF-48CE-B192-25D6D3F72049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738028"/>
      </p:ext>
    </p:extLst>
  </p:cSld>
  <p:clrMapOvr>
    <a:masterClrMapping/>
  </p:clrMapOvr>
  <p:transition>
    <p:randomBar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8A989-257F-497A-BEDF-2C206640251B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24.5.2013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EBC48-54A0-4A78-A422-D6C1416318FB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647895"/>
      </p:ext>
    </p:extLst>
  </p:cSld>
  <p:clrMapOvr>
    <a:masterClrMapping/>
  </p:clrMapOvr>
  <p:transition>
    <p:randomBar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BA5B4-6AC1-4552-B688-43B8F4332889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24.5.2013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381C1-7951-46F4-ABC2-045B3F8A2F2A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457138"/>
      </p:ext>
    </p:extLst>
  </p:cSld>
  <p:clrMapOvr>
    <a:masterClrMapping/>
  </p:clrMapOvr>
  <p:transition>
    <p:randomBar dir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79CAE-0219-4F09-B202-55DF938F9B65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24.5.2013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B97AB-C0C8-4DE3-934F-123186826155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6551645"/>
      </p:ext>
    </p:extLst>
  </p:cSld>
  <p:clrMapOvr>
    <a:masterClrMapping/>
  </p:clrMapOvr>
  <p:transition>
    <p:randomBar dir="vert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BF6B2-E91F-4553-BA59-37E8E307428D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24.5.2013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60D10-1D27-437A-93F7-B38F19FB5C49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199631"/>
      </p:ext>
    </p:extLst>
  </p:cSld>
  <p:clrMapOvr>
    <a:masterClrMapping/>
  </p:clrMapOvr>
  <p:transition>
    <p:randomBar dir="vert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BF788-6C6F-472F-B114-8C4AA86B5044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24.5.2013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89CEF-B344-470C-AD0C-782F5B15F3D1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774567"/>
      </p:ext>
    </p:extLst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CDEC3-BC88-48A2-B64C-6BFE56287A18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0A76D-CDDF-48CE-B192-25D6D3F720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71383-7520-467E-9361-372990F7CF04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24.5.2013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1D4D1-1EB8-4E0D-ADC5-ABBBD9531C5E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696035"/>
      </p:ext>
    </p:extLst>
  </p:cSld>
  <p:clrMapOvr>
    <a:masterClrMapping/>
  </p:clrMapOvr>
  <p:transition>
    <p:randomBar dir="vert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994AD-9F31-489D-8F6F-8997437A2372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24.5.2013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AFF44-77BB-4152-A50E-C0280ACFCB96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964106"/>
      </p:ext>
    </p:extLst>
  </p:cSld>
  <p:clrMapOvr>
    <a:masterClrMapping/>
  </p:clrMapOvr>
  <p:transition>
    <p:randomBar dir="vert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3F4F3-6507-4155-9CB9-11FFBEC8CB1F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24.5.2013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565DE-A243-4149-9800-636659DFBEAD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119664"/>
      </p:ext>
    </p:extLst>
  </p:cSld>
  <p:clrMapOvr>
    <a:masterClrMapping/>
  </p:clrMapOvr>
  <p:transition>
    <p:randomBar dir="vert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037A3-C926-4599-AB63-0334ACA12EC6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24.5.2013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70DBC-270F-42C7-A683-529CF9F2829A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81888"/>
      </p:ext>
    </p:extLst>
  </p:cSld>
  <p:clrMapOvr>
    <a:masterClrMapping/>
  </p:clrMapOvr>
  <p:transition>
    <p:randomBar dir="vert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9DF94-2D7F-4F11-BCDD-4FA7C267D9A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24.5.2013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55C96-31DF-4E0B-8A29-570891E39996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733989"/>
      </p:ext>
    </p:extLst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8A989-257F-497A-BEDF-2C206640251B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EBC48-54A0-4A78-A422-D6C1416318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BA5B4-6AC1-4552-B688-43B8F4332889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381C1-7951-46F4-ABC2-045B3F8A2F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79CAE-0219-4F09-B202-55DF938F9B65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B97AB-C0C8-4DE3-934F-1231868261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BF6B2-E91F-4553-BA59-37E8E307428D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60D10-1D27-437A-93F7-B38F19FB5C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BF788-6C6F-472F-B114-8C4AA86B5044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89CEF-B344-470C-AD0C-782F5B15F3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71383-7520-467E-9361-372990F7CF04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1D4D1-1EB8-4E0D-ADC5-ABBBD9531C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994AD-9F31-489D-8F6F-8997437A2372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AFF44-77BB-4152-A50E-C0280ACFCB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03CD5D-730B-4DF8-8352-CB6D475B6EBA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EAB025-E801-4724-A5B7-F0789AD28F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03CD5D-730B-4DF8-8352-CB6D475B6EBA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24.5.2013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EAB025-E801-4724-A5B7-F0789AD28FA0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6758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7.jpe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Mechanika II.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Gravitační pole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75450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VY_32_INOVACE_11-06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extovéPole 298"/>
          <p:cNvSpPr txBox="1"/>
          <p:nvPr/>
        </p:nvSpPr>
        <p:spPr>
          <a:xfrm>
            <a:off x="4025822" y="5232898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155" name="TextovéPole 154"/>
          <p:cNvSpPr txBox="1"/>
          <p:nvPr/>
        </p:nvSpPr>
        <p:spPr>
          <a:xfrm>
            <a:off x="683568" y="548680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accent1"/>
                </a:solidFill>
                <a:latin typeface="+mn-lt"/>
              </a:rPr>
              <a:t>Centrální gravitační pole</a:t>
            </a:r>
            <a:endParaRPr lang="cs-CZ" b="1" dirty="0">
              <a:solidFill>
                <a:schemeClr val="accent1"/>
              </a:solidFill>
              <a:latin typeface="+mn-lt"/>
            </a:endParaRPr>
          </a:p>
        </p:txBody>
      </p:sp>
      <p:pic>
        <p:nvPicPr>
          <p:cNvPr id="156" name="Picture 3" descr="C:\Documents and Settings\NB02\Local Settings\Temporary Internet Files\Content.IE5\XTNOTQQL\MC900431620[1]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778" b="92222" l="5000" r="96667"/>
                    </a14:imgEffect>
                    <a14:imgEffect>
                      <a14:sharpenSoften amount="-81000"/>
                    </a14:imgEffect>
                    <a14:imgEffect>
                      <a14:brightnessContrast bright="-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3385" y="2636912"/>
            <a:ext cx="2179274" cy="2179274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Skupina 5"/>
          <p:cNvGrpSpPr/>
          <p:nvPr/>
        </p:nvGrpSpPr>
        <p:grpSpPr>
          <a:xfrm>
            <a:off x="3583141" y="2754354"/>
            <a:ext cx="1880592" cy="1880592"/>
            <a:chOff x="3583141" y="2754354"/>
            <a:chExt cx="1880592" cy="1880592"/>
          </a:xfrm>
        </p:grpSpPr>
        <p:grpSp>
          <p:nvGrpSpPr>
            <p:cNvPr id="5" name="Skupina 4"/>
            <p:cNvGrpSpPr/>
            <p:nvPr/>
          </p:nvGrpSpPr>
          <p:grpSpPr>
            <a:xfrm>
              <a:off x="3583141" y="3586638"/>
              <a:ext cx="1880592" cy="216024"/>
              <a:chOff x="3583141" y="3607904"/>
              <a:chExt cx="1880592" cy="216024"/>
            </a:xfrm>
          </p:grpSpPr>
          <p:sp>
            <p:nvSpPr>
              <p:cNvPr id="3" name="Šipka doprava 2"/>
              <p:cNvSpPr/>
              <p:nvPr/>
            </p:nvSpPr>
            <p:spPr>
              <a:xfrm>
                <a:off x="3583141" y="3607904"/>
                <a:ext cx="864096" cy="216024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8" name="Šipka doprava 17"/>
              <p:cNvSpPr/>
              <p:nvPr/>
            </p:nvSpPr>
            <p:spPr>
              <a:xfrm flipH="1">
                <a:off x="4599637" y="3607904"/>
                <a:ext cx="864096" cy="216024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19" name="Skupina 18"/>
            <p:cNvGrpSpPr/>
            <p:nvPr/>
          </p:nvGrpSpPr>
          <p:grpSpPr>
            <a:xfrm rot="5400000">
              <a:off x="3585258" y="3586638"/>
              <a:ext cx="1880592" cy="216024"/>
              <a:chOff x="3583141" y="3607904"/>
              <a:chExt cx="1880592" cy="216024"/>
            </a:xfrm>
          </p:grpSpPr>
          <p:sp>
            <p:nvSpPr>
              <p:cNvPr id="20" name="Šipka doprava 19"/>
              <p:cNvSpPr/>
              <p:nvPr/>
            </p:nvSpPr>
            <p:spPr>
              <a:xfrm>
                <a:off x="3583141" y="3607904"/>
                <a:ext cx="864096" cy="216024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1" name="Šipka doprava 20"/>
              <p:cNvSpPr/>
              <p:nvPr/>
            </p:nvSpPr>
            <p:spPr>
              <a:xfrm flipH="1">
                <a:off x="4599637" y="3607904"/>
                <a:ext cx="864096" cy="216024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</p:grpSp>
      <p:sp>
        <p:nvSpPr>
          <p:cNvPr id="7" name="Ovál 6"/>
          <p:cNvSpPr/>
          <p:nvPr/>
        </p:nvSpPr>
        <p:spPr>
          <a:xfrm>
            <a:off x="2185294" y="1354390"/>
            <a:ext cx="4680520" cy="46805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9" name="Skupina 8"/>
          <p:cNvGrpSpPr/>
          <p:nvPr/>
        </p:nvGrpSpPr>
        <p:grpSpPr>
          <a:xfrm>
            <a:off x="2784008" y="1906200"/>
            <a:ext cx="3466048" cy="3466048"/>
            <a:chOff x="2784008" y="1906200"/>
            <a:chExt cx="3466048" cy="3466048"/>
          </a:xfrm>
        </p:grpSpPr>
        <p:grpSp>
          <p:nvGrpSpPr>
            <p:cNvPr id="8" name="Skupina 7"/>
            <p:cNvGrpSpPr/>
            <p:nvPr/>
          </p:nvGrpSpPr>
          <p:grpSpPr>
            <a:xfrm>
              <a:off x="2784008" y="2153666"/>
              <a:ext cx="3466048" cy="3039847"/>
              <a:chOff x="2784008" y="2153666"/>
              <a:chExt cx="3466048" cy="3039847"/>
            </a:xfrm>
          </p:grpSpPr>
          <p:sp>
            <p:nvSpPr>
              <p:cNvPr id="29" name="Šipka doprava 28"/>
              <p:cNvSpPr/>
              <p:nvPr/>
            </p:nvSpPr>
            <p:spPr>
              <a:xfrm rot="18900000" flipH="1">
                <a:off x="5660670" y="2153666"/>
                <a:ext cx="589386" cy="152191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6" name="Šipka doprava 25"/>
              <p:cNvSpPr/>
              <p:nvPr/>
            </p:nvSpPr>
            <p:spPr>
              <a:xfrm rot="8100000" flipH="1">
                <a:off x="2784008" y="5041322"/>
                <a:ext cx="589386" cy="152191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30" name="Skupina 29"/>
            <p:cNvGrpSpPr/>
            <p:nvPr/>
          </p:nvGrpSpPr>
          <p:grpSpPr>
            <a:xfrm rot="5400000">
              <a:off x="2846732" y="2119300"/>
              <a:ext cx="3466048" cy="3039847"/>
              <a:chOff x="2784008" y="2153666"/>
              <a:chExt cx="3466048" cy="3039847"/>
            </a:xfrm>
          </p:grpSpPr>
          <p:sp>
            <p:nvSpPr>
              <p:cNvPr id="31" name="Šipka doprava 30"/>
              <p:cNvSpPr/>
              <p:nvPr/>
            </p:nvSpPr>
            <p:spPr>
              <a:xfrm rot="18900000" flipH="1">
                <a:off x="5660670" y="2153666"/>
                <a:ext cx="589386" cy="152191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2" name="Šipka doprava 31"/>
              <p:cNvSpPr/>
              <p:nvPr/>
            </p:nvSpPr>
            <p:spPr>
              <a:xfrm rot="8100000" flipH="1">
                <a:off x="2784008" y="5041322"/>
                <a:ext cx="589386" cy="152191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</p:grpSp>
      <p:grpSp>
        <p:nvGrpSpPr>
          <p:cNvPr id="34" name="Skupina 33"/>
          <p:cNvGrpSpPr/>
          <p:nvPr/>
        </p:nvGrpSpPr>
        <p:grpSpPr>
          <a:xfrm rot="2700000">
            <a:off x="2817538" y="1914595"/>
            <a:ext cx="3466048" cy="3466048"/>
            <a:chOff x="2784008" y="1906200"/>
            <a:chExt cx="3466048" cy="3466048"/>
          </a:xfrm>
        </p:grpSpPr>
        <p:grpSp>
          <p:nvGrpSpPr>
            <p:cNvPr id="35" name="Skupina 34"/>
            <p:cNvGrpSpPr/>
            <p:nvPr/>
          </p:nvGrpSpPr>
          <p:grpSpPr>
            <a:xfrm>
              <a:off x="2784008" y="2153666"/>
              <a:ext cx="3466048" cy="3039847"/>
              <a:chOff x="2784008" y="2153666"/>
              <a:chExt cx="3466048" cy="3039847"/>
            </a:xfrm>
          </p:grpSpPr>
          <p:sp>
            <p:nvSpPr>
              <p:cNvPr id="39" name="Šipka doprava 38"/>
              <p:cNvSpPr/>
              <p:nvPr/>
            </p:nvSpPr>
            <p:spPr>
              <a:xfrm rot="18900000" flipH="1">
                <a:off x="5660670" y="2153666"/>
                <a:ext cx="589386" cy="152191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0" name="Šipka doprava 39"/>
              <p:cNvSpPr/>
              <p:nvPr/>
            </p:nvSpPr>
            <p:spPr>
              <a:xfrm rot="8100000" flipH="1">
                <a:off x="2784008" y="5041322"/>
                <a:ext cx="589386" cy="152191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36" name="Skupina 35"/>
            <p:cNvGrpSpPr/>
            <p:nvPr/>
          </p:nvGrpSpPr>
          <p:grpSpPr>
            <a:xfrm rot="5400000">
              <a:off x="2846732" y="2119300"/>
              <a:ext cx="3466048" cy="3039847"/>
              <a:chOff x="2784008" y="2153666"/>
              <a:chExt cx="3466048" cy="3039847"/>
            </a:xfrm>
          </p:grpSpPr>
          <p:sp>
            <p:nvSpPr>
              <p:cNvPr id="37" name="Šipka doprava 36"/>
              <p:cNvSpPr/>
              <p:nvPr/>
            </p:nvSpPr>
            <p:spPr>
              <a:xfrm rot="18900000" flipH="1">
                <a:off x="5660670" y="2153666"/>
                <a:ext cx="589386" cy="152191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8" name="Šipka doprava 37"/>
              <p:cNvSpPr/>
              <p:nvPr/>
            </p:nvSpPr>
            <p:spPr>
              <a:xfrm rot="8100000" flipH="1">
                <a:off x="2784008" y="5041322"/>
                <a:ext cx="589386" cy="152191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5237711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154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155" name="TextovéPole 154"/>
          <p:cNvSpPr txBox="1"/>
          <p:nvPr/>
        </p:nvSpPr>
        <p:spPr>
          <a:xfrm>
            <a:off x="683568" y="548680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accent1"/>
                </a:solidFill>
                <a:latin typeface="+mn-lt"/>
              </a:rPr>
              <a:t>Homogenní gravitační pole</a:t>
            </a:r>
            <a:endParaRPr lang="cs-CZ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-108520" y="5445224"/>
            <a:ext cx="9828584" cy="158417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4" name="Skupina 3"/>
          <p:cNvGrpSpPr/>
          <p:nvPr/>
        </p:nvGrpSpPr>
        <p:grpSpPr>
          <a:xfrm>
            <a:off x="971600" y="3335726"/>
            <a:ext cx="1656184" cy="1085437"/>
            <a:chOff x="971600" y="3335726"/>
            <a:chExt cx="1656184" cy="1085437"/>
          </a:xfrm>
        </p:grpSpPr>
        <p:sp>
          <p:nvSpPr>
            <p:cNvPr id="3" name="Šipka doprava 2"/>
            <p:cNvSpPr/>
            <p:nvPr/>
          </p:nvSpPr>
          <p:spPr>
            <a:xfrm rot="5400000">
              <a:off x="539552" y="3773091"/>
              <a:ext cx="1080120" cy="216024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6" name="Šipka doprava 155"/>
            <p:cNvSpPr/>
            <p:nvPr/>
          </p:nvSpPr>
          <p:spPr>
            <a:xfrm rot="5400000">
              <a:off x="1979712" y="3767774"/>
              <a:ext cx="1080120" cy="216024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57" name="Skupina 156"/>
          <p:cNvGrpSpPr/>
          <p:nvPr/>
        </p:nvGrpSpPr>
        <p:grpSpPr>
          <a:xfrm>
            <a:off x="2411760" y="3341043"/>
            <a:ext cx="1656184" cy="1085437"/>
            <a:chOff x="971600" y="3335726"/>
            <a:chExt cx="1656184" cy="1085437"/>
          </a:xfrm>
        </p:grpSpPr>
        <p:sp>
          <p:nvSpPr>
            <p:cNvPr id="158" name="Šipka doprava 157"/>
            <p:cNvSpPr/>
            <p:nvPr/>
          </p:nvSpPr>
          <p:spPr>
            <a:xfrm rot="5400000">
              <a:off x="539552" y="3773091"/>
              <a:ext cx="1080120" cy="216024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9" name="Šipka doprava 158"/>
            <p:cNvSpPr/>
            <p:nvPr/>
          </p:nvSpPr>
          <p:spPr>
            <a:xfrm rot="5400000">
              <a:off x="1979712" y="3767774"/>
              <a:ext cx="1080120" cy="216024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63" name="Skupina 162"/>
          <p:cNvGrpSpPr/>
          <p:nvPr/>
        </p:nvGrpSpPr>
        <p:grpSpPr>
          <a:xfrm>
            <a:off x="5292080" y="3346360"/>
            <a:ext cx="1656184" cy="1085437"/>
            <a:chOff x="971600" y="3335726"/>
            <a:chExt cx="1656184" cy="1085437"/>
          </a:xfrm>
        </p:grpSpPr>
        <p:sp>
          <p:nvSpPr>
            <p:cNvPr id="164" name="Šipka doprava 163"/>
            <p:cNvSpPr/>
            <p:nvPr/>
          </p:nvSpPr>
          <p:spPr>
            <a:xfrm rot="5400000">
              <a:off x="539552" y="3773091"/>
              <a:ext cx="1080120" cy="216024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5" name="Šipka doprava 164"/>
            <p:cNvSpPr/>
            <p:nvPr/>
          </p:nvSpPr>
          <p:spPr>
            <a:xfrm rot="5400000">
              <a:off x="1979712" y="3767774"/>
              <a:ext cx="1080120" cy="216024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66" name="Skupina 165"/>
          <p:cNvGrpSpPr/>
          <p:nvPr/>
        </p:nvGrpSpPr>
        <p:grpSpPr>
          <a:xfrm>
            <a:off x="6732240" y="3346360"/>
            <a:ext cx="1656184" cy="1085437"/>
            <a:chOff x="971600" y="3335726"/>
            <a:chExt cx="1656184" cy="1085437"/>
          </a:xfrm>
        </p:grpSpPr>
        <p:sp>
          <p:nvSpPr>
            <p:cNvPr id="167" name="Šipka doprava 166"/>
            <p:cNvSpPr/>
            <p:nvPr/>
          </p:nvSpPr>
          <p:spPr>
            <a:xfrm rot="5400000">
              <a:off x="539552" y="3773091"/>
              <a:ext cx="1080120" cy="216024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8" name="Šipka doprava 167"/>
            <p:cNvSpPr/>
            <p:nvPr/>
          </p:nvSpPr>
          <p:spPr>
            <a:xfrm rot="5400000">
              <a:off x="1979712" y="3767774"/>
              <a:ext cx="1080120" cy="216024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69" name="Skupina 168"/>
          <p:cNvGrpSpPr/>
          <p:nvPr/>
        </p:nvGrpSpPr>
        <p:grpSpPr>
          <a:xfrm>
            <a:off x="251520" y="2218352"/>
            <a:ext cx="1656184" cy="1085437"/>
            <a:chOff x="971600" y="3335726"/>
            <a:chExt cx="1656184" cy="1085437"/>
          </a:xfrm>
        </p:grpSpPr>
        <p:sp>
          <p:nvSpPr>
            <p:cNvPr id="170" name="Šipka doprava 169"/>
            <p:cNvSpPr/>
            <p:nvPr/>
          </p:nvSpPr>
          <p:spPr>
            <a:xfrm rot="5400000">
              <a:off x="539552" y="3773091"/>
              <a:ext cx="1080120" cy="216024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1" name="Šipka doprava 170"/>
            <p:cNvSpPr/>
            <p:nvPr/>
          </p:nvSpPr>
          <p:spPr>
            <a:xfrm rot="5400000">
              <a:off x="1979712" y="3767774"/>
              <a:ext cx="1080120" cy="216024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72" name="Skupina 171"/>
          <p:cNvGrpSpPr/>
          <p:nvPr/>
        </p:nvGrpSpPr>
        <p:grpSpPr>
          <a:xfrm>
            <a:off x="1691680" y="2223669"/>
            <a:ext cx="1656184" cy="1085437"/>
            <a:chOff x="971600" y="3335726"/>
            <a:chExt cx="1656184" cy="1085437"/>
          </a:xfrm>
        </p:grpSpPr>
        <p:sp>
          <p:nvSpPr>
            <p:cNvPr id="173" name="Šipka doprava 172"/>
            <p:cNvSpPr/>
            <p:nvPr/>
          </p:nvSpPr>
          <p:spPr>
            <a:xfrm rot="5400000">
              <a:off x="539552" y="3773091"/>
              <a:ext cx="1080120" cy="216024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4" name="Šipka doprava 173"/>
            <p:cNvSpPr/>
            <p:nvPr/>
          </p:nvSpPr>
          <p:spPr>
            <a:xfrm rot="5400000">
              <a:off x="1979712" y="3767774"/>
              <a:ext cx="1080120" cy="216024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75" name="Skupina 174"/>
          <p:cNvGrpSpPr/>
          <p:nvPr/>
        </p:nvGrpSpPr>
        <p:grpSpPr>
          <a:xfrm>
            <a:off x="3131840" y="2213035"/>
            <a:ext cx="1656184" cy="1085437"/>
            <a:chOff x="971600" y="3335726"/>
            <a:chExt cx="1656184" cy="1085437"/>
          </a:xfrm>
        </p:grpSpPr>
        <p:sp>
          <p:nvSpPr>
            <p:cNvPr id="176" name="Šipka doprava 175"/>
            <p:cNvSpPr/>
            <p:nvPr/>
          </p:nvSpPr>
          <p:spPr>
            <a:xfrm rot="5400000">
              <a:off x="539552" y="3773091"/>
              <a:ext cx="1080120" cy="216024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7" name="Šipka doprava 176"/>
            <p:cNvSpPr/>
            <p:nvPr/>
          </p:nvSpPr>
          <p:spPr>
            <a:xfrm rot="5400000">
              <a:off x="1979712" y="3767774"/>
              <a:ext cx="1080120" cy="216024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81" name="Skupina 180"/>
          <p:cNvGrpSpPr/>
          <p:nvPr/>
        </p:nvGrpSpPr>
        <p:grpSpPr>
          <a:xfrm>
            <a:off x="6012160" y="2228986"/>
            <a:ext cx="1656184" cy="1085437"/>
            <a:chOff x="971600" y="3335726"/>
            <a:chExt cx="1656184" cy="1085437"/>
          </a:xfrm>
        </p:grpSpPr>
        <p:sp>
          <p:nvSpPr>
            <p:cNvPr id="182" name="Šipka doprava 181"/>
            <p:cNvSpPr/>
            <p:nvPr/>
          </p:nvSpPr>
          <p:spPr>
            <a:xfrm rot="5400000">
              <a:off x="539552" y="3773091"/>
              <a:ext cx="1080120" cy="216024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3" name="Šipka doprava 182"/>
            <p:cNvSpPr/>
            <p:nvPr/>
          </p:nvSpPr>
          <p:spPr>
            <a:xfrm rot="5400000">
              <a:off x="1979712" y="3767774"/>
              <a:ext cx="1080120" cy="216024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84" name="Skupina 183"/>
          <p:cNvGrpSpPr/>
          <p:nvPr/>
        </p:nvGrpSpPr>
        <p:grpSpPr>
          <a:xfrm>
            <a:off x="971600" y="1153228"/>
            <a:ext cx="1656184" cy="1085437"/>
            <a:chOff x="971600" y="3335726"/>
            <a:chExt cx="1656184" cy="1085437"/>
          </a:xfrm>
        </p:grpSpPr>
        <p:sp>
          <p:nvSpPr>
            <p:cNvPr id="185" name="Šipka doprava 184"/>
            <p:cNvSpPr/>
            <p:nvPr/>
          </p:nvSpPr>
          <p:spPr>
            <a:xfrm rot="5400000">
              <a:off x="539552" y="3773091"/>
              <a:ext cx="1080120" cy="216024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6" name="Šipka doprava 185"/>
            <p:cNvSpPr/>
            <p:nvPr/>
          </p:nvSpPr>
          <p:spPr>
            <a:xfrm rot="5400000">
              <a:off x="1979712" y="3767774"/>
              <a:ext cx="1080120" cy="216024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87" name="Skupina 186"/>
          <p:cNvGrpSpPr/>
          <p:nvPr/>
        </p:nvGrpSpPr>
        <p:grpSpPr>
          <a:xfrm>
            <a:off x="2411760" y="1158545"/>
            <a:ext cx="1656184" cy="1085437"/>
            <a:chOff x="971600" y="3335726"/>
            <a:chExt cx="1656184" cy="1085437"/>
          </a:xfrm>
        </p:grpSpPr>
        <p:sp>
          <p:nvSpPr>
            <p:cNvPr id="188" name="Šipka doprava 187"/>
            <p:cNvSpPr/>
            <p:nvPr/>
          </p:nvSpPr>
          <p:spPr>
            <a:xfrm rot="5400000">
              <a:off x="539552" y="3773091"/>
              <a:ext cx="1080120" cy="216024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9" name="Šipka doprava 188"/>
            <p:cNvSpPr/>
            <p:nvPr/>
          </p:nvSpPr>
          <p:spPr>
            <a:xfrm rot="5400000">
              <a:off x="1979712" y="3767774"/>
              <a:ext cx="1080120" cy="216024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90" name="Skupina 189"/>
          <p:cNvGrpSpPr/>
          <p:nvPr/>
        </p:nvGrpSpPr>
        <p:grpSpPr>
          <a:xfrm>
            <a:off x="3851920" y="1147911"/>
            <a:ext cx="1656184" cy="1085437"/>
            <a:chOff x="971600" y="3335726"/>
            <a:chExt cx="1656184" cy="1085437"/>
          </a:xfrm>
        </p:grpSpPr>
        <p:sp>
          <p:nvSpPr>
            <p:cNvPr id="191" name="Šipka doprava 190"/>
            <p:cNvSpPr/>
            <p:nvPr/>
          </p:nvSpPr>
          <p:spPr>
            <a:xfrm rot="5400000">
              <a:off x="539552" y="3773091"/>
              <a:ext cx="1080120" cy="216024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2" name="Šipka doprava 191"/>
            <p:cNvSpPr/>
            <p:nvPr/>
          </p:nvSpPr>
          <p:spPr>
            <a:xfrm rot="5400000">
              <a:off x="1979712" y="3767774"/>
              <a:ext cx="1080120" cy="216024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93" name="Skupina 192"/>
          <p:cNvGrpSpPr/>
          <p:nvPr/>
        </p:nvGrpSpPr>
        <p:grpSpPr>
          <a:xfrm>
            <a:off x="5292080" y="1163862"/>
            <a:ext cx="1656184" cy="1085437"/>
            <a:chOff x="971600" y="3335726"/>
            <a:chExt cx="1656184" cy="1085437"/>
          </a:xfrm>
        </p:grpSpPr>
        <p:sp>
          <p:nvSpPr>
            <p:cNvPr id="194" name="Šipka doprava 193"/>
            <p:cNvSpPr/>
            <p:nvPr/>
          </p:nvSpPr>
          <p:spPr>
            <a:xfrm rot="5400000">
              <a:off x="539552" y="3773091"/>
              <a:ext cx="1080120" cy="216024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5" name="Šipka doprava 194"/>
            <p:cNvSpPr/>
            <p:nvPr/>
          </p:nvSpPr>
          <p:spPr>
            <a:xfrm rot="5400000">
              <a:off x="1979712" y="3767774"/>
              <a:ext cx="1080120" cy="216024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96" name="Skupina 195"/>
          <p:cNvGrpSpPr/>
          <p:nvPr/>
        </p:nvGrpSpPr>
        <p:grpSpPr>
          <a:xfrm>
            <a:off x="6732240" y="1163862"/>
            <a:ext cx="1656184" cy="1085437"/>
            <a:chOff x="971600" y="3335726"/>
            <a:chExt cx="1656184" cy="1085437"/>
          </a:xfrm>
        </p:grpSpPr>
        <p:sp>
          <p:nvSpPr>
            <p:cNvPr id="197" name="Šipka doprava 196"/>
            <p:cNvSpPr/>
            <p:nvPr/>
          </p:nvSpPr>
          <p:spPr>
            <a:xfrm rot="5400000">
              <a:off x="539552" y="3773091"/>
              <a:ext cx="1080120" cy="216024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8" name="Šipka doprava 197"/>
            <p:cNvSpPr/>
            <p:nvPr/>
          </p:nvSpPr>
          <p:spPr>
            <a:xfrm rot="5400000">
              <a:off x="1979712" y="3767774"/>
              <a:ext cx="1080120" cy="216024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99" name="Skupina 198"/>
          <p:cNvGrpSpPr/>
          <p:nvPr/>
        </p:nvGrpSpPr>
        <p:grpSpPr>
          <a:xfrm>
            <a:off x="251376" y="4463181"/>
            <a:ext cx="1656184" cy="1085437"/>
            <a:chOff x="971600" y="3335726"/>
            <a:chExt cx="1656184" cy="1085437"/>
          </a:xfrm>
        </p:grpSpPr>
        <p:sp>
          <p:nvSpPr>
            <p:cNvPr id="200" name="Šipka doprava 199"/>
            <p:cNvSpPr/>
            <p:nvPr/>
          </p:nvSpPr>
          <p:spPr>
            <a:xfrm rot="5400000">
              <a:off x="539552" y="3773091"/>
              <a:ext cx="1080120" cy="216024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1" name="Šipka doprava 200"/>
            <p:cNvSpPr/>
            <p:nvPr/>
          </p:nvSpPr>
          <p:spPr>
            <a:xfrm rot="5400000">
              <a:off x="1979712" y="3767774"/>
              <a:ext cx="1080120" cy="216024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202" name="Skupina 201"/>
          <p:cNvGrpSpPr/>
          <p:nvPr/>
        </p:nvGrpSpPr>
        <p:grpSpPr>
          <a:xfrm>
            <a:off x="1691536" y="4468498"/>
            <a:ext cx="1656184" cy="1085437"/>
            <a:chOff x="971600" y="3335726"/>
            <a:chExt cx="1656184" cy="1085437"/>
          </a:xfrm>
        </p:grpSpPr>
        <p:sp>
          <p:nvSpPr>
            <p:cNvPr id="203" name="Šipka doprava 202"/>
            <p:cNvSpPr/>
            <p:nvPr/>
          </p:nvSpPr>
          <p:spPr>
            <a:xfrm rot="5400000">
              <a:off x="539552" y="3773091"/>
              <a:ext cx="1080120" cy="216024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4" name="Šipka doprava 203"/>
            <p:cNvSpPr/>
            <p:nvPr/>
          </p:nvSpPr>
          <p:spPr>
            <a:xfrm rot="5400000">
              <a:off x="1979712" y="3767774"/>
              <a:ext cx="1080120" cy="216024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205" name="Skupina 204"/>
          <p:cNvGrpSpPr/>
          <p:nvPr/>
        </p:nvGrpSpPr>
        <p:grpSpPr>
          <a:xfrm>
            <a:off x="3131696" y="4457864"/>
            <a:ext cx="1656184" cy="1085437"/>
            <a:chOff x="971600" y="3335726"/>
            <a:chExt cx="1656184" cy="1085437"/>
          </a:xfrm>
        </p:grpSpPr>
        <p:sp>
          <p:nvSpPr>
            <p:cNvPr id="206" name="Šipka doprava 205"/>
            <p:cNvSpPr/>
            <p:nvPr/>
          </p:nvSpPr>
          <p:spPr>
            <a:xfrm rot="5400000">
              <a:off x="539552" y="3773091"/>
              <a:ext cx="1080120" cy="216024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7" name="Šipka doprava 206"/>
            <p:cNvSpPr/>
            <p:nvPr/>
          </p:nvSpPr>
          <p:spPr>
            <a:xfrm rot="5400000">
              <a:off x="1979712" y="3767774"/>
              <a:ext cx="1080120" cy="216024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208" name="Skupina 207"/>
          <p:cNvGrpSpPr/>
          <p:nvPr/>
        </p:nvGrpSpPr>
        <p:grpSpPr>
          <a:xfrm>
            <a:off x="4571856" y="4473815"/>
            <a:ext cx="1656184" cy="1085437"/>
            <a:chOff x="971600" y="3335726"/>
            <a:chExt cx="1656184" cy="1085437"/>
          </a:xfrm>
        </p:grpSpPr>
        <p:sp>
          <p:nvSpPr>
            <p:cNvPr id="209" name="Šipka doprava 208"/>
            <p:cNvSpPr/>
            <p:nvPr/>
          </p:nvSpPr>
          <p:spPr>
            <a:xfrm rot="5400000">
              <a:off x="539552" y="3773091"/>
              <a:ext cx="1080120" cy="216024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0" name="Šipka doprava 209"/>
            <p:cNvSpPr/>
            <p:nvPr/>
          </p:nvSpPr>
          <p:spPr>
            <a:xfrm rot="5400000">
              <a:off x="1979712" y="3767774"/>
              <a:ext cx="1080120" cy="216024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211" name="Skupina 210"/>
          <p:cNvGrpSpPr/>
          <p:nvPr/>
        </p:nvGrpSpPr>
        <p:grpSpPr>
          <a:xfrm>
            <a:off x="6012016" y="4473815"/>
            <a:ext cx="1656184" cy="1085437"/>
            <a:chOff x="971600" y="3335726"/>
            <a:chExt cx="1656184" cy="1085437"/>
          </a:xfrm>
        </p:grpSpPr>
        <p:sp>
          <p:nvSpPr>
            <p:cNvPr id="212" name="Šipka doprava 211"/>
            <p:cNvSpPr/>
            <p:nvPr/>
          </p:nvSpPr>
          <p:spPr>
            <a:xfrm rot="5400000">
              <a:off x="539552" y="3773091"/>
              <a:ext cx="1080120" cy="216024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3" name="Šipka doprava 212"/>
            <p:cNvSpPr/>
            <p:nvPr/>
          </p:nvSpPr>
          <p:spPr>
            <a:xfrm rot="5400000">
              <a:off x="1979712" y="3767774"/>
              <a:ext cx="1080120" cy="216024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84025518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154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827584" y="836712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accent1"/>
                </a:solidFill>
                <a:latin typeface="+mn-lt"/>
              </a:rPr>
              <a:t>Gravitační zrychlení = Intenzita gravitačního pole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3635896" y="2021289"/>
                <a:ext cx="1800200" cy="564001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latin typeface="Cambria Math"/>
                            </a:rPr>
                            <m:t>𝒂</m:t>
                          </m:r>
                        </m:e>
                        <m:sub>
                          <m:r>
                            <a:rPr lang="cs-CZ" sz="2800" b="1" i="1" smtClean="0">
                              <a:latin typeface="Cambria Math"/>
                            </a:rPr>
                            <m:t>𝒈</m:t>
                          </m:r>
                        </m:sub>
                      </m:sSub>
                      <m:r>
                        <a:rPr lang="cs-CZ" sz="2800" b="1" i="1" smtClean="0">
                          <a:latin typeface="Cambria Math"/>
                        </a:rPr>
                        <m:t>=</m:t>
                      </m:r>
                      <m:r>
                        <a:rPr lang="cs-CZ" sz="2800" b="1" i="1" smtClean="0">
                          <a:latin typeface="Cambria Math"/>
                        </a:rPr>
                        <m:t>𝑲</m:t>
                      </m:r>
                    </m:oMath>
                  </m:oMathPara>
                </a14:m>
                <a:endParaRPr lang="cs-CZ" b="1" dirty="0" smtClean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2021289"/>
                <a:ext cx="1800200" cy="56400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ovéPole 76"/>
              <p:cNvSpPr txBox="1"/>
              <p:nvPr/>
            </p:nvSpPr>
            <p:spPr>
              <a:xfrm>
                <a:off x="1629941" y="3284984"/>
                <a:ext cx="1872208" cy="794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1" i="1" smtClean="0">
                              <a:latin typeface="Cambria Math"/>
                            </a:rPr>
                            <m:t>𝒂</m:t>
                          </m:r>
                        </m:e>
                        <m:sub>
                          <m:r>
                            <a:rPr lang="cs-CZ" sz="2400" b="1" i="1" smtClean="0">
                              <a:latin typeface="Cambria Math"/>
                            </a:rPr>
                            <m:t>𝒈</m:t>
                          </m:r>
                        </m:sub>
                      </m:sSub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1" i="1" smtClean="0">
                                  <a:latin typeface="Cambria Math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cs-CZ" sz="2400" b="1" i="1" smtClean="0">
                                  <a:latin typeface="Cambria Math"/>
                                </a:rPr>
                                <m:t>𝒈</m:t>
                              </m:r>
                            </m:sub>
                          </m:sSub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cs-CZ" sz="2400" dirty="0" smtClean="0">
                  <a:latin typeface="+mn-lt"/>
                </a:endParaRPr>
              </a:p>
            </p:txBody>
          </p:sp>
        </mc:Choice>
        <mc:Fallback xmlns="">
          <p:sp>
            <p:nvSpPr>
              <p:cNvPr id="77" name="TextovéPole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9941" y="3284984"/>
                <a:ext cx="1872208" cy="79476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ovéPole 78"/>
              <p:cNvSpPr txBox="1"/>
              <p:nvPr/>
            </p:nvSpPr>
            <p:spPr>
              <a:xfrm>
                <a:off x="5796136" y="3284508"/>
                <a:ext cx="1872208" cy="794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1" i="1" smtClean="0">
                          <a:latin typeface="Cambria Math"/>
                        </a:rPr>
                        <m:t>𝑲</m:t>
                      </m:r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b="1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1" i="1" smtClean="0">
                                  <a:latin typeface="Cambria Math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cs-CZ" sz="2400" b="1" i="1" smtClean="0">
                                  <a:latin typeface="Cambria Math"/>
                                </a:rPr>
                                <m:t>𝒈</m:t>
                              </m:r>
                            </m:sub>
                          </m:sSub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cs-CZ" sz="2400" dirty="0" smtClean="0">
                  <a:latin typeface="+mn-lt"/>
                </a:endParaRPr>
              </a:p>
            </p:txBody>
          </p:sp>
        </mc:Choice>
        <mc:Fallback xmlns="">
          <p:sp>
            <p:nvSpPr>
              <p:cNvPr id="79" name="TextovéPole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3284508"/>
                <a:ext cx="1872208" cy="79476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ovéPole 5"/>
          <p:cNvSpPr txBox="1"/>
          <p:nvPr/>
        </p:nvSpPr>
        <p:spPr>
          <a:xfrm>
            <a:off x="1115616" y="5013176"/>
            <a:ext cx="655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accent1"/>
                </a:solidFill>
                <a:latin typeface="+mn-lt"/>
              </a:rPr>
              <a:t>Obě veličiny jsou VEKTOROVÉ !</a:t>
            </a:r>
          </a:p>
        </p:txBody>
      </p:sp>
    </p:spTree>
    <p:extLst>
      <p:ext uri="{BB962C8B-B14F-4D97-AF65-F5344CB8AC3E}">
        <p14:creationId xmlns:p14="http://schemas.microsoft.com/office/powerpoint/2010/main" val="227090957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55776" y="3645024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Autor obrázků: Alan Pieczonka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832482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Děkujeme za pozornost.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Autor DUM: Mgr. Andrea Pieczonková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25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Documents and Settings\NB02\Local Settings\Temporary Internet Files\Content.IE5\XTNOTQQL\MC900431620[1].pn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778" b="92222" l="5000" r="966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3263" y="2553787"/>
            <a:ext cx="1800000" cy="180000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Skupina 3"/>
          <p:cNvGrpSpPr/>
          <p:nvPr/>
        </p:nvGrpSpPr>
        <p:grpSpPr>
          <a:xfrm>
            <a:off x="4233820" y="224644"/>
            <a:ext cx="648072" cy="6408712"/>
            <a:chOff x="4139952" y="224644"/>
            <a:chExt cx="648072" cy="6408712"/>
          </a:xfrm>
        </p:grpSpPr>
        <p:sp>
          <p:nvSpPr>
            <p:cNvPr id="3" name="Šipka dolů 2"/>
            <p:cNvSpPr/>
            <p:nvPr/>
          </p:nvSpPr>
          <p:spPr>
            <a:xfrm>
              <a:off x="4322240" y="860841"/>
              <a:ext cx="288000" cy="540000"/>
            </a:xfrm>
            <a:prstGeom prst="down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Ovál 10"/>
            <p:cNvSpPr/>
            <p:nvPr/>
          </p:nvSpPr>
          <p:spPr>
            <a:xfrm>
              <a:off x="4139952" y="224644"/>
              <a:ext cx="648072" cy="648072"/>
            </a:xfrm>
            <a:prstGeom prst="ellipse">
              <a:avLst/>
            </a:prstGeom>
            <a:blipFill>
              <a:blip r:embed="rId6"/>
              <a:tile tx="0" ty="0" sx="100000" sy="100000" flip="none" algn="tl"/>
            </a:blip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Šipka dolů 11"/>
            <p:cNvSpPr/>
            <p:nvPr/>
          </p:nvSpPr>
          <p:spPr>
            <a:xfrm flipV="1">
              <a:off x="4323515" y="2109801"/>
              <a:ext cx="288000" cy="540000"/>
            </a:xfrm>
            <a:prstGeom prst="down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" name="Ovál 1"/>
            <p:cNvSpPr/>
            <p:nvPr/>
          </p:nvSpPr>
          <p:spPr>
            <a:xfrm>
              <a:off x="4139952" y="5985284"/>
              <a:ext cx="648072" cy="64807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54210437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71600" y="692696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accent1"/>
                </a:solidFill>
              </a:rPr>
              <a:t>Newtonův gravitační zákon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83568" y="1196752"/>
            <a:ext cx="7272808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Každá dvě tělesa se navzájem přitahují stejně velkými gravitačními silami opačného směru. Velikost gravitační síly pro dvě stejnorodá tělesa tvaru koule je přímo úměrná součinu jejich hmotnosti a nepřímo úměrná druhé mocnině vzdálenosti jejich středů.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3088994" y="2564904"/>
                <a:ext cx="2461956" cy="833562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cs-CZ" sz="28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𝒈</m:t>
                          </m:r>
                        </m:sub>
                      </m:sSub>
                      <m:r>
                        <a:rPr lang="cs-CZ" sz="2800" b="1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=</m:t>
                      </m:r>
                      <m:r>
                        <a:rPr lang="el-GR" sz="2800" b="1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𝜿</m:t>
                      </m:r>
                      <m:f>
                        <m:fPr>
                          <m:ctrlPr>
                            <a:rPr lang="el-GR" sz="28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2800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800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cs-CZ" sz="2800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sSub>
                            <m:sSubPr>
                              <m:ctrlPr>
                                <a:rPr lang="el-GR" sz="2800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800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cs-CZ" sz="2800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el-GR" sz="2800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sz="2800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cs-CZ" sz="2800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sz="2800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8994" y="2564904"/>
                <a:ext cx="2461956" cy="83356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Skupina 18"/>
          <p:cNvGrpSpPr/>
          <p:nvPr/>
        </p:nvGrpSpPr>
        <p:grpSpPr>
          <a:xfrm>
            <a:off x="791201" y="3955290"/>
            <a:ext cx="5033038" cy="2363710"/>
            <a:chOff x="791201" y="3955290"/>
            <a:chExt cx="5033038" cy="2363710"/>
          </a:xfrm>
        </p:grpSpPr>
        <p:sp>
          <p:nvSpPr>
            <p:cNvPr id="7" name="Ovál 6"/>
            <p:cNvSpPr/>
            <p:nvPr/>
          </p:nvSpPr>
          <p:spPr>
            <a:xfrm>
              <a:off x="791201" y="3955290"/>
              <a:ext cx="1800200" cy="18002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Ovál 7"/>
            <p:cNvSpPr/>
            <p:nvPr/>
          </p:nvSpPr>
          <p:spPr>
            <a:xfrm>
              <a:off x="4744239" y="4329599"/>
              <a:ext cx="1080000" cy="1080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Šipka doprava 8"/>
            <p:cNvSpPr/>
            <p:nvPr/>
          </p:nvSpPr>
          <p:spPr>
            <a:xfrm>
              <a:off x="1681382" y="4768115"/>
              <a:ext cx="1152128" cy="17455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Šipka doprava 9"/>
            <p:cNvSpPr/>
            <p:nvPr/>
          </p:nvSpPr>
          <p:spPr>
            <a:xfrm flipH="1">
              <a:off x="4127319" y="4772644"/>
              <a:ext cx="1152128" cy="17455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2" name="Přímá spojnice 11"/>
            <p:cNvCxnSpPr>
              <a:stCxn id="10" idx="1"/>
            </p:cNvCxnSpPr>
            <p:nvPr/>
          </p:nvCxnSpPr>
          <p:spPr>
            <a:xfrm>
              <a:off x="5279447" y="4859919"/>
              <a:ext cx="0" cy="1449401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>
              <a:off x="1681382" y="4869599"/>
              <a:ext cx="0" cy="1449401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nice se šipkou 14"/>
            <p:cNvCxnSpPr/>
            <p:nvPr/>
          </p:nvCxnSpPr>
          <p:spPr>
            <a:xfrm>
              <a:off x="1681382" y="6309320"/>
              <a:ext cx="3602857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ovéPole 15"/>
            <p:cNvSpPr txBox="1"/>
            <p:nvPr/>
          </p:nvSpPr>
          <p:spPr>
            <a:xfrm>
              <a:off x="1835696" y="4335487"/>
              <a:ext cx="11521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b="1" i="1" dirty="0" smtClean="0"/>
                <a:t>F</a:t>
              </a:r>
              <a:r>
                <a:rPr lang="cs-CZ" sz="2400" b="1" i="1" baseline="-25000" dirty="0" smtClean="0"/>
                <a:t>g</a:t>
              </a:r>
              <a:endParaRPr lang="cs-CZ" sz="2400" b="1" i="1" dirty="0"/>
            </a:p>
          </p:txBody>
        </p:sp>
        <p:sp>
          <p:nvSpPr>
            <p:cNvPr id="17" name="TextovéPole 16"/>
            <p:cNvSpPr txBox="1"/>
            <p:nvPr/>
          </p:nvSpPr>
          <p:spPr>
            <a:xfrm>
              <a:off x="4211960" y="4341354"/>
              <a:ext cx="11521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b="1" i="1" dirty="0" smtClean="0"/>
                <a:t>-F</a:t>
              </a:r>
              <a:r>
                <a:rPr lang="cs-CZ" sz="2400" b="1" i="1" baseline="-25000" dirty="0" smtClean="0"/>
                <a:t>g</a:t>
              </a:r>
              <a:endParaRPr lang="cs-CZ" sz="2400" b="1" i="1" dirty="0"/>
            </a:p>
          </p:txBody>
        </p:sp>
        <p:sp>
          <p:nvSpPr>
            <p:cNvPr id="18" name="TextovéPole 17"/>
            <p:cNvSpPr txBox="1"/>
            <p:nvPr/>
          </p:nvSpPr>
          <p:spPr>
            <a:xfrm>
              <a:off x="3419872" y="5847655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i="1" dirty="0" smtClean="0"/>
                <a:t>r</a:t>
              </a:r>
              <a:endParaRPr lang="cs-CZ" sz="2400" i="1" dirty="0"/>
            </a:p>
          </p:txBody>
        </p:sp>
      </p:grpSp>
      <p:sp>
        <p:nvSpPr>
          <p:cNvPr id="20" name="TextovéPole 19"/>
          <p:cNvSpPr txBox="1"/>
          <p:nvPr/>
        </p:nvSpPr>
        <p:spPr>
          <a:xfrm>
            <a:off x="5925161" y="2658519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>
                <a:latin typeface="+mn-lt"/>
              </a:rPr>
              <a:t>κ</a:t>
            </a:r>
            <a:r>
              <a:rPr lang="cs-CZ" i="1" dirty="0" smtClean="0">
                <a:latin typeface="+mn-lt"/>
              </a:rPr>
              <a:t> – gravitační konstanta</a:t>
            </a:r>
          </a:p>
          <a:p>
            <a:r>
              <a:rPr lang="el-GR" i="1" dirty="0" smtClean="0">
                <a:latin typeface="+mn-lt"/>
              </a:rPr>
              <a:t>κ</a:t>
            </a:r>
            <a:r>
              <a:rPr lang="cs-CZ" i="1" dirty="0" smtClean="0">
                <a:latin typeface="+mn-lt"/>
              </a:rPr>
              <a:t> = 6,67 · 10</a:t>
            </a:r>
            <a:r>
              <a:rPr lang="cs-CZ" i="1" baseline="30000" dirty="0" smtClean="0">
                <a:latin typeface="+mn-lt"/>
              </a:rPr>
              <a:t>-11</a:t>
            </a:r>
            <a:r>
              <a:rPr lang="cs-CZ" i="1" dirty="0" smtClean="0">
                <a:latin typeface="+mn-lt"/>
              </a:rPr>
              <a:t> N ∙ m</a:t>
            </a:r>
            <a:r>
              <a:rPr lang="cs-CZ" i="1" baseline="30000" dirty="0" smtClean="0">
                <a:latin typeface="+mn-lt"/>
              </a:rPr>
              <a:t>2 </a:t>
            </a:r>
            <a:r>
              <a:rPr lang="cs-CZ" i="1" dirty="0" smtClean="0">
                <a:latin typeface="+mn-lt"/>
              </a:rPr>
              <a:t>∙ kg</a:t>
            </a:r>
            <a:r>
              <a:rPr lang="cs-CZ" i="1" baseline="30000" dirty="0" smtClean="0">
                <a:latin typeface="+mn-lt"/>
              </a:rPr>
              <a:t>-2</a:t>
            </a:r>
            <a:endParaRPr lang="cs-CZ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1928092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71600" y="692696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accent1"/>
                </a:solidFill>
              </a:rPr>
              <a:t>Newtonův gravitační zákon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83568" y="1196752"/>
            <a:ext cx="7272808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Každá dvě tělesa se navzájem přitahují stejně velkými gravitačními silami opačného směru. Velikost gravitační síly pro dvě stejnorodá tělesa tvaru koule je přímo úměrná součinu jejich hmotnosti a nepřímo úměrná druhé mocnině vzdálenosti jejich středů.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3088994" y="2564904"/>
                <a:ext cx="2461956" cy="833562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cs-CZ" sz="28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𝒈</m:t>
                          </m:r>
                        </m:sub>
                      </m:sSub>
                      <m:r>
                        <a:rPr lang="cs-CZ" sz="2800" b="1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=</m:t>
                      </m:r>
                      <m:r>
                        <a:rPr lang="el-GR" sz="2800" b="1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𝜿</m:t>
                      </m:r>
                      <m:f>
                        <m:fPr>
                          <m:ctrlPr>
                            <a:rPr lang="el-GR" sz="28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2800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800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cs-CZ" sz="2800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sSub>
                            <m:sSubPr>
                              <m:ctrlPr>
                                <a:rPr lang="el-GR" sz="2800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800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cs-CZ" sz="2800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el-GR" sz="2800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sz="2800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cs-CZ" sz="2800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sz="2800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8994" y="2564904"/>
                <a:ext cx="2461956" cy="83356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ovéPole 19"/>
          <p:cNvSpPr txBox="1"/>
          <p:nvPr/>
        </p:nvSpPr>
        <p:spPr>
          <a:xfrm>
            <a:off x="5925161" y="2658519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>
                <a:latin typeface="+mn-lt"/>
              </a:rPr>
              <a:t>κ</a:t>
            </a:r>
            <a:r>
              <a:rPr lang="cs-CZ" i="1" dirty="0" smtClean="0">
                <a:latin typeface="+mn-lt"/>
              </a:rPr>
              <a:t> – gravitační konstanta</a:t>
            </a:r>
          </a:p>
          <a:p>
            <a:r>
              <a:rPr lang="el-GR" i="1" dirty="0" smtClean="0">
                <a:latin typeface="+mn-lt"/>
              </a:rPr>
              <a:t>κ</a:t>
            </a:r>
            <a:r>
              <a:rPr lang="cs-CZ" i="1" dirty="0" smtClean="0">
                <a:latin typeface="+mn-lt"/>
              </a:rPr>
              <a:t> = 6,67 · 10</a:t>
            </a:r>
            <a:r>
              <a:rPr lang="cs-CZ" i="1" baseline="30000" dirty="0" smtClean="0">
                <a:latin typeface="+mn-lt"/>
              </a:rPr>
              <a:t>-11</a:t>
            </a:r>
            <a:r>
              <a:rPr lang="cs-CZ" i="1" dirty="0" smtClean="0">
                <a:latin typeface="+mn-lt"/>
              </a:rPr>
              <a:t> N ∙ m</a:t>
            </a:r>
            <a:r>
              <a:rPr lang="cs-CZ" i="1" baseline="30000" dirty="0" smtClean="0">
                <a:latin typeface="+mn-lt"/>
              </a:rPr>
              <a:t>2 </a:t>
            </a:r>
            <a:r>
              <a:rPr lang="cs-CZ" i="1" dirty="0" smtClean="0">
                <a:latin typeface="+mn-lt"/>
              </a:rPr>
              <a:t>∙ kg</a:t>
            </a:r>
            <a:r>
              <a:rPr lang="cs-CZ" i="1" baseline="30000" dirty="0" smtClean="0">
                <a:latin typeface="+mn-lt"/>
              </a:rPr>
              <a:t>-2</a:t>
            </a:r>
            <a:endParaRPr lang="cs-CZ" i="1" dirty="0">
              <a:latin typeface="+mn-lt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83568" y="3861048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+mn-lt"/>
              </a:rPr>
              <a:t>Vztah můžeme použít také u jiných těles, pokud jsou rozměry těles zanedbatelné vzhledem ke vzdálenosti těles.</a:t>
            </a: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594157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54224" y="459830"/>
            <a:ext cx="6912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+mn-lt"/>
              </a:rPr>
              <a:t>Jak velkou silou se přitahují Slunce a Země?</a:t>
            </a:r>
          </a:p>
          <a:p>
            <a:endParaRPr lang="cs-CZ" dirty="0">
              <a:latin typeface="+mn-lt"/>
            </a:endParaRPr>
          </a:p>
          <a:p>
            <a:endParaRPr lang="cs-CZ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179512" y="1023353"/>
                <a:ext cx="8912120" cy="3974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𝑍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=6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24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𝑘𝑔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, 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𝑆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=2∙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30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𝑘𝑔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, 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=1,5∙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11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/>
                          <a:ea typeface="Cambria Math"/>
                        </a:rPr>
                        <m:t>κ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=6,67∙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−11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𝑁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𝑘𝑔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−2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,</m:t>
                      </m:r>
                      <m:sSub>
                        <m:sSubPr>
                          <m:ctrlPr>
                            <a:rPr lang="cs-CZ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𝐹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𝑔</m:t>
                          </m:r>
                        </m:sub>
                      </m:sSub>
                      <m:r>
                        <a:rPr lang="cs-CZ" i="1">
                          <a:latin typeface="Cambria Math"/>
                          <a:ea typeface="Cambria Math"/>
                        </a:rPr>
                        <m:t>=?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023353"/>
                <a:ext cx="8912120" cy="397416"/>
              </a:xfrm>
              <a:prstGeom prst="rect">
                <a:avLst/>
              </a:prstGeom>
              <a:blipFill rotWithShape="1">
                <a:blip r:embed="rId2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755576" y="2611993"/>
                <a:ext cx="6240683" cy="6873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cs-CZ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𝑔</m:t>
                          </m:r>
                        </m:sub>
                      </m:sSub>
                      <m:r>
                        <a:rPr lang="cs-CZ" b="0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l-GR" b="0" i="1">
                          <a:solidFill>
                            <a:schemeClr val="tx1"/>
                          </a:solidFill>
                          <a:latin typeface="Cambria Math"/>
                        </a:rPr>
                        <m:t>𝜅</m:t>
                      </m:r>
                      <m:f>
                        <m:fPr>
                          <m:ctrlPr>
                            <a:rPr lang="el-GR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𝑍</m:t>
                              </m:r>
                            </m:sub>
                          </m:sSub>
                          <m:sSub>
                            <m:sSubPr>
                              <m:ctrlPr>
                                <a:rPr lang="el-GR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𝑆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el-GR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b="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b="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6,67∙</m:t>
                      </m:r>
                      <m:sSup>
                        <m:sSupPr>
                          <m:ctrlPr>
                            <a:rPr lang="cs-CZ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−11</m:t>
                          </m:r>
                        </m:sup>
                      </m:sSup>
                      <m:f>
                        <m:f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6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∙</m:t>
                          </m:r>
                          <m:sSup>
                            <m:sSupPr>
                              <m:ctrlPr>
                                <a:rPr lang="cs-CZ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24</m:t>
                              </m:r>
                            </m:sup>
                          </m:sSup>
                          <m:r>
                            <a:rPr lang="cs-CZ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2∙</m:t>
                          </m:r>
                          <m:sSup>
                            <m:sSupPr>
                              <m:ctrlPr>
                                <a:rPr lang="cs-CZ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30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1,5∙</m:t>
                                  </m:r>
                                  <m:sSup>
                                    <m:sSupPr>
                                      <m:ctrlP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11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=3,56</m:t>
                      </m:r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22</m:t>
                          </m:r>
                        </m:sup>
                      </m:sSup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𝑁</m:t>
                      </m:r>
                    </m:oMath>
                  </m:oMathPara>
                </a14:m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2611993"/>
                <a:ext cx="6240683" cy="68736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Přímá spojnice 6"/>
          <p:cNvCxnSpPr/>
          <p:nvPr/>
        </p:nvCxnSpPr>
        <p:spPr>
          <a:xfrm>
            <a:off x="323528" y="1383160"/>
            <a:ext cx="864096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025518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 2"/>
          <p:cNvSpPr/>
          <p:nvPr/>
        </p:nvSpPr>
        <p:spPr>
          <a:xfrm>
            <a:off x="-343997" y="-442882"/>
            <a:ext cx="9182178" cy="9182178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49000">
                <a:schemeClr val="bg1">
                  <a:lumMod val="85000"/>
                  <a:lumOff val="15000"/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4" name="TextovéPole 298"/>
          <p:cNvSpPr txBox="1"/>
          <p:nvPr/>
        </p:nvSpPr>
        <p:spPr>
          <a:xfrm>
            <a:off x="4230688" y="5735638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155" name="TextovéPole 154"/>
          <p:cNvSpPr txBox="1"/>
          <p:nvPr/>
        </p:nvSpPr>
        <p:spPr>
          <a:xfrm>
            <a:off x="683568" y="548680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accent1"/>
                </a:solidFill>
                <a:latin typeface="+mn-lt"/>
              </a:rPr>
              <a:t>Veličiny popisující gravitační pole</a:t>
            </a:r>
            <a:endParaRPr lang="cs-CZ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11560" y="1124744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+mn-lt"/>
              </a:rPr>
              <a:t>V okolí každého tělesa je gravitační pole. </a:t>
            </a:r>
          </a:p>
          <a:p>
            <a:r>
              <a:rPr lang="cs-CZ" dirty="0" smtClean="0">
                <a:latin typeface="+mn-lt"/>
              </a:rPr>
              <a:t>„Jak je silné? Kterým směrem působí?“</a:t>
            </a:r>
          </a:p>
        </p:txBody>
      </p:sp>
      <p:pic>
        <p:nvPicPr>
          <p:cNvPr id="156" name="Picture 3" descr="C:\Documents and Settings\NB02\Local Settings\Temporary Internet Files\Content.IE5\XTNOTQQL\MC900431620[1]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778" b="92222" l="5000" r="966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8200" y="3384065"/>
            <a:ext cx="1356835" cy="1356835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Skupina 5"/>
          <p:cNvGrpSpPr/>
          <p:nvPr/>
        </p:nvGrpSpPr>
        <p:grpSpPr>
          <a:xfrm>
            <a:off x="5048310" y="2420888"/>
            <a:ext cx="816858" cy="562509"/>
            <a:chOff x="5048310" y="2420888"/>
            <a:chExt cx="816858" cy="562509"/>
          </a:xfrm>
        </p:grpSpPr>
        <p:sp>
          <p:nvSpPr>
            <p:cNvPr id="4" name="Kříž 3"/>
            <p:cNvSpPr/>
            <p:nvPr/>
          </p:nvSpPr>
          <p:spPr>
            <a:xfrm>
              <a:off x="5048310" y="2803397"/>
              <a:ext cx="180000" cy="180000"/>
            </a:xfrm>
            <a:prstGeom prst="plus">
              <a:avLst>
                <a:gd name="adj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" name="TextovéPole 4"/>
            <p:cNvSpPr txBox="1"/>
            <p:nvPr/>
          </p:nvSpPr>
          <p:spPr>
            <a:xfrm>
              <a:off x="5145088" y="2420888"/>
              <a:ext cx="7200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>
                  <a:solidFill>
                    <a:schemeClr val="tx2"/>
                  </a:solidFill>
                  <a:latin typeface="+mn-lt"/>
                </a:rPr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4025518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 2"/>
          <p:cNvSpPr/>
          <p:nvPr/>
        </p:nvSpPr>
        <p:spPr>
          <a:xfrm>
            <a:off x="-343997" y="-442882"/>
            <a:ext cx="9182178" cy="9182178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49000">
                <a:schemeClr val="bg1">
                  <a:lumMod val="85000"/>
                  <a:lumOff val="15000"/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54" name="TextovéPole 298"/>
          <p:cNvSpPr txBox="1"/>
          <p:nvPr/>
        </p:nvSpPr>
        <p:spPr>
          <a:xfrm>
            <a:off x="4230688" y="5735638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155" name="TextovéPole 154"/>
          <p:cNvSpPr txBox="1"/>
          <p:nvPr/>
        </p:nvSpPr>
        <p:spPr>
          <a:xfrm>
            <a:off x="683568" y="548680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accent1"/>
                </a:solidFill>
                <a:latin typeface="+mn-lt"/>
              </a:rPr>
              <a:t>Gravitační zrychlení</a:t>
            </a:r>
            <a:endParaRPr lang="cs-CZ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11560" y="1124744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+mn-lt"/>
              </a:rPr>
              <a:t>Vložíme do gravitačního pole  „zkušební těleso“ o hmotnosti </a:t>
            </a:r>
            <a:r>
              <a:rPr lang="cs-CZ" i="1" dirty="0" smtClean="0">
                <a:latin typeface="+mn-lt"/>
              </a:rPr>
              <a:t>m.  </a:t>
            </a:r>
          </a:p>
        </p:txBody>
      </p:sp>
      <p:pic>
        <p:nvPicPr>
          <p:cNvPr id="156" name="Picture 3" descr="C:\Documents and Settings\NB02\Local Settings\Temporary Internet Files\Content.IE5\XTNOTQQL\MC900431620[1]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778" b="92222" l="5000" r="966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8200" y="3384065"/>
            <a:ext cx="1356835" cy="1356835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ál 6"/>
          <p:cNvSpPr/>
          <p:nvPr/>
        </p:nvSpPr>
        <p:spPr>
          <a:xfrm>
            <a:off x="6516216" y="314096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611560" y="1494870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+mn-lt"/>
              </a:rPr>
              <a:t>Zjistíme gravitační sílu působící na těleso.</a:t>
            </a:r>
            <a:endParaRPr lang="cs-CZ" i="1" dirty="0" smtClean="0">
              <a:latin typeface="+mn-lt"/>
            </a:endParaRPr>
          </a:p>
        </p:txBody>
      </p:sp>
      <p:sp>
        <p:nvSpPr>
          <p:cNvPr id="8" name="Šipka doprava 7"/>
          <p:cNvSpPr/>
          <p:nvPr/>
        </p:nvSpPr>
        <p:spPr>
          <a:xfrm rot="9645968" flipV="1">
            <a:off x="5525603" y="3405975"/>
            <a:ext cx="1008000" cy="45719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591823" y="1916832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+mn-lt"/>
              </a:rPr>
              <a:t>Z druhého pohybového zákona vyjádříme zrychlení:</a:t>
            </a:r>
            <a:endParaRPr lang="cs-CZ" i="1" dirty="0" smtClean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6513002" y="1679536"/>
                <a:ext cx="1872208" cy="794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𝑔</m:t>
                          </m:r>
                        </m:sub>
                      </m:sSub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/>
                                </a:rPr>
                                <m:t>𝑔</m:t>
                              </m:r>
                            </m:sub>
                          </m:sSub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cs-CZ" sz="2400" dirty="0" smtClean="0">
                  <a:latin typeface="+mn-lt"/>
                </a:endParaRPr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3002" y="1679536"/>
                <a:ext cx="1872208" cy="79476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ovéPole 14"/>
          <p:cNvSpPr txBox="1"/>
          <p:nvPr/>
        </p:nvSpPr>
        <p:spPr>
          <a:xfrm>
            <a:off x="611560" y="5157192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+mn-lt"/>
              </a:rPr>
              <a:t>Za F</a:t>
            </a:r>
            <a:r>
              <a:rPr lang="cs-CZ" baseline="-25000" dirty="0" smtClean="0">
                <a:latin typeface="+mn-lt"/>
              </a:rPr>
              <a:t>g</a:t>
            </a:r>
            <a:r>
              <a:rPr lang="cs-CZ" dirty="0" smtClean="0">
                <a:latin typeface="+mn-lt"/>
              </a:rPr>
              <a:t> dosadíme z gravitačního zákona:</a:t>
            </a:r>
            <a:endParaRPr lang="cs-CZ" i="1" dirty="0" smtClean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5364088" y="4869160"/>
                <a:ext cx="3021122" cy="6194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0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cs-CZ" sz="2000" b="0" i="1" smtClean="0">
                              <a:latin typeface="Cambria Math"/>
                            </a:rPr>
                            <m:t>𝑔</m:t>
                          </m:r>
                        </m:sub>
                      </m:sSub>
                      <m:r>
                        <a:rPr lang="cs-CZ" sz="2000" b="0" i="1" smtClean="0">
                          <a:latin typeface="Cambria Math"/>
                        </a:rPr>
                        <m:t>=</m:t>
                      </m:r>
                      <m:r>
                        <a:rPr lang="el-GR" sz="2000" i="1">
                          <a:latin typeface="Cambria Math"/>
                        </a:rPr>
                        <m:t>𝜅</m:t>
                      </m:r>
                      <m:f>
                        <m:fPr>
                          <m:ctrlPr>
                            <a:rPr lang="el-GR" sz="200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20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sz="2000" i="1">
                                  <a:latin typeface="Cambria Math"/>
                                </a:rPr>
                                <m:t>𝑍</m:t>
                              </m:r>
                            </m:sub>
                          </m:sSub>
                          <m:r>
                            <a:rPr lang="cs-CZ" sz="2000" b="0" i="1" smtClean="0">
                              <a:latin typeface="Cambria Math"/>
                            </a:rPr>
                            <m:t>𝑚</m:t>
                          </m:r>
                        </m:num>
                        <m:den>
                          <m:sSup>
                            <m:sSupPr>
                              <m:ctrlPr>
                                <a:rPr lang="el-GR" sz="20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sz="2000" i="1">
                                  <a:latin typeface="Cambria Math"/>
                                </a:rPr>
                                <m:t>𝑚𝑟</m:t>
                              </m:r>
                            </m:e>
                            <m:sup>
                              <m:r>
                                <a:rPr lang="cs-CZ" sz="20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sz="2000" b="0" i="1" smtClean="0">
                          <a:latin typeface="Cambria Math"/>
                        </a:rPr>
                        <m:t>=</m:t>
                      </m:r>
                      <m:r>
                        <a:rPr lang="el-GR" sz="2000" i="1">
                          <a:latin typeface="Cambria Math"/>
                        </a:rPr>
                        <m:t>𝜅</m:t>
                      </m:r>
                      <m:f>
                        <m:fPr>
                          <m:ctrlPr>
                            <a:rPr lang="el-GR" sz="20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20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sz="2000" i="1">
                                  <a:latin typeface="Cambria Math"/>
                                </a:rPr>
                                <m:t>𝑍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el-GR" sz="20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sz="20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sz="20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sz="2000" dirty="0" smtClean="0">
                  <a:latin typeface="+mn-lt"/>
                </a:endParaRPr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4869160"/>
                <a:ext cx="3021122" cy="6194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Šipka doprava 17"/>
          <p:cNvSpPr/>
          <p:nvPr/>
        </p:nvSpPr>
        <p:spPr>
          <a:xfrm rot="9645968" flipV="1">
            <a:off x="5955018" y="3293777"/>
            <a:ext cx="576000" cy="12329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33780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11" grpId="1"/>
      <p:bldP spid="8" grpId="0" animBg="1"/>
      <p:bldP spid="13" grpId="0"/>
      <p:bldP spid="9" grpId="0"/>
      <p:bldP spid="15" grpId="0"/>
      <p:bldP spid="17" grpId="0"/>
      <p:bldP spid="18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 2"/>
          <p:cNvSpPr/>
          <p:nvPr/>
        </p:nvSpPr>
        <p:spPr>
          <a:xfrm>
            <a:off x="-343997" y="-434557"/>
            <a:ext cx="9182178" cy="9182178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49000">
                <a:schemeClr val="bg1">
                  <a:lumMod val="85000"/>
                  <a:lumOff val="15000"/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54" name="TextovéPole 298"/>
          <p:cNvSpPr txBox="1"/>
          <p:nvPr/>
        </p:nvSpPr>
        <p:spPr>
          <a:xfrm>
            <a:off x="4230688" y="5735638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155" name="TextovéPole 154"/>
          <p:cNvSpPr txBox="1"/>
          <p:nvPr/>
        </p:nvSpPr>
        <p:spPr>
          <a:xfrm>
            <a:off x="683568" y="548680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accent1"/>
                </a:solidFill>
                <a:latin typeface="+mn-lt"/>
              </a:rPr>
              <a:t>Gravitační zrychlení</a:t>
            </a:r>
            <a:endParaRPr lang="cs-CZ" b="1" dirty="0">
              <a:solidFill>
                <a:schemeClr val="accent1"/>
              </a:solidFill>
              <a:latin typeface="+mn-lt"/>
            </a:endParaRPr>
          </a:p>
        </p:txBody>
      </p:sp>
      <p:pic>
        <p:nvPicPr>
          <p:cNvPr id="156" name="Picture 3" descr="C:\Documents and Settings\NB02\Local Settings\Temporary Internet Files\Content.IE5\XTNOTQQL\MC900431620[1]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778" b="92222" l="5000" r="966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8200" y="3384065"/>
            <a:ext cx="1356835" cy="1356835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ál 6"/>
          <p:cNvSpPr/>
          <p:nvPr/>
        </p:nvSpPr>
        <p:spPr>
          <a:xfrm>
            <a:off x="6516216" y="314096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 rot="9645968" flipV="1">
            <a:off x="5525603" y="3405975"/>
            <a:ext cx="1008000" cy="45719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6029603" y="1196751"/>
                <a:ext cx="3021122" cy="827471"/>
              </a:xfrm>
              <a:prstGeom prst="rect">
                <a:avLst/>
              </a:prstGeom>
              <a:noFill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cs-CZ" sz="2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𝑔</m:t>
                          </m:r>
                        </m:sub>
                      </m:sSub>
                      <m:r>
                        <a:rPr lang="cs-CZ" sz="28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l-GR" sz="2800" b="0" i="1">
                          <a:solidFill>
                            <a:schemeClr val="tx1"/>
                          </a:solidFill>
                          <a:latin typeface="Cambria Math"/>
                        </a:rPr>
                        <m:t>𝜅</m:t>
                      </m:r>
                      <m:f>
                        <m:fPr>
                          <m:ctrlPr>
                            <a:rPr lang="el-GR" sz="28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28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800" b="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sz="2800" b="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𝑍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el-GR" sz="28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sz="2800" b="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sz="2800" b="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sz="28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9603" y="1196751"/>
                <a:ext cx="3021122" cy="82747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Šipka doprava 13"/>
          <p:cNvSpPr/>
          <p:nvPr/>
        </p:nvSpPr>
        <p:spPr>
          <a:xfrm rot="9645968" flipV="1">
            <a:off x="5955018" y="3293777"/>
            <a:ext cx="576000" cy="12329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55302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extovéPole 298"/>
          <p:cNvSpPr txBox="1"/>
          <p:nvPr/>
        </p:nvSpPr>
        <p:spPr>
          <a:xfrm>
            <a:off x="4230688" y="5735638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155" name="TextovéPole 154"/>
          <p:cNvSpPr txBox="1"/>
          <p:nvPr/>
        </p:nvSpPr>
        <p:spPr>
          <a:xfrm>
            <a:off x="683568" y="548680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accent1"/>
                </a:solidFill>
                <a:latin typeface="+mn-lt"/>
              </a:rPr>
              <a:t>Gravitační zrychlení</a:t>
            </a:r>
            <a:endParaRPr lang="cs-CZ" b="1" dirty="0">
              <a:solidFill>
                <a:schemeClr val="accent1"/>
              </a:solidFill>
              <a:latin typeface="+mn-lt"/>
            </a:endParaRPr>
          </a:p>
        </p:txBody>
      </p:sp>
      <p:pic>
        <p:nvPicPr>
          <p:cNvPr id="156" name="Picture 3" descr="C:\Documents and Settings\NB02\Local Settings\Temporary Internet Files\Content.IE5\XTNOTQQL\MC900431620[1]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778" b="92222" l="5000" r="96667"/>
                    </a14:imgEffect>
                    <a14:imgEffect>
                      <a14:sharpenSoften amount="-81000"/>
                    </a14:imgEffect>
                    <a14:imgEffect>
                      <a14:brightnessContrast bright="-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3732" y="2931614"/>
            <a:ext cx="2808312" cy="2808312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4969888" y="1202655"/>
                <a:ext cx="3021122" cy="919547"/>
              </a:xfrm>
              <a:prstGeom prst="rect">
                <a:avLst/>
              </a:prstGeom>
              <a:noFill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cs-CZ" sz="2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𝑔</m:t>
                          </m:r>
                        </m:sub>
                      </m:sSub>
                      <m:r>
                        <a:rPr lang="cs-CZ" sz="28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l-GR" sz="2800" b="0" i="1">
                          <a:solidFill>
                            <a:schemeClr val="tx1"/>
                          </a:solidFill>
                          <a:latin typeface="Cambria Math"/>
                        </a:rPr>
                        <m:t>𝜅</m:t>
                      </m:r>
                      <m:f>
                        <m:fPr>
                          <m:ctrlPr>
                            <a:rPr lang="el-GR" sz="28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28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800" b="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sz="2800" b="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𝑍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el-GR" sz="28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sSubSup>
                                <m:sSubSupPr>
                                  <m:ctrlPr>
                                    <a:rPr lang="cs-CZ" sz="28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cs-CZ" sz="28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cs-CZ" sz="28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𝑍</m:t>
                                  </m:r>
                                </m:sub>
                                <m:sup/>
                              </m:sSubSup>
                            </m:e>
                            <m:sup>
                              <m:r>
                                <a:rPr lang="cs-CZ" sz="2800" b="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sz="28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9888" y="1202655"/>
                <a:ext cx="3021122" cy="91954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ovéPole 1"/>
          <p:cNvSpPr txBox="1"/>
          <p:nvPr/>
        </p:nvSpPr>
        <p:spPr>
          <a:xfrm>
            <a:off x="683568" y="1484784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+mn-lt"/>
              </a:rPr>
              <a:t>Gravitační zrychlení na povrchu Země:</a:t>
            </a:r>
          </a:p>
        </p:txBody>
      </p:sp>
      <p:grpSp>
        <p:nvGrpSpPr>
          <p:cNvPr id="4" name="Skupina 3"/>
          <p:cNvGrpSpPr/>
          <p:nvPr/>
        </p:nvGrpSpPr>
        <p:grpSpPr>
          <a:xfrm>
            <a:off x="3578247" y="3928827"/>
            <a:ext cx="2304698" cy="723014"/>
            <a:chOff x="3578247" y="3928827"/>
            <a:chExt cx="2304698" cy="723014"/>
          </a:xfrm>
        </p:grpSpPr>
        <p:sp>
          <p:nvSpPr>
            <p:cNvPr id="14" name="Šipka doprava 13"/>
            <p:cNvSpPr/>
            <p:nvPr/>
          </p:nvSpPr>
          <p:spPr>
            <a:xfrm rot="9645968" flipV="1">
              <a:off x="5306945" y="3928827"/>
              <a:ext cx="576000" cy="123296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Šipka doprava 10"/>
            <p:cNvSpPr/>
            <p:nvPr/>
          </p:nvSpPr>
          <p:spPr>
            <a:xfrm rot="20445968" flipV="1">
              <a:off x="3578247" y="4528545"/>
              <a:ext cx="576000" cy="123296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3" name="Skupina 12"/>
          <p:cNvGrpSpPr/>
          <p:nvPr/>
        </p:nvGrpSpPr>
        <p:grpSpPr>
          <a:xfrm rot="5400000">
            <a:off x="3588823" y="3931810"/>
            <a:ext cx="2304698" cy="723014"/>
            <a:chOff x="3578247" y="3928827"/>
            <a:chExt cx="2304698" cy="723014"/>
          </a:xfrm>
        </p:grpSpPr>
        <p:sp>
          <p:nvSpPr>
            <p:cNvPr id="15" name="Šipka doprava 14"/>
            <p:cNvSpPr/>
            <p:nvPr/>
          </p:nvSpPr>
          <p:spPr>
            <a:xfrm rot="9645968" flipV="1">
              <a:off x="5306945" y="3928827"/>
              <a:ext cx="576000" cy="123296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Šipka doprava 15"/>
            <p:cNvSpPr/>
            <p:nvPr/>
          </p:nvSpPr>
          <p:spPr>
            <a:xfrm rot="20445968" flipV="1">
              <a:off x="3578247" y="4528545"/>
              <a:ext cx="576000" cy="123296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89913945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913</TotalTime>
  <Words>514</Words>
  <Application>Microsoft Office PowerPoint</Application>
  <PresentationFormat>Předvádění na obrazovce (4:3)</PresentationFormat>
  <Paragraphs>46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16" baseType="lpstr">
      <vt:lpstr>Motiv sady Office</vt:lpstr>
      <vt:lpstr>1_Motiv sady Office</vt:lpstr>
      <vt:lpstr>Mechanika II.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Děkujeme za pozornost.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Administrator</cp:lastModifiedBy>
  <cp:revision>63</cp:revision>
  <dcterms:created xsi:type="dcterms:W3CDTF">2011-12-03T14:12:28Z</dcterms:created>
  <dcterms:modified xsi:type="dcterms:W3CDTF">2013-05-24T09:13:01Z</dcterms:modified>
</cp:coreProperties>
</file>