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1" r:id="rId3"/>
    <p:sldId id="282" r:id="rId4"/>
    <p:sldId id="283" r:id="rId5"/>
    <p:sldId id="284" r:id="rId6"/>
    <p:sldId id="291" r:id="rId7"/>
    <p:sldId id="285" r:id="rId8"/>
    <p:sldId id="289" r:id="rId9"/>
    <p:sldId id="267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90" d="100"/>
          <a:sy n="90" d="100"/>
        </p:scale>
        <p:origin x="-60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4965B-7B0E-4A89-A6CB-1E2FA6D889D6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CF9B9-65BA-4361-A181-877DFE8795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8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Práce a energie– test 1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7545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VY_32_INOVACE_11-05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448722"/>
              </p:ext>
            </p:extLst>
          </p:nvPr>
        </p:nvGraphicFramePr>
        <p:xfrm>
          <a:off x="1259632" y="1988840"/>
          <a:ext cx="6768752" cy="2963921"/>
        </p:xfrm>
        <a:graphic>
          <a:graphicData uri="http://schemas.openxmlformats.org/drawingml/2006/table">
            <a:tbl>
              <a:tblPr/>
              <a:tblGrid>
                <a:gridCol w="307671"/>
                <a:gridCol w="6461081"/>
              </a:tblGrid>
              <a:tr h="53285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1.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těleso o hmotnosti  1500 g působila vodorovně síla 30  N a posunula jej po dráze 5 m za půl minuty. Určete práci, kterou síla vykonala.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75 J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150 J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175 J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225 J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28092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40429"/>
              </p:ext>
            </p:extLst>
          </p:nvPr>
        </p:nvGraphicFramePr>
        <p:xfrm>
          <a:off x="1187624" y="1988840"/>
          <a:ext cx="6669484" cy="3120013"/>
        </p:xfrm>
        <a:graphic>
          <a:graphicData uri="http://schemas.openxmlformats.org/drawingml/2006/table">
            <a:tbl>
              <a:tblPr/>
              <a:tblGrid>
                <a:gridCol w="303158"/>
                <a:gridCol w="6366326"/>
              </a:tblGrid>
              <a:tr h="5718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2.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těleso o hmotnosti  1500 g působila vodorovně síla 30  N a posunula jej po dráze 5 m za půl minuty.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Jaký byl její výkon?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300W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 W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cs-CZ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2,5 W</a:t>
                      </a:r>
                      <a:endParaRPr lang="cs-CZ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 Math" pitchFamily="18" charset="0"/>
                        </a:rPr>
                        <a:t>75 W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359726"/>
              </p:ext>
            </p:extLst>
          </p:nvPr>
        </p:nvGraphicFramePr>
        <p:xfrm>
          <a:off x="755576" y="1844824"/>
          <a:ext cx="7607154" cy="1767840"/>
        </p:xfrm>
        <a:graphic>
          <a:graphicData uri="http://schemas.openxmlformats.org/drawingml/2006/table">
            <a:tbl>
              <a:tblPr/>
              <a:tblGrid>
                <a:gridCol w="346948"/>
                <a:gridCol w="7260206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3.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letadla o hmotnosti 3 kg  klesl z výšky 18 m na výšku 10 m a přitom zrychlil z 18 km.h</a:t>
                      </a:r>
                      <a:r>
                        <a:rPr lang="cs-CZ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 36 km.h</a:t>
                      </a:r>
                      <a:r>
                        <a:rPr lang="cs-CZ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Jak se změnila jeho potenciální energie?</a:t>
                      </a:r>
                      <a:endParaRPr lang="cs-CZ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540 J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300</a:t>
                      </a:r>
                      <a:r>
                        <a:rPr lang="cs-CZ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240</a:t>
                      </a:r>
                      <a:r>
                        <a:rPr lang="cs-CZ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</a:t>
                      </a:r>
                      <a:r>
                        <a:rPr lang="cs-CZ" sz="2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)   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840</a:t>
                      </a:r>
                      <a:r>
                        <a:rPr lang="cs-CZ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4" name="TextovéPole 298"/>
          <p:cNvSpPr txBox="1"/>
          <p:nvPr/>
        </p:nvSpPr>
        <p:spPr>
          <a:xfrm>
            <a:off x="4230688" y="5735638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639646"/>
              </p:ext>
            </p:extLst>
          </p:nvPr>
        </p:nvGraphicFramePr>
        <p:xfrm>
          <a:off x="1115616" y="1772816"/>
          <a:ext cx="7560840" cy="2291468"/>
        </p:xfrm>
        <a:graphic>
          <a:graphicData uri="http://schemas.openxmlformats.org/drawingml/2006/table">
            <a:tbl>
              <a:tblPr/>
              <a:tblGrid>
                <a:gridCol w="343674"/>
                <a:gridCol w="7217166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4.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Model letadla o hmotnosti 3 kg  klesl z výšky 18 m na výšku 10 m a přitom zrychlil z 18 km.h</a:t>
                      </a:r>
                      <a:r>
                        <a:rPr lang="cs-CZ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 36 km.h</a:t>
                      </a:r>
                      <a:r>
                        <a:rPr lang="cs-CZ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Jak se změnila jeho kinetická energie?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9284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486 J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284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1944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J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9284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150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J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84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112,5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J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363585"/>
              </p:ext>
            </p:extLst>
          </p:nvPr>
        </p:nvGraphicFramePr>
        <p:xfrm>
          <a:off x="1115616" y="1772816"/>
          <a:ext cx="7382790" cy="2011288"/>
        </p:xfrm>
        <a:graphic>
          <a:graphicData uri="http://schemas.openxmlformats.org/drawingml/2006/table">
            <a:tbl>
              <a:tblPr/>
              <a:tblGrid>
                <a:gridCol w="335581"/>
                <a:gridCol w="7047209"/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5</a:t>
                      </a:r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 jedoucí po vodorovné silnici rychlostí 54 km.h</a:t>
                      </a:r>
                      <a:r>
                        <a:rPr lang="cs-CZ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má kinetickou energii 225 kJ. Určete jeho hmotnost.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2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1,54 q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15,4 t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200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kg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09210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268986"/>
              </p:ext>
            </p:extLst>
          </p:nvPr>
        </p:nvGraphicFramePr>
        <p:xfrm>
          <a:off x="871464" y="1844824"/>
          <a:ext cx="7632848" cy="2316964"/>
        </p:xfrm>
        <a:graphic>
          <a:graphicData uri="http://schemas.openxmlformats.org/drawingml/2006/table">
            <a:tbl>
              <a:tblPr/>
              <a:tblGrid>
                <a:gridCol w="346948"/>
                <a:gridCol w="7285900"/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6</a:t>
                      </a:r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 jedoucí po vodorovné silnici rychlostí 54 km.h</a:t>
                      </a:r>
                      <a:r>
                        <a:rPr lang="cs-CZ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má kinetickou energii 225 kJ. Do jak vysokého kopce může vyjet  po vypnutí motoru?</a:t>
                      </a:r>
                      <a:endParaRPr lang="cs-CZ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8121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cs-CZ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112,5</a:t>
                      </a:r>
                      <a:r>
                        <a:rPr lang="cs-CZ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8121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146</a:t>
                      </a:r>
                      <a:r>
                        <a:rPr lang="cs-CZ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21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11,25</a:t>
                      </a:r>
                      <a:r>
                        <a:rPr lang="cs-CZ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8121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14,6</a:t>
                      </a:r>
                      <a:r>
                        <a:rPr lang="cs-CZ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90957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795022"/>
              </p:ext>
            </p:extLst>
          </p:nvPr>
        </p:nvGraphicFramePr>
        <p:xfrm>
          <a:off x="683568" y="1268760"/>
          <a:ext cx="8352928" cy="3542296"/>
        </p:xfrm>
        <a:graphic>
          <a:graphicData uri="http://schemas.openxmlformats.org/drawingml/2006/table">
            <a:tbl>
              <a:tblPr/>
              <a:tblGrid>
                <a:gridCol w="379679"/>
                <a:gridCol w="7973249"/>
              </a:tblGrid>
              <a:tr h="10081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7</a:t>
                      </a:r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bowlingové dráze se modrá koule o hmotnosti  4 kg se pohybuje vodorovně rychlostí  6 m.s</a:t>
                      </a:r>
                      <a:r>
                        <a:rPr lang="cs-CZ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a narazí centrálně  na stojící stejně velkou  bílou kouli  o hmotnosti  2 kg. Určete rychlosti koulí po srážce. 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63354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m: 2 m ∙ 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cs-CZ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b: 8 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 ∙ 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cs-CZ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3354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m: 0 m ∙ 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cs-CZ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b: 6 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 ∙ 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cs-CZ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354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m: 3 m ∙ 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cs-CZ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b: 3 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 ∙ 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cs-CZ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3354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m: 2 m ∙ 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cs-CZ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b: 4 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 ∙ 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cs-CZ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11454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Andrea </a:t>
            </a:r>
            <a:r>
              <a:rPr lang="cs-CZ" dirty="0" err="1" smtClean="0"/>
              <a:t>Pieczonková</a:t>
            </a:r>
            <a:endParaRPr lang="cs-CZ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</TotalTime>
  <Words>375</Words>
  <Application>Microsoft Office PowerPoint</Application>
  <PresentationFormat>Předvádění na obrazovce (4:3)</PresentationFormat>
  <Paragraphs>85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Mechanika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Administrator</cp:lastModifiedBy>
  <cp:revision>74</cp:revision>
  <dcterms:created xsi:type="dcterms:W3CDTF">2011-12-03T14:12:28Z</dcterms:created>
  <dcterms:modified xsi:type="dcterms:W3CDTF">2013-05-24T09:12:39Z</dcterms:modified>
</cp:coreProperties>
</file>