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97" r:id="rId4"/>
    <p:sldId id="313" r:id="rId5"/>
    <p:sldId id="314" r:id="rId6"/>
    <p:sldId id="312" r:id="rId7"/>
    <p:sldId id="315" r:id="rId8"/>
    <p:sldId id="316" r:id="rId9"/>
    <p:sldId id="317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4F9FC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80" d="100"/>
          <a:sy n="80" d="100"/>
        </p:scale>
        <p:origin x="-87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46F5-BAE3-4AA8-B818-EB7845E2CA1D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D436-9DDF-49EE-9139-462104EA7F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66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Výkon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VY_32_INOVACE_11-04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694437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praxi není důležitá pouze </a:t>
            </a:r>
            <a:r>
              <a:rPr lang="cs-CZ" b="1" dirty="0" smtClean="0">
                <a:solidFill>
                  <a:schemeClr val="accent1"/>
                </a:solidFill>
              </a:rPr>
              <a:t>velikost</a:t>
            </a:r>
            <a:r>
              <a:rPr lang="cs-CZ" dirty="0" smtClean="0"/>
              <a:t> vykonané práce, ale také </a:t>
            </a:r>
            <a:r>
              <a:rPr lang="cs-CZ" b="1" dirty="0" smtClean="0">
                <a:solidFill>
                  <a:schemeClr val="accent1"/>
                </a:solidFill>
              </a:rPr>
              <a:t>doba</a:t>
            </a:r>
            <a:r>
              <a:rPr lang="cs-CZ" dirty="0" smtClean="0"/>
              <a:t>, za kterou byla práce vykonána.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7" y="2996952"/>
            <a:ext cx="924899" cy="39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761363" y="2996952"/>
            <a:ext cx="2730517" cy="400149"/>
            <a:chOff x="761363" y="2996952"/>
            <a:chExt cx="2730517" cy="400149"/>
          </a:xfrm>
        </p:grpSpPr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363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969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845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0623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5499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105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6981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6" name="Skupina 55"/>
          <p:cNvGrpSpPr/>
          <p:nvPr/>
        </p:nvGrpSpPr>
        <p:grpSpPr>
          <a:xfrm>
            <a:off x="2899765" y="2993189"/>
            <a:ext cx="2730517" cy="400149"/>
            <a:chOff x="761363" y="2996952"/>
            <a:chExt cx="2730517" cy="400149"/>
          </a:xfrm>
        </p:grpSpPr>
        <p:pic>
          <p:nvPicPr>
            <p:cNvPr id="57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363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8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969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845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0623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5499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105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6981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4" name="Skupina 63"/>
          <p:cNvGrpSpPr/>
          <p:nvPr/>
        </p:nvGrpSpPr>
        <p:grpSpPr>
          <a:xfrm>
            <a:off x="5076056" y="2996952"/>
            <a:ext cx="2730517" cy="400149"/>
            <a:chOff x="761363" y="2996952"/>
            <a:chExt cx="2730517" cy="400149"/>
          </a:xfrm>
        </p:grpSpPr>
        <p:pic>
          <p:nvPicPr>
            <p:cNvPr id="6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363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969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845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0623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5499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2105" y="299695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6981" y="3000715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641" y="2993189"/>
            <a:ext cx="924899" cy="39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Skupina 12"/>
          <p:cNvGrpSpPr/>
          <p:nvPr/>
        </p:nvGrpSpPr>
        <p:grpSpPr>
          <a:xfrm>
            <a:off x="439165" y="1737154"/>
            <a:ext cx="7962907" cy="1835862"/>
            <a:chOff x="425517" y="3393338"/>
            <a:chExt cx="7962907" cy="1835862"/>
          </a:xfrm>
        </p:grpSpPr>
        <p:sp>
          <p:nvSpPr>
            <p:cNvPr id="12" name="Obdélník 11"/>
            <p:cNvSpPr/>
            <p:nvPr/>
          </p:nvSpPr>
          <p:spPr>
            <a:xfrm>
              <a:off x="1279294" y="4149080"/>
              <a:ext cx="7109130" cy="108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5" name="Picture 4" descr="C:\Documents and Settings\NB02\Local Settings\Temporary Internet Files\Content.IE5\45J4GY56\MC900217446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517" y="3393338"/>
              <a:ext cx="1707555" cy="1659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Skupina 17"/>
          <p:cNvGrpSpPr/>
          <p:nvPr/>
        </p:nvGrpSpPr>
        <p:grpSpPr>
          <a:xfrm>
            <a:off x="513347" y="5970849"/>
            <a:ext cx="7659053" cy="403912"/>
            <a:chOff x="346337" y="5970849"/>
            <a:chExt cx="7659053" cy="403912"/>
          </a:xfrm>
        </p:grpSpPr>
        <p:pic>
          <p:nvPicPr>
            <p:cNvPr id="7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337" y="5974612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6" name="Skupina 75"/>
            <p:cNvGrpSpPr/>
            <p:nvPr/>
          </p:nvGrpSpPr>
          <p:grpSpPr>
            <a:xfrm>
              <a:off x="661213" y="5974612"/>
              <a:ext cx="2730517" cy="400149"/>
              <a:chOff x="761363" y="2996952"/>
              <a:chExt cx="2730517" cy="400149"/>
            </a:xfrm>
          </p:grpSpPr>
          <p:pic>
            <p:nvPicPr>
              <p:cNvPr id="7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1363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8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7969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9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2845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0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0623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1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5499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2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2105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3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6981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84" name="Skupina 83"/>
            <p:cNvGrpSpPr/>
            <p:nvPr/>
          </p:nvGrpSpPr>
          <p:grpSpPr>
            <a:xfrm>
              <a:off x="2799615" y="5970849"/>
              <a:ext cx="2730517" cy="400149"/>
              <a:chOff x="761363" y="2996952"/>
              <a:chExt cx="2730517" cy="400149"/>
            </a:xfrm>
          </p:grpSpPr>
          <p:pic>
            <p:nvPicPr>
              <p:cNvPr id="85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1363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7969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2845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8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0623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9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5499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0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2105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1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6981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92" name="Skupina 91"/>
            <p:cNvGrpSpPr/>
            <p:nvPr/>
          </p:nvGrpSpPr>
          <p:grpSpPr>
            <a:xfrm>
              <a:off x="4975906" y="5974612"/>
              <a:ext cx="2730517" cy="400149"/>
              <a:chOff x="761363" y="2996952"/>
              <a:chExt cx="2730517" cy="400149"/>
            </a:xfrm>
          </p:grpSpPr>
          <p:pic>
            <p:nvPicPr>
              <p:cNvPr id="93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1363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4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7969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5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2845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0623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7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5499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8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2105" y="2996952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9" name="Picture 6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6981" y="3000715"/>
                <a:ext cx="924899" cy="3963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00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0491" y="5970849"/>
              <a:ext cx="924899" cy="396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2" name="Skupina 21"/>
          <p:cNvGrpSpPr/>
          <p:nvPr/>
        </p:nvGrpSpPr>
        <p:grpSpPr>
          <a:xfrm>
            <a:off x="-180528" y="4693652"/>
            <a:ext cx="9001000" cy="1831692"/>
            <a:chOff x="-180528" y="4693652"/>
            <a:chExt cx="9001000" cy="1831692"/>
          </a:xfrm>
        </p:grpSpPr>
        <p:sp>
          <p:nvSpPr>
            <p:cNvPr id="19" name="Obdélník 18"/>
            <p:cNvSpPr/>
            <p:nvPr/>
          </p:nvSpPr>
          <p:spPr>
            <a:xfrm>
              <a:off x="1243389" y="5733256"/>
              <a:ext cx="7577083" cy="792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8" name="Picture 5" descr="C:\Documents and Settings\NB02\Local Settings\Temporary Internet Files\Content.IE5\VOFFKJ6E\MC900318278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180528" y="4693652"/>
              <a:ext cx="2901620" cy="1681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9.99075E-7 L 0.74097 9.99075E-7 " pathEditMode="relative" rAng="0" ptsTypes="AA">
                                      <p:cBhvr>
                                        <p:cTn id="6" dur="6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4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46994E-6 L 0.77569 2.4699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1117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Průměrný výkon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268760"/>
                <a:ext cx="8136904" cy="153516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Průměrný výkon je určen podílem práce a doby, během které byla práce vykonána:</a:t>
                </a:r>
              </a:p>
              <a:p>
                <a:endParaRPr lang="cs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cs-CZ" sz="2800" b="1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𝑾</m:t>
                        </m:r>
                      </m:num>
                      <m:den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𝒕</m:t>
                        </m:r>
                      </m:den>
                    </m:f>
                  </m:oMath>
                </a14:m>
                <a:r>
                  <a:rPr lang="cs-CZ" sz="2800" b="1" dirty="0" smtClean="0">
                    <a:solidFill>
                      <a:schemeClr val="accent1"/>
                    </a:solidFill>
                  </a:rPr>
                  <a:t> </a:t>
                </a:r>
                <a:endParaRPr lang="cs-CZ" sz="28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268760"/>
                <a:ext cx="8136904" cy="1535164"/>
              </a:xfrm>
              <a:prstGeom prst="rect">
                <a:avLst/>
              </a:prstGeom>
              <a:blipFill rotWithShape="1">
                <a:blip r:embed="rId2"/>
                <a:stretch>
                  <a:fillRect l="-523" t="-11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683568" y="422108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r>
              <a:rPr lang="cs-CZ" baseline="-25000" dirty="0" smtClean="0"/>
              <a:t>p</a:t>
            </a:r>
            <a:r>
              <a:rPr lang="cs-CZ" dirty="0" smtClean="0"/>
              <a:t> – značka výkonu</a:t>
            </a:r>
          </a:p>
          <a:p>
            <a:endParaRPr lang="cs-CZ" dirty="0" smtClean="0"/>
          </a:p>
          <a:p>
            <a:r>
              <a:rPr lang="cs-CZ" dirty="0" smtClean="0"/>
              <a:t>Jednotka:  [P</a:t>
            </a:r>
            <a:r>
              <a:rPr lang="cs-CZ" baseline="-25000" dirty="0" smtClean="0"/>
              <a:t>p</a:t>
            </a:r>
            <a:r>
              <a:rPr lang="cs-CZ" dirty="0" smtClean="0"/>
              <a:t>] =  J · s</a:t>
            </a:r>
            <a:r>
              <a:rPr lang="cs-CZ" baseline="30000" dirty="0" smtClean="0"/>
              <a:t>-1</a:t>
            </a:r>
            <a:r>
              <a:rPr lang="cs-CZ" dirty="0" smtClean="0"/>
              <a:t> = W  (Watt)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1131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268760"/>
                <a:ext cx="8136904" cy="1115818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Výpočet práce pomocí výkonu:</a:t>
                </a:r>
                <a:br>
                  <a:rPr lang="cs-CZ" dirty="0" smtClean="0"/>
                </a:br>
                <a:endParaRPr lang="cs-CZ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𝑾</m:t>
                        </m:r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𝑷</m:t>
                        </m:r>
                      </m:e>
                      <m:sub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cs-CZ" sz="2800" b="1" dirty="0" smtClean="0">
                    <a:solidFill>
                      <a:schemeClr val="accent1"/>
                    </a:solidFill>
                  </a:rPr>
                  <a:t>t</a:t>
                </a:r>
                <a:endParaRPr lang="cs-CZ" sz="28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268760"/>
                <a:ext cx="8136904" cy="1115818"/>
              </a:xfrm>
              <a:prstGeom prst="rect">
                <a:avLst/>
              </a:prstGeom>
              <a:blipFill rotWithShape="1">
                <a:blip r:embed="rId2"/>
                <a:stretch>
                  <a:fillRect l="-523" t="-1604" b="-10160"/>
                </a:stretch>
              </a:blipFill>
              <a:ln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683568" y="3039343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Další jednotka práce:</a:t>
            </a:r>
          </a:p>
          <a:p>
            <a:endParaRPr lang="cs-CZ" dirty="0" smtClean="0"/>
          </a:p>
          <a:p>
            <a:r>
              <a:rPr lang="cs-CZ" dirty="0" smtClean="0"/>
              <a:t>[W] =  W · s (wattsekunda)        </a:t>
            </a:r>
          </a:p>
          <a:p>
            <a:endParaRPr lang="cs-CZ" dirty="0"/>
          </a:p>
          <a:p>
            <a:r>
              <a:rPr lang="cs-CZ" dirty="0" smtClean="0"/>
              <a:t>Praxe:  1 kWh (kilowatthodina) = 1000 · 3600 Ws = 3 600 000 J = 3,6 MJ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48283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Okamžitý výkon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268760"/>
                <a:ext cx="8136904" cy="118000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Okamžitý výkon určíme jako výkon během velmi krátkého časového intervalu ∆t:</a:t>
                </a:r>
              </a:p>
              <a:p>
                <a:endParaRPr lang="cs-CZ" dirty="0"/>
              </a:p>
              <a:p>
                <a:pPr algn="ctr"/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𝑊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𝐹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</m:num>
                      <m:den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𝐹𝑣</m:t>
                    </m:r>
                  </m:oMath>
                </a14:m>
                <a:r>
                  <a:rPr lang="cs-CZ" sz="2400" dirty="0" smtClean="0">
                    <a:solidFill>
                      <a:schemeClr val="tx1"/>
                    </a:solidFill>
                  </a:rPr>
                  <a:t> </a:t>
                </a:r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268760"/>
                <a:ext cx="8136904" cy="1180003"/>
              </a:xfrm>
              <a:prstGeom prst="rect">
                <a:avLst/>
              </a:prstGeom>
              <a:blipFill rotWithShape="1">
                <a:blip r:embed="rId2"/>
                <a:stretch>
                  <a:fillRect l="-674" t="-25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83568" y="3297720"/>
                <a:ext cx="7776864" cy="141577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Okamžitý výkon se rovná součinu velikosti síly působící na těleso a okamžité rychlosti tělesa: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𝑷</m:t>
                      </m:r>
                      <m:r>
                        <a:rPr lang="cs-CZ" sz="32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𝑭𝒗</m:t>
                      </m:r>
                    </m:oMath>
                  </m:oMathPara>
                </a14:m>
                <a:endParaRPr lang="cs-CZ" sz="32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297720"/>
                <a:ext cx="7776864" cy="1415772"/>
              </a:xfrm>
              <a:prstGeom prst="rect">
                <a:avLst/>
              </a:prstGeom>
              <a:blipFill rotWithShape="1">
                <a:blip r:embed="rId3"/>
                <a:stretch>
                  <a:fillRect l="-469" t="-1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38150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95536" y="3284984"/>
            <a:ext cx="8748464" cy="28083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Účinnost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stroj při konání práce spotřebovává energii. Část této energie se  spotřebuje na překonávání třecích a odporových sil.</a:t>
            </a:r>
            <a:endParaRPr lang="cs-CZ" dirty="0"/>
          </a:p>
        </p:txBody>
      </p:sp>
      <p:pic>
        <p:nvPicPr>
          <p:cNvPr id="2050" name="Picture 2" descr="C:\Documents and Settings\NB02\Local Settings\Temporary Internet Files\Content.IE5\E8Y9VWCQ\MC90029616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783734"/>
            <a:ext cx="1391216" cy="146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NB02\Local Settings\Temporary Internet Files\Content.IE5\XTNOTQQL\MC90029561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4984"/>
            <a:ext cx="3168352" cy="193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4822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3" presetClass="path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59259E-6 L 0.99219 0.11111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-108520" y="3284984"/>
            <a:ext cx="9252520" cy="280831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7971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Účinnost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n-lt"/>
              </a:rPr>
              <a:t>Každý stroj při konání práce spotřebovává energii. Část této energie se  spotřebuje na překonávání třecích a odporových sil.</a:t>
            </a:r>
            <a:endParaRPr lang="cs-CZ" dirty="0">
              <a:latin typeface="+mn-lt"/>
            </a:endParaRPr>
          </a:p>
        </p:txBody>
      </p:sp>
      <p:pic>
        <p:nvPicPr>
          <p:cNvPr id="3074" name="Picture 2" descr="C:\Documents and Settings\NB02\Local Settings\Temporary Internet Files\Content.IE5\AMRSWK6I\MC90044173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5916" y="3537012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NB02\Local Settings\Temporary Internet Files\Content.IE5\XTNOTQQL\MC90002838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09346" y="3537012"/>
            <a:ext cx="6909346" cy="181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3622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L 0.85417 4.81481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63" presetClass="path" presetSubtype="0" ac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85417 4.81481E-6 L 1.90938 4.81481E-6 " pathEditMode="relative" rAng="0" ptsTypes="AA">
                                      <p:cBhvr>
                                        <p:cTn id="9" dur="1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7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3"/>
          <p:cNvCxnSpPr/>
          <p:nvPr/>
        </p:nvCxnSpPr>
        <p:spPr>
          <a:xfrm>
            <a:off x="6012160" y="-171400"/>
            <a:ext cx="0" cy="75608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7452320" y="-243408"/>
            <a:ext cx="0" cy="75608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97971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Účinnost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stroj při konání práce spotřebovává energii. Část této energie se  spotřebuje na překonávání třecích a odporových sil.</a:t>
            </a:r>
            <a:endParaRPr lang="cs-CZ" dirty="0"/>
          </a:p>
        </p:txBody>
      </p:sp>
      <p:pic>
        <p:nvPicPr>
          <p:cNvPr id="4106" name="Picture 10" descr="C:\Documents and Settings\NB02\Local Settings\Temporary Internet Files\Content.IE5\9W1YWHR3\MC9003708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007" y="4974756"/>
            <a:ext cx="1374466" cy="185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Documents and Settings\NB02\Local Settings\Temporary Internet Files\Content.IE5\AMRSWK6I\MC9003403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34348"/>
            <a:ext cx="1089965" cy="1849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899592" y="3887808"/>
            <a:ext cx="6477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Šipka doprava 1"/>
          <p:cNvSpPr/>
          <p:nvPr/>
        </p:nvSpPr>
        <p:spPr>
          <a:xfrm flipH="1">
            <a:off x="2195736" y="3935846"/>
            <a:ext cx="864096" cy="6422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9768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4" presetClass="path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889E-6 L -4.72222E-6 -1.0631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3550020"/>
                <a:ext cx="8136904" cy="1335109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Podíl výkonu P a příkonu P</a:t>
                </a:r>
                <a:r>
                  <a:rPr lang="cs-CZ" baseline="-25000" dirty="0" smtClean="0"/>
                  <a:t>0 </a:t>
                </a:r>
                <a:r>
                  <a:rPr lang="cs-CZ" dirty="0" smtClean="0"/>
                  <a:t> je účinnost </a:t>
                </a:r>
                <a:r>
                  <a:rPr lang="el-GR" dirty="0" smtClean="0"/>
                  <a:t>η</a:t>
                </a:r>
                <a:r>
                  <a:rPr lang="cs-CZ" dirty="0" smtClean="0"/>
                  <a:t> stroje:</a:t>
                </a:r>
              </a:p>
              <a:p>
                <a:endParaRPr lang="cs-CZ" dirty="0"/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800" b="1" i="1" smtClean="0">
                        <a:solidFill>
                          <a:schemeClr val="accent1"/>
                        </a:solidFill>
                        <a:latin typeface="Cambria Math"/>
                      </a:rPr>
                      <m:t>η</m:t>
                    </m:r>
                    <m:r>
                      <a:rPr lang="cs-CZ" sz="2800" b="1" i="1" smtClean="0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𝑷</m:t>
                        </m:r>
                      </m:num>
                      <m:den>
                        <m:sSub>
                          <m:sSubPr>
                            <m:ctrlPr>
                              <a:rPr lang="cs-CZ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𝑷</m:t>
                            </m:r>
                          </m:e>
                          <m:sub>
                            <m:r>
                              <a:rPr lang="cs-CZ" sz="2800" b="1" i="1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800" b="1" dirty="0" smtClean="0">
                    <a:solidFill>
                      <a:schemeClr val="accent1"/>
                    </a:solidFill>
                  </a:rPr>
                  <a:t> </a:t>
                </a:r>
                <a:endParaRPr lang="cs-CZ" sz="28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3550020"/>
                <a:ext cx="8136904" cy="1335109"/>
              </a:xfrm>
              <a:prstGeom prst="rect">
                <a:avLst/>
              </a:prstGeom>
              <a:blipFill rotWithShape="1">
                <a:blip r:embed="rId2"/>
                <a:stretch>
                  <a:fillRect l="-523" t="-13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54757" y="1196752"/>
                <a:ext cx="6984776" cy="19958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latin typeface="+mn-lt"/>
                  </a:rPr>
                  <a:t>P</a:t>
                </a:r>
                <a:r>
                  <a:rPr lang="cs-CZ" baseline="-25000" dirty="0">
                    <a:latin typeface="+mn-lt"/>
                  </a:rPr>
                  <a:t>0</a:t>
                </a:r>
                <a:r>
                  <a:rPr lang="cs-CZ" dirty="0" smtClean="0">
                    <a:latin typeface="+mn-lt"/>
                  </a:rPr>
                  <a:t> – příkon</a:t>
                </a:r>
              </a:p>
              <a:p>
                <a:endParaRPr lang="cs-CZ" dirty="0">
                  <a:latin typeface="+mn-lt"/>
                </a:endParaRPr>
              </a:p>
              <a:p>
                <a:r>
                  <a:rPr lang="cs-CZ" dirty="0" smtClean="0">
                    <a:latin typeface="+mn-lt"/>
                  </a:rPr>
                  <a:t>Je určen podílem dodané energie stroji a doby t:</a:t>
                </a:r>
              </a:p>
              <a:p>
                <a:endParaRPr lang="cs-CZ" dirty="0">
                  <a:latin typeface="+mn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 smtClean="0">
                  <a:latin typeface="+mn-lt"/>
                </a:endParaRPr>
              </a:p>
              <a:p>
                <a:endParaRPr lang="cs-CZ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57" y="1196752"/>
                <a:ext cx="6984776" cy="1995867"/>
              </a:xfrm>
              <a:prstGeom prst="rect">
                <a:avLst/>
              </a:prstGeom>
              <a:blipFill rotWithShape="1">
                <a:blip r:embed="rId3"/>
                <a:stretch>
                  <a:fillRect l="-698" t="-15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1979712" y="65204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Účinnost</a:t>
            </a:r>
          </a:p>
        </p:txBody>
      </p:sp>
    </p:spTree>
    <p:extLst>
      <p:ext uri="{BB962C8B-B14F-4D97-AF65-F5344CB8AC3E}">
        <p14:creationId xmlns:p14="http://schemas.microsoft.com/office/powerpoint/2010/main" val="28612446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</TotalTime>
  <Words>282</Words>
  <Application>Microsoft Office PowerPoint</Application>
  <PresentationFormat>Předvádění na obrazovce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74</cp:revision>
  <dcterms:created xsi:type="dcterms:W3CDTF">2011-12-03T14:12:28Z</dcterms:created>
  <dcterms:modified xsi:type="dcterms:W3CDTF">2013-05-24T09:12:10Z</dcterms:modified>
</cp:coreProperties>
</file>