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9" r:id="rId3"/>
    <p:sldId id="297" r:id="rId4"/>
    <p:sldId id="313" r:id="rId5"/>
    <p:sldId id="314" r:id="rId6"/>
    <p:sldId id="312" r:id="rId7"/>
    <p:sldId id="315" r:id="rId8"/>
    <p:sldId id="316" r:id="rId9"/>
    <p:sldId id="317" r:id="rId10"/>
    <p:sldId id="279" r:id="rId11"/>
    <p:sldId id="267" r:id="rId1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C4F9FC"/>
    <a:srgbClr val="D2DF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68" autoAdjust="0"/>
  </p:normalViewPr>
  <p:slideViewPr>
    <p:cSldViewPr>
      <p:cViewPr>
        <p:scale>
          <a:sx n="80" d="100"/>
          <a:sy n="80" d="100"/>
        </p:scale>
        <p:origin x="-870" y="-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8F46F5-BAE3-4AA8-B818-EB7845E2CA1D}" type="datetimeFigureOut">
              <a:rPr lang="cs-CZ" smtClean="0"/>
              <a:t>24.5.2013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8ED436-9DDF-49EE-9139-462104EA7F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3662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71663" y="3716338"/>
            <a:ext cx="5400675" cy="2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Klepnutím lze upravit styl předlohy podnadpisů.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37D58-FE2D-4BB4-87B3-6B1E1412DDD6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0B2C8-0AE4-4DF6-9D51-1528F8A34C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5566" y="5157192"/>
            <a:ext cx="7812868" cy="5667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47564" y="5864498"/>
            <a:ext cx="7848872" cy="804862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3F4F3-6507-4155-9CB9-11FFBEC8CB1F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565DE-A243-4149-9800-636659DFBE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037A3-C926-4599-AB63-0334ACA12EC6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70DBC-270F-42C7-A683-529CF9F282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9DF94-2D7F-4F11-BCDD-4FA7C267D9A8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55C96-31DF-4E0B-8A29-570891E399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530350"/>
            <a:ext cx="5399088" cy="2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CDEC3-BC88-48A2-B64C-6BFE56287A18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0A76D-CDDF-48CE-B192-25D6D3F720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8A989-257F-497A-BEDF-2C206640251B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EBC48-54A0-4A78-A422-D6C1416318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BA5B4-6AC1-4552-B688-43B8F4332889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381C1-7951-46F4-ABC2-045B3F8A2F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79CAE-0219-4F09-B202-55DF938F9B65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B97AB-C0C8-4DE3-934F-1231868261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BF6B2-E91F-4553-BA59-37E8E307428D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60D10-1D27-437A-93F7-B38F19FB5C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BF788-6C6F-472F-B114-8C4AA86B5044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89CEF-B344-470C-AD0C-782F5B15F3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71383-7520-467E-9361-372990F7CF04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1D4D1-1EB8-4E0D-ADC5-ABBBD9531C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994AD-9F31-489D-8F6F-8997437A2372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AFF44-77BB-4152-A50E-C0280ACFCB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3413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A03CD5D-730B-4DF8-8352-CB6D475B6EBA}" type="datetimeFigureOut">
              <a:rPr lang="cs-CZ"/>
              <a:pPr>
                <a:defRPr/>
              </a:pPr>
              <a:t>24.5.2013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4EAB025-E801-4724-A5B7-F0789AD28F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/>
          <p:cNvPicPr>
            <a:picLocks noChangeAspect="1" noChangeArrowheads="1"/>
          </p:cNvPicPr>
          <p:nvPr userDrawn="1"/>
        </p:nvPicPr>
        <p:blipFill>
          <a:blip r:embed="rId14" cstate="print"/>
          <a:srcRect l="38271" t="16800" r="46136" b="55481"/>
          <a:stretch>
            <a:fillRect/>
          </a:stretch>
        </p:blipFill>
        <p:spPr bwMode="auto">
          <a:xfrm>
            <a:off x="52388" y="36513"/>
            <a:ext cx="576262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Obrázek 10" descr="linka.pn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22263" y="644525"/>
            <a:ext cx="26987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Obrázek 12" descr="linka.png"/>
          <p:cNvPicPr>
            <a:picLocks noChangeAspect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50875" y="330200"/>
            <a:ext cx="5400675" cy="2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</p:sldLayoutIdLst>
  <p:transition>
    <p:randomBar dir="vert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37609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70C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70C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70C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70C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rgbClr val="376092"/>
                </a:solidFill>
              </a:rPr>
              <a:t>Mechanika </a:t>
            </a:r>
            <a:r>
              <a:rPr lang="cs-CZ" dirty="0">
                <a:solidFill>
                  <a:srgbClr val="376092"/>
                </a:solidFill>
              </a:rPr>
              <a:t>I</a:t>
            </a:r>
            <a:r>
              <a:rPr lang="cs-CZ" dirty="0" smtClean="0">
                <a:solidFill>
                  <a:srgbClr val="376092"/>
                </a:solidFill>
              </a:rPr>
              <a:t>I.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Výkon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7150100" y="115888"/>
            <a:ext cx="1875450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1200" dirty="0" smtClean="0">
                <a:solidFill>
                  <a:schemeClr val="bg1">
                    <a:lumMod val="65000"/>
                  </a:schemeClr>
                </a:solidFill>
              </a:rPr>
              <a:t>VY_32_INOVACE_11-04</a:t>
            </a:r>
            <a:endParaRPr lang="cs-CZ" sz="1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55776" y="3645024"/>
            <a:ext cx="4536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Autor obrázků: Alan Pieczonka</a:t>
            </a:r>
          </a:p>
          <a:p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Zdroj klipartů: MS Office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8832482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rgbClr val="376092"/>
                </a:solidFill>
              </a:rPr>
              <a:t>Děkujeme za pozornost.</a:t>
            </a:r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Autor DUM: Mgr. Andrea Pieczonková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0" name="TextovéPole 19"/>
          <p:cNvSpPr txBox="1"/>
          <p:nvPr/>
        </p:nvSpPr>
        <p:spPr>
          <a:xfrm>
            <a:off x="535008" y="694437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 praxi není důležitá pouze </a:t>
            </a:r>
            <a:r>
              <a:rPr lang="cs-CZ" b="1" dirty="0" smtClean="0">
                <a:solidFill>
                  <a:schemeClr val="accent1"/>
                </a:solidFill>
              </a:rPr>
              <a:t>velikost</a:t>
            </a:r>
            <a:r>
              <a:rPr lang="cs-CZ" dirty="0" smtClean="0"/>
              <a:t> vykonané práce, ale také </a:t>
            </a:r>
            <a:r>
              <a:rPr lang="cs-CZ" b="1" dirty="0" smtClean="0">
                <a:solidFill>
                  <a:schemeClr val="accent1"/>
                </a:solidFill>
              </a:rPr>
              <a:t>doba</a:t>
            </a:r>
            <a:r>
              <a:rPr lang="cs-CZ" dirty="0" smtClean="0"/>
              <a:t>, za kterou byla práce vykonána.</a:t>
            </a:r>
            <a:endParaRPr lang="cs-CZ" b="1" dirty="0">
              <a:solidFill>
                <a:schemeClr val="accent1"/>
              </a:solidFill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487" y="2996952"/>
            <a:ext cx="924899" cy="396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1" name="Skupina 10"/>
          <p:cNvGrpSpPr/>
          <p:nvPr/>
        </p:nvGrpSpPr>
        <p:grpSpPr>
          <a:xfrm>
            <a:off x="761363" y="2996952"/>
            <a:ext cx="2730517" cy="400149"/>
            <a:chOff x="761363" y="2996952"/>
            <a:chExt cx="2730517" cy="400149"/>
          </a:xfrm>
        </p:grpSpPr>
        <p:pic>
          <p:nvPicPr>
            <p:cNvPr id="48" name="Picture 6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1363" y="3000715"/>
              <a:ext cx="924899" cy="396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9" name="Picture 6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969" y="2996952"/>
              <a:ext cx="924899" cy="396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0" name="Picture 6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42845" y="3000715"/>
              <a:ext cx="924899" cy="396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1" name="Picture 6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70623" y="2996952"/>
              <a:ext cx="924899" cy="396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2" name="Picture 6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5499" y="3000715"/>
              <a:ext cx="924899" cy="396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3" name="Picture 6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52105" y="2996952"/>
              <a:ext cx="924899" cy="396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4" name="Picture 6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66981" y="3000715"/>
              <a:ext cx="924899" cy="396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56" name="Skupina 55"/>
          <p:cNvGrpSpPr/>
          <p:nvPr/>
        </p:nvGrpSpPr>
        <p:grpSpPr>
          <a:xfrm>
            <a:off x="2899765" y="2993189"/>
            <a:ext cx="2730517" cy="400149"/>
            <a:chOff x="761363" y="2996952"/>
            <a:chExt cx="2730517" cy="400149"/>
          </a:xfrm>
        </p:grpSpPr>
        <p:pic>
          <p:nvPicPr>
            <p:cNvPr id="57" name="Picture 6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1363" y="3000715"/>
              <a:ext cx="924899" cy="396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8" name="Picture 6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969" y="2996952"/>
              <a:ext cx="924899" cy="396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9" name="Picture 6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42845" y="3000715"/>
              <a:ext cx="924899" cy="396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0" name="Picture 6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70623" y="2996952"/>
              <a:ext cx="924899" cy="396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1" name="Picture 6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5499" y="3000715"/>
              <a:ext cx="924899" cy="396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2" name="Picture 6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52105" y="2996952"/>
              <a:ext cx="924899" cy="396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3" name="Picture 6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66981" y="3000715"/>
              <a:ext cx="924899" cy="396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64" name="Skupina 63"/>
          <p:cNvGrpSpPr/>
          <p:nvPr/>
        </p:nvGrpSpPr>
        <p:grpSpPr>
          <a:xfrm>
            <a:off x="5076056" y="2996952"/>
            <a:ext cx="2730517" cy="400149"/>
            <a:chOff x="761363" y="2996952"/>
            <a:chExt cx="2730517" cy="400149"/>
          </a:xfrm>
        </p:grpSpPr>
        <p:pic>
          <p:nvPicPr>
            <p:cNvPr id="65" name="Picture 6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1363" y="3000715"/>
              <a:ext cx="924899" cy="396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6" name="Picture 6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969" y="2996952"/>
              <a:ext cx="924899" cy="396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7" name="Picture 6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42845" y="3000715"/>
              <a:ext cx="924899" cy="396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8" name="Picture 6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70623" y="2996952"/>
              <a:ext cx="924899" cy="396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9" name="Picture 6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5499" y="3000715"/>
              <a:ext cx="924899" cy="396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0" name="Picture 6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52105" y="2996952"/>
              <a:ext cx="924899" cy="396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1" name="Picture 6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66981" y="3000715"/>
              <a:ext cx="924899" cy="396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72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0641" y="2993189"/>
            <a:ext cx="924899" cy="396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3" name="Skupina 12"/>
          <p:cNvGrpSpPr/>
          <p:nvPr/>
        </p:nvGrpSpPr>
        <p:grpSpPr>
          <a:xfrm>
            <a:off x="439165" y="1737154"/>
            <a:ext cx="7962907" cy="1835862"/>
            <a:chOff x="425517" y="3393338"/>
            <a:chExt cx="7962907" cy="1835862"/>
          </a:xfrm>
        </p:grpSpPr>
        <p:sp>
          <p:nvSpPr>
            <p:cNvPr id="12" name="Obdélník 11"/>
            <p:cNvSpPr/>
            <p:nvPr/>
          </p:nvSpPr>
          <p:spPr>
            <a:xfrm>
              <a:off x="1279294" y="4149080"/>
              <a:ext cx="7109130" cy="1080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5" name="Picture 4" descr="C:\Documents and Settings\NB02\Local Settings\Temporary Internet Files\Content.IE5\45J4GY56\MC900217446[1].wm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5517" y="3393338"/>
              <a:ext cx="1707555" cy="16599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8" name="Skupina 17"/>
          <p:cNvGrpSpPr/>
          <p:nvPr/>
        </p:nvGrpSpPr>
        <p:grpSpPr>
          <a:xfrm>
            <a:off x="513347" y="5970849"/>
            <a:ext cx="7659053" cy="403912"/>
            <a:chOff x="346337" y="5970849"/>
            <a:chExt cx="7659053" cy="403912"/>
          </a:xfrm>
        </p:grpSpPr>
        <p:pic>
          <p:nvPicPr>
            <p:cNvPr id="75" name="Picture 6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6337" y="5974612"/>
              <a:ext cx="924899" cy="396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76" name="Skupina 75"/>
            <p:cNvGrpSpPr/>
            <p:nvPr/>
          </p:nvGrpSpPr>
          <p:grpSpPr>
            <a:xfrm>
              <a:off x="661213" y="5974612"/>
              <a:ext cx="2730517" cy="400149"/>
              <a:chOff x="761363" y="2996952"/>
              <a:chExt cx="2730517" cy="400149"/>
            </a:xfrm>
          </p:grpSpPr>
          <p:pic>
            <p:nvPicPr>
              <p:cNvPr id="77" name="Picture 6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0" b="100000" l="0" r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1363" y="3000715"/>
                <a:ext cx="924899" cy="3963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78" name="Picture 6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0" b="100000" l="0" r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27969" y="2996952"/>
                <a:ext cx="924899" cy="3963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79" name="Picture 6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0" b="100000" l="0" r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42845" y="3000715"/>
                <a:ext cx="924899" cy="3963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80" name="Picture 6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0" b="100000" l="0" r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70623" y="2996952"/>
                <a:ext cx="924899" cy="3963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81" name="Picture 6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0" b="100000" l="0" r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85499" y="3000715"/>
                <a:ext cx="924899" cy="3963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82" name="Picture 6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0" b="100000" l="0" r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52105" y="2996952"/>
                <a:ext cx="924899" cy="3963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83" name="Picture 6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0" b="100000" l="0" r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66981" y="3000715"/>
                <a:ext cx="924899" cy="3963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grpSp>
          <p:nvGrpSpPr>
            <p:cNvPr id="84" name="Skupina 83"/>
            <p:cNvGrpSpPr/>
            <p:nvPr/>
          </p:nvGrpSpPr>
          <p:grpSpPr>
            <a:xfrm>
              <a:off x="2799615" y="5970849"/>
              <a:ext cx="2730517" cy="400149"/>
              <a:chOff x="761363" y="2996952"/>
              <a:chExt cx="2730517" cy="400149"/>
            </a:xfrm>
          </p:grpSpPr>
          <p:pic>
            <p:nvPicPr>
              <p:cNvPr id="85" name="Picture 6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0" b="100000" l="0" r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1363" y="3000715"/>
                <a:ext cx="924899" cy="3963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86" name="Picture 6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0" b="100000" l="0" r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27969" y="2996952"/>
                <a:ext cx="924899" cy="3963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87" name="Picture 6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0" b="100000" l="0" r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42845" y="3000715"/>
                <a:ext cx="924899" cy="3963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88" name="Picture 6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0" b="100000" l="0" r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70623" y="2996952"/>
                <a:ext cx="924899" cy="3963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89" name="Picture 6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0" b="100000" l="0" r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85499" y="3000715"/>
                <a:ext cx="924899" cy="3963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90" name="Picture 6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0" b="100000" l="0" r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52105" y="2996952"/>
                <a:ext cx="924899" cy="3963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91" name="Picture 6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0" b="100000" l="0" r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66981" y="3000715"/>
                <a:ext cx="924899" cy="3963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grpSp>
          <p:nvGrpSpPr>
            <p:cNvPr id="92" name="Skupina 91"/>
            <p:cNvGrpSpPr/>
            <p:nvPr/>
          </p:nvGrpSpPr>
          <p:grpSpPr>
            <a:xfrm>
              <a:off x="4975906" y="5974612"/>
              <a:ext cx="2730517" cy="400149"/>
              <a:chOff x="761363" y="2996952"/>
              <a:chExt cx="2730517" cy="400149"/>
            </a:xfrm>
          </p:grpSpPr>
          <p:pic>
            <p:nvPicPr>
              <p:cNvPr id="93" name="Picture 6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0" b="100000" l="0" r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1363" y="3000715"/>
                <a:ext cx="924899" cy="3963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94" name="Picture 6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0" b="100000" l="0" r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27969" y="2996952"/>
                <a:ext cx="924899" cy="3963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95" name="Picture 6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0" b="100000" l="0" r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42845" y="3000715"/>
                <a:ext cx="924899" cy="3963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96" name="Picture 6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0" b="100000" l="0" r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70623" y="2996952"/>
                <a:ext cx="924899" cy="3963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97" name="Picture 6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0" b="100000" l="0" r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85499" y="3000715"/>
                <a:ext cx="924899" cy="3963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98" name="Picture 6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0" b="100000" l="0" r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52105" y="2996952"/>
                <a:ext cx="924899" cy="3963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99" name="Picture 6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0" b="100000" l="0" r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66981" y="3000715"/>
                <a:ext cx="924899" cy="3963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pic>
          <p:nvPicPr>
            <p:cNvPr id="100" name="Picture 6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80491" y="5970849"/>
              <a:ext cx="924899" cy="396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22" name="Skupina 21"/>
          <p:cNvGrpSpPr/>
          <p:nvPr/>
        </p:nvGrpSpPr>
        <p:grpSpPr>
          <a:xfrm>
            <a:off x="-180528" y="4693652"/>
            <a:ext cx="9001000" cy="1831692"/>
            <a:chOff x="-180528" y="4693652"/>
            <a:chExt cx="9001000" cy="1831692"/>
          </a:xfrm>
        </p:grpSpPr>
        <p:sp>
          <p:nvSpPr>
            <p:cNvPr id="19" name="Obdélník 18"/>
            <p:cNvSpPr/>
            <p:nvPr/>
          </p:nvSpPr>
          <p:spPr>
            <a:xfrm>
              <a:off x="1243389" y="5733256"/>
              <a:ext cx="7577083" cy="7920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8" name="Picture 5" descr="C:\Documents and Settings\NB02\Local Settings\Temporary Internet Files\Content.IE5\VOFFKJ6E\MC900318278[1].wmf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180528" y="4693652"/>
              <a:ext cx="2901620" cy="1681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9.99075E-7 L 0.74097 9.99075E-7 " pathEditMode="relative" rAng="0" ptsTypes="AA">
                                      <p:cBhvr>
                                        <p:cTn id="6" dur="6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049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46994E-6 L 0.77569 2.46994E-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78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011172" y="652046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0070C0"/>
                </a:solidFill>
              </a:rPr>
              <a:t>Průměrný výkon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ovéPole 19"/>
              <p:cNvSpPr txBox="1"/>
              <p:nvPr/>
            </p:nvSpPr>
            <p:spPr>
              <a:xfrm>
                <a:off x="535008" y="1268760"/>
                <a:ext cx="8136904" cy="1535164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Průměrný výkon je určen podílem práce a doby, během které byla práce vykonána:</a:t>
                </a:r>
              </a:p>
              <a:p>
                <a:endParaRPr lang="cs-CZ" dirty="0"/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cs-CZ" sz="2800" b="1" i="1" smtClean="0">
                            <a:solidFill>
                              <a:schemeClr val="accent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sz="2800" b="1" i="1" smtClean="0">
                            <a:solidFill>
                              <a:schemeClr val="accent1"/>
                            </a:solidFill>
                            <a:latin typeface="Cambria Math"/>
                          </a:rPr>
                          <m:t>𝑷</m:t>
                        </m:r>
                      </m:e>
                      <m:sub>
                        <m:r>
                          <a:rPr lang="cs-CZ" sz="2800" b="1" i="1" smtClean="0">
                            <a:solidFill>
                              <a:schemeClr val="accent1"/>
                            </a:solidFill>
                            <a:latin typeface="Cambria Math"/>
                          </a:rPr>
                          <m:t>𝒑</m:t>
                        </m:r>
                      </m:sub>
                    </m:sSub>
                    <m:r>
                      <a:rPr lang="cs-CZ" sz="2800" b="1" i="1" smtClean="0">
                        <a:solidFill>
                          <a:schemeClr val="accent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sz="2800" b="1" i="1" smtClean="0">
                            <a:solidFill>
                              <a:schemeClr val="accent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sz="2800" b="1" i="1" smtClean="0">
                            <a:solidFill>
                              <a:schemeClr val="accent1"/>
                            </a:solidFill>
                            <a:latin typeface="Cambria Math"/>
                          </a:rPr>
                          <m:t>𝑾</m:t>
                        </m:r>
                      </m:num>
                      <m:den>
                        <m:r>
                          <a:rPr lang="cs-CZ" sz="2800" b="1" i="1" smtClean="0">
                            <a:solidFill>
                              <a:schemeClr val="accent1"/>
                            </a:solidFill>
                            <a:latin typeface="Cambria Math"/>
                          </a:rPr>
                          <m:t>𝒕</m:t>
                        </m:r>
                      </m:den>
                    </m:f>
                  </m:oMath>
                </a14:m>
                <a:r>
                  <a:rPr lang="cs-CZ" sz="2800" b="1" dirty="0" smtClean="0">
                    <a:solidFill>
                      <a:schemeClr val="accent1"/>
                    </a:solidFill>
                  </a:rPr>
                  <a:t> </a:t>
                </a:r>
                <a:endParaRPr lang="cs-CZ" sz="2800" b="1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20" name="TextovéPole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008" y="1268760"/>
                <a:ext cx="8136904" cy="1535164"/>
              </a:xfrm>
              <a:prstGeom prst="rect">
                <a:avLst/>
              </a:prstGeom>
              <a:blipFill rotWithShape="1">
                <a:blip r:embed="rId2"/>
                <a:stretch>
                  <a:fillRect l="-523" t="-117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ovéPole 7"/>
          <p:cNvSpPr txBox="1"/>
          <p:nvPr/>
        </p:nvSpPr>
        <p:spPr>
          <a:xfrm>
            <a:off x="683568" y="4221088"/>
            <a:ext cx="69847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</a:t>
            </a:r>
            <a:r>
              <a:rPr lang="cs-CZ" baseline="-25000" dirty="0" smtClean="0"/>
              <a:t>p</a:t>
            </a:r>
            <a:r>
              <a:rPr lang="cs-CZ" dirty="0" smtClean="0"/>
              <a:t> – značka výkonu</a:t>
            </a:r>
          </a:p>
          <a:p>
            <a:endParaRPr lang="cs-CZ" dirty="0" smtClean="0"/>
          </a:p>
          <a:p>
            <a:r>
              <a:rPr lang="cs-CZ" dirty="0" smtClean="0"/>
              <a:t>Jednotka:  [P</a:t>
            </a:r>
            <a:r>
              <a:rPr lang="cs-CZ" baseline="-25000" dirty="0" smtClean="0"/>
              <a:t>p</a:t>
            </a:r>
            <a:r>
              <a:rPr lang="cs-CZ" dirty="0" smtClean="0"/>
              <a:t>] =  J · s</a:t>
            </a:r>
            <a:r>
              <a:rPr lang="cs-CZ" baseline="30000" dirty="0" smtClean="0"/>
              <a:t>-1</a:t>
            </a:r>
            <a:r>
              <a:rPr lang="cs-CZ" dirty="0" smtClean="0"/>
              <a:t> = W  (Watt)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6113157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ovéPole 19"/>
              <p:cNvSpPr txBox="1"/>
              <p:nvPr/>
            </p:nvSpPr>
            <p:spPr>
              <a:xfrm>
                <a:off x="535008" y="1268760"/>
                <a:ext cx="8136904" cy="1115818"/>
              </a:xfrm>
              <a:prstGeom prst="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Výpočet práce pomocí výkonu:</a:t>
                </a:r>
                <a:br>
                  <a:rPr lang="cs-CZ" dirty="0" smtClean="0"/>
                </a:br>
                <a:endParaRPr lang="cs-CZ" dirty="0"/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cs-CZ" sz="2800" b="1" i="1" smtClean="0">
                            <a:solidFill>
                              <a:schemeClr val="accent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sz="2800" b="1" i="1" smtClean="0">
                            <a:solidFill>
                              <a:schemeClr val="accent1"/>
                            </a:solidFill>
                            <a:latin typeface="Cambria Math"/>
                          </a:rPr>
                          <m:t>𝑾</m:t>
                        </m:r>
                        <m:r>
                          <a:rPr lang="cs-CZ" sz="2800" b="1" i="1" smtClean="0">
                            <a:solidFill>
                              <a:schemeClr val="accent1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cs-CZ" sz="2800" b="1" i="1" smtClean="0">
                            <a:solidFill>
                              <a:schemeClr val="accent1"/>
                            </a:solidFill>
                            <a:latin typeface="Cambria Math"/>
                          </a:rPr>
                          <m:t>𝑷</m:t>
                        </m:r>
                      </m:e>
                      <m:sub>
                        <m:r>
                          <a:rPr lang="cs-CZ" sz="2800" b="1" i="1" smtClean="0">
                            <a:solidFill>
                              <a:schemeClr val="accent1"/>
                            </a:solidFill>
                            <a:latin typeface="Cambria Math"/>
                          </a:rPr>
                          <m:t>𝒑</m:t>
                        </m:r>
                      </m:sub>
                    </m:sSub>
                  </m:oMath>
                </a14:m>
                <a:r>
                  <a:rPr lang="cs-CZ" sz="2800" b="1" dirty="0" smtClean="0">
                    <a:solidFill>
                      <a:schemeClr val="accent1"/>
                    </a:solidFill>
                  </a:rPr>
                  <a:t>t</a:t>
                </a:r>
                <a:endParaRPr lang="cs-CZ" sz="2800" b="1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20" name="TextovéPole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008" y="1268760"/>
                <a:ext cx="8136904" cy="1115818"/>
              </a:xfrm>
              <a:prstGeom prst="rect">
                <a:avLst/>
              </a:prstGeom>
              <a:blipFill rotWithShape="1">
                <a:blip r:embed="rId2"/>
                <a:stretch>
                  <a:fillRect l="-523" t="-1604" b="-10160"/>
                </a:stretch>
              </a:blipFill>
              <a:ln/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ovéPole 7"/>
          <p:cNvSpPr txBox="1"/>
          <p:nvPr/>
        </p:nvSpPr>
        <p:spPr>
          <a:xfrm>
            <a:off x="683568" y="3039343"/>
            <a:ext cx="77768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Další jednotka práce:</a:t>
            </a:r>
          </a:p>
          <a:p>
            <a:endParaRPr lang="cs-CZ" dirty="0" smtClean="0"/>
          </a:p>
          <a:p>
            <a:r>
              <a:rPr lang="cs-CZ" dirty="0" smtClean="0"/>
              <a:t>[W] =  W · s (wattsekunda)        </a:t>
            </a:r>
          </a:p>
          <a:p>
            <a:endParaRPr lang="cs-CZ" dirty="0"/>
          </a:p>
          <a:p>
            <a:r>
              <a:rPr lang="cs-CZ" dirty="0" smtClean="0"/>
              <a:t>Praxe:  1 kWh (kilowatthodina) = 1000 · 3600 Ws = 3 600 000 J = 3,6 MJ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3482838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979712" y="652046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0070C0"/>
                </a:solidFill>
              </a:rPr>
              <a:t>Okamžitý výkon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ovéPole 19"/>
              <p:cNvSpPr txBox="1"/>
              <p:nvPr/>
            </p:nvSpPr>
            <p:spPr>
              <a:xfrm>
                <a:off x="535008" y="1268760"/>
                <a:ext cx="8136904" cy="1180003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Okamžitý výkon určíme jako výkon během velmi krátkého časového intervalu ∆t:</a:t>
                </a:r>
              </a:p>
              <a:p>
                <a:endParaRPr lang="cs-CZ" dirty="0"/>
              </a:p>
              <a:p>
                <a:pPr algn="ctr"/>
                <a14:m>
                  <m:oMath xmlns:m="http://schemas.openxmlformats.org/officeDocument/2006/math">
                    <m:r>
                      <a:rPr lang="cs-CZ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𝑃</m:t>
                    </m:r>
                    <m:r>
                      <a:rPr lang="cs-CZ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sz="24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∆</m:t>
                        </m:r>
                        <m:r>
                          <a:rPr lang="cs-CZ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𝑊</m:t>
                        </m:r>
                      </m:num>
                      <m:den>
                        <m:r>
                          <a:rPr lang="cs-CZ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∆</m:t>
                        </m:r>
                        <m:r>
                          <a:rPr lang="cs-CZ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𝑡</m:t>
                        </m:r>
                      </m:den>
                    </m:f>
                    <m:r>
                      <a:rPr lang="cs-CZ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sz="24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𝐹</m:t>
                        </m:r>
                        <m:r>
                          <a:rPr lang="cs-CZ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cs-CZ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𝑠</m:t>
                        </m:r>
                      </m:num>
                      <m:den>
                        <m:r>
                          <a:rPr lang="cs-CZ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cs-CZ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𝑡</m:t>
                        </m:r>
                      </m:den>
                    </m:f>
                    <m:r>
                      <a:rPr lang="cs-CZ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cs-CZ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𝐹𝑣</m:t>
                    </m:r>
                  </m:oMath>
                </a14:m>
                <a:r>
                  <a:rPr lang="cs-CZ" sz="2400" dirty="0" smtClean="0">
                    <a:solidFill>
                      <a:schemeClr val="tx1"/>
                    </a:solidFill>
                  </a:rPr>
                  <a:t> </a:t>
                </a:r>
                <a:endParaRPr lang="cs-CZ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" name="TextovéPole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008" y="1268760"/>
                <a:ext cx="8136904" cy="1180003"/>
              </a:xfrm>
              <a:prstGeom prst="rect">
                <a:avLst/>
              </a:prstGeom>
              <a:blipFill rotWithShape="1">
                <a:blip r:embed="rId2"/>
                <a:stretch>
                  <a:fillRect l="-674" t="-257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683568" y="3297720"/>
                <a:ext cx="7776864" cy="1415772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Okamžitý výkon se rovná součinu velikosti síly působící na těleso a okamžité rychlosti tělesa:</a:t>
                </a:r>
              </a:p>
              <a:p>
                <a:endParaRPr lang="cs-CZ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3200" b="1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𝑷</m:t>
                      </m:r>
                      <m:r>
                        <a:rPr lang="cs-CZ" sz="3200" b="1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=</m:t>
                      </m:r>
                      <m:r>
                        <a:rPr lang="cs-CZ" sz="3200" b="1" i="1" smtClean="0">
                          <a:solidFill>
                            <a:schemeClr val="accent1"/>
                          </a:solidFill>
                          <a:latin typeface="Cambria Math"/>
                        </a:rPr>
                        <m:t>𝑭𝒗</m:t>
                      </m:r>
                    </m:oMath>
                  </m:oMathPara>
                </a14:m>
                <a:endParaRPr lang="cs-CZ" sz="3200" b="1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3297720"/>
                <a:ext cx="7776864" cy="1415772"/>
              </a:xfrm>
              <a:prstGeom prst="rect">
                <a:avLst/>
              </a:prstGeom>
              <a:blipFill rotWithShape="1">
                <a:blip r:embed="rId3"/>
                <a:stretch>
                  <a:fillRect l="-469" t="-127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92381500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395536" y="3284984"/>
            <a:ext cx="8748464" cy="280831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1979712" y="652046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0070C0"/>
                </a:solidFill>
              </a:rPr>
              <a:t>Účinnost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67544" y="1268760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Každý stroj při konání práce spotřebovává energii. Část této energie se  spotřebuje na překonávání třecích a odporových sil.</a:t>
            </a:r>
            <a:endParaRPr lang="cs-CZ" dirty="0"/>
          </a:p>
        </p:txBody>
      </p:sp>
      <p:pic>
        <p:nvPicPr>
          <p:cNvPr id="2050" name="Picture 2" descr="C:\Documents and Settings\NB02\Local Settings\Temporary Internet Files\Content.IE5\E8Y9VWCQ\MC90029616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783734"/>
            <a:ext cx="1391216" cy="1463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Documents and Settings\NB02\Local Settings\Temporary Internet Files\Content.IE5\XTNOTQQL\MC90029561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284984"/>
            <a:ext cx="3168352" cy="1933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1482208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3" presetClass="path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2.59259E-6 L 0.99219 0.11111 " pathEditMode="relative" rAng="0" ptsTypes="AA">
                                      <p:cBhvr>
                                        <p:cTn id="10" dur="3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601" y="5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-108520" y="3284984"/>
            <a:ext cx="9252520" cy="280831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1979712" y="652046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0070C0"/>
                </a:solidFill>
              </a:rPr>
              <a:t>Účinnost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67544" y="1268760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+mn-lt"/>
              </a:rPr>
              <a:t>Každý stroj při konání práce spotřebovává energii. Část této energie se  spotřebuje na překonávání třecích a odporových sil.</a:t>
            </a:r>
            <a:endParaRPr lang="cs-CZ" dirty="0">
              <a:latin typeface="+mn-lt"/>
            </a:endParaRPr>
          </a:p>
        </p:txBody>
      </p:sp>
      <p:pic>
        <p:nvPicPr>
          <p:cNvPr id="3074" name="Picture 2" descr="C:\Documents and Settings\NB02\Local Settings\Temporary Internet Files\Content.IE5\AMRSWK6I\MC900441737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5916" y="3537012"/>
            <a:ext cx="1512168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Documents and Settings\NB02\Local Settings\Temporary Internet Files\Content.IE5\XTNOTQQL\MC900028381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909346" y="3537012"/>
            <a:ext cx="6909346" cy="1811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3362244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4.81481E-6 L 0.85417 4.81481E-6 " pathEditMode="relative" rAng="0" ptsTypes="AA">
                                      <p:cBhvr>
                                        <p:cTn id="6" dur="4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70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4000"/>
                            </p:stCondLst>
                            <p:childTnLst>
                              <p:par>
                                <p:cTn id="8" presetID="63" presetClass="path" presetSubtype="0" accel="10000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0.85417 4.81481E-6 L 1.90938 4.81481E-6 " pathEditMode="relative" rAng="0" ptsTypes="AA">
                                      <p:cBhvr>
                                        <p:cTn id="9" dur="1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76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Přímá spojnice 3"/>
          <p:cNvCxnSpPr/>
          <p:nvPr/>
        </p:nvCxnSpPr>
        <p:spPr>
          <a:xfrm>
            <a:off x="6012160" y="-171400"/>
            <a:ext cx="0" cy="756084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21"/>
          <p:cNvCxnSpPr/>
          <p:nvPr/>
        </p:nvCxnSpPr>
        <p:spPr>
          <a:xfrm>
            <a:off x="7452320" y="-243408"/>
            <a:ext cx="0" cy="756084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véPole 4"/>
          <p:cNvSpPr txBox="1"/>
          <p:nvPr/>
        </p:nvSpPr>
        <p:spPr>
          <a:xfrm>
            <a:off x="1979712" y="652046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0070C0"/>
                </a:solidFill>
              </a:rPr>
              <a:t>Účinnost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67544" y="1268760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Každý stroj při konání práce spotřebovává energii. Část této energie se  spotřebuje na překonávání třecích a odporových sil.</a:t>
            </a:r>
            <a:endParaRPr lang="cs-CZ" dirty="0"/>
          </a:p>
        </p:txBody>
      </p:sp>
      <p:pic>
        <p:nvPicPr>
          <p:cNvPr id="4106" name="Picture 10" descr="C:\Documents and Settings\NB02\Local Settings\Temporary Internet Files\Content.IE5\9W1YWHR3\MC90037081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5007" y="4974756"/>
            <a:ext cx="1374466" cy="1855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7" name="Picture 11" descr="C:\Documents and Settings\NB02\Local Settings\Temporary Internet Files\Content.IE5\AMRSWK6I\MC90034030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434348"/>
            <a:ext cx="1089965" cy="1849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8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899592" y="3887808"/>
            <a:ext cx="647700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Šipka doprava 1"/>
          <p:cNvSpPr/>
          <p:nvPr/>
        </p:nvSpPr>
        <p:spPr>
          <a:xfrm flipH="1">
            <a:off x="2195736" y="3935846"/>
            <a:ext cx="864096" cy="6422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1097684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64" presetClass="path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9889E-6 L -4.72222E-6 -1.0631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31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ovéPole 19"/>
              <p:cNvSpPr txBox="1"/>
              <p:nvPr/>
            </p:nvSpPr>
            <p:spPr>
              <a:xfrm>
                <a:off x="535008" y="3550020"/>
                <a:ext cx="8136904" cy="1335109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Podíl výkonu P a příkonu P</a:t>
                </a:r>
                <a:r>
                  <a:rPr lang="cs-CZ" baseline="-25000" dirty="0" smtClean="0"/>
                  <a:t>0 </a:t>
                </a:r>
                <a:r>
                  <a:rPr lang="cs-CZ" dirty="0" smtClean="0"/>
                  <a:t> je účinnost </a:t>
                </a:r>
                <a:r>
                  <a:rPr lang="el-GR" dirty="0" smtClean="0"/>
                  <a:t>η</a:t>
                </a:r>
                <a:r>
                  <a:rPr lang="cs-CZ" dirty="0" smtClean="0"/>
                  <a:t> stroje:</a:t>
                </a:r>
              </a:p>
              <a:p>
                <a:endParaRPr lang="cs-CZ" dirty="0"/>
              </a:p>
              <a:p>
                <a:pPr algn="ctr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800" b="1" i="1" smtClean="0">
                        <a:solidFill>
                          <a:schemeClr val="accent1"/>
                        </a:solidFill>
                        <a:latin typeface="Cambria Math"/>
                      </a:rPr>
                      <m:t>η</m:t>
                    </m:r>
                    <m:r>
                      <a:rPr lang="cs-CZ" sz="2800" b="1" i="1" smtClean="0">
                        <a:solidFill>
                          <a:schemeClr val="accent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sz="2800" b="1" i="1" smtClean="0">
                            <a:solidFill>
                              <a:schemeClr val="accent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sz="2800" b="1" i="1" smtClean="0">
                            <a:solidFill>
                              <a:schemeClr val="accent1"/>
                            </a:solidFill>
                            <a:latin typeface="Cambria Math"/>
                          </a:rPr>
                          <m:t>𝑷</m:t>
                        </m:r>
                      </m:num>
                      <m:den>
                        <m:sSub>
                          <m:sSubPr>
                            <m:ctrlPr>
                              <a:rPr lang="cs-CZ" sz="2800" b="1" i="1" smtClean="0">
                                <a:solidFill>
                                  <a:schemeClr val="accent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cs-CZ" sz="2800" b="1" i="1" smtClean="0">
                                <a:solidFill>
                                  <a:schemeClr val="accent1"/>
                                </a:solidFill>
                                <a:latin typeface="Cambria Math"/>
                              </a:rPr>
                              <m:t>𝑷</m:t>
                            </m:r>
                          </m:e>
                          <m:sub>
                            <m:r>
                              <a:rPr lang="cs-CZ" sz="2800" b="1" i="1" smtClean="0">
                                <a:solidFill>
                                  <a:schemeClr val="accent1"/>
                                </a:solidFill>
                                <a:latin typeface="Cambria Math"/>
                              </a:rPr>
                              <m:t>𝟎</m:t>
                            </m:r>
                          </m:sub>
                        </m:sSub>
                      </m:den>
                    </m:f>
                  </m:oMath>
                </a14:m>
                <a:r>
                  <a:rPr lang="cs-CZ" sz="2800" b="1" dirty="0" smtClean="0">
                    <a:solidFill>
                      <a:schemeClr val="accent1"/>
                    </a:solidFill>
                  </a:rPr>
                  <a:t> </a:t>
                </a:r>
                <a:endParaRPr lang="cs-CZ" sz="2800" b="1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20" name="TextovéPole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008" y="3550020"/>
                <a:ext cx="8136904" cy="1335109"/>
              </a:xfrm>
              <a:prstGeom prst="rect">
                <a:avLst/>
              </a:prstGeom>
              <a:blipFill rotWithShape="1">
                <a:blip r:embed="rId2"/>
                <a:stretch>
                  <a:fillRect l="-523" t="-134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554757" y="1196752"/>
                <a:ext cx="6984776" cy="19958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>
                    <a:latin typeface="+mn-lt"/>
                  </a:rPr>
                  <a:t>P</a:t>
                </a:r>
                <a:r>
                  <a:rPr lang="cs-CZ" baseline="-25000" dirty="0">
                    <a:latin typeface="+mn-lt"/>
                  </a:rPr>
                  <a:t>0</a:t>
                </a:r>
                <a:r>
                  <a:rPr lang="cs-CZ" dirty="0" smtClean="0">
                    <a:latin typeface="+mn-lt"/>
                  </a:rPr>
                  <a:t> – příkon</a:t>
                </a:r>
              </a:p>
              <a:p>
                <a:endParaRPr lang="cs-CZ" dirty="0">
                  <a:latin typeface="+mn-lt"/>
                </a:endParaRPr>
              </a:p>
              <a:p>
                <a:r>
                  <a:rPr lang="cs-CZ" dirty="0" smtClean="0">
                    <a:latin typeface="+mn-lt"/>
                  </a:rPr>
                  <a:t>Je určen podílem dodané energie stroji a doby t:</a:t>
                </a:r>
              </a:p>
              <a:p>
                <a:endParaRPr lang="cs-CZ" dirty="0">
                  <a:latin typeface="+mn-lt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𝐸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cs-CZ" dirty="0" smtClean="0">
                  <a:latin typeface="+mn-lt"/>
                </a:endParaRPr>
              </a:p>
              <a:p>
                <a:endParaRPr lang="cs-CZ" dirty="0" smtClean="0">
                  <a:latin typeface="+mn-lt"/>
                </a:endParaRPr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757" y="1196752"/>
                <a:ext cx="6984776" cy="1995867"/>
              </a:xfrm>
              <a:prstGeom prst="rect">
                <a:avLst/>
              </a:prstGeom>
              <a:blipFill rotWithShape="1">
                <a:blip r:embed="rId3"/>
                <a:stretch>
                  <a:fillRect l="-698" t="-152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ovéPole 5"/>
          <p:cNvSpPr txBox="1"/>
          <p:nvPr/>
        </p:nvSpPr>
        <p:spPr>
          <a:xfrm>
            <a:off x="1979712" y="652046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0070C0"/>
                </a:solidFill>
              </a:rPr>
              <a:t>Účinnost</a:t>
            </a:r>
          </a:p>
        </p:txBody>
      </p:sp>
    </p:spTree>
    <p:extLst>
      <p:ext uri="{BB962C8B-B14F-4D97-AF65-F5344CB8AC3E}">
        <p14:creationId xmlns:p14="http://schemas.microsoft.com/office/powerpoint/2010/main" val="286124468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Vlastní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504D"/>
      </a:hlink>
      <a:folHlink>
        <a:srgbClr val="D99694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1285</TotalTime>
  <Words>282</Words>
  <Application>Microsoft Office PowerPoint</Application>
  <PresentationFormat>Předvádění na obrazovce (4:3)</PresentationFormat>
  <Paragraphs>44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Mechanika II.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Děkujeme za pozornost.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HE</dc:creator>
  <cp:lastModifiedBy>Administrator</cp:lastModifiedBy>
  <cp:revision>74</cp:revision>
  <dcterms:created xsi:type="dcterms:W3CDTF">2011-12-03T14:12:28Z</dcterms:created>
  <dcterms:modified xsi:type="dcterms:W3CDTF">2013-05-24T09:12:10Z</dcterms:modified>
</cp:coreProperties>
</file>