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9" r:id="rId3"/>
    <p:sldId id="297" r:id="rId4"/>
    <p:sldId id="296" r:id="rId5"/>
    <p:sldId id="288" r:id="rId6"/>
    <p:sldId id="298" r:id="rId7"/>
    <p:sldId id="299" r:id="rId8"/>
    <p:sldId id="302" r:id="rId9"/>
    <p:sldId id="303" r:id="rId10"/>
    <p:sldId id="300" r:id="rId11"/>
    <p:sldId id="304" r:id="rId12"/>
    <p:sldId id="279" r:id="rId13"/>
    <p:sldId id="267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68" autoAdjust="0"/>
  </p:normalViewPr>
  <p:slideViewPr>
    <p:cSldViewPr>
      <p:cViewPr>
        <p:scale>
          <a:sx n="100" d="100"/>
          <a:sy n="100" d="100"/>
        </p:scale>
        <p:origin x="-300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F2E905-70D3-4EC0-A2B4-A46E96780764}" type="datetimeFigureOut">
              <a:rPr lang="cs-CZ" smtClean="0"/>
              <a:t>24.5.2013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A390F-A437-48CF-BC5F-794E6CC67BE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5159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11</a:t>
            </a:fld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12</a:t>
            </a:fld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13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2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A390F-A437-48CF-BC5F-794E6CC67BEB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37D58-FE2D-4BB4-87B3-6B1E1412DDD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0B2C8-0AE4-4DF6-9D51-1528F8A34C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3F4F3-6507-4155-9CB9-11FFBEC8CB1F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565DE-A243-4149-9800-636659DFBE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037A3-C926-4599-AB63-0334ACA12EC6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70DBC-270F-42C7-A683-529CF9F282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DF94-2D7F-4F11-BCDD-4FA7C267D9A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55C96-31DF-4E0B-8A29-570891E399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CDEC3-BC88-48A2-B64C-6BFE56287A18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0A76D-CDDF-48CE-B192-25D6D3F720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8A989-257F-497A-BEDF-2C206640251B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5EBC48-54A0-4A78-A422-D6C1416318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BA5B4-6AC1-4552-B688-43B8F4332889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381C1-7951-46F4-ABC2-045B3F8A2F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79CAE-0219-4F09-B202-55DF938F9B65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B97AB-C0C8-4DE3-934F-1231868261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BF6B2-E91F-4553-BA59-37E8E307428D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60D10-1D27-437A-93F7-B38F19FB5C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BF788-6C6F-472F-B114-8C4AA86B504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89CEF-B344-470C-AD0C-782F5B15F3D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71383-7520-467E-9361-372990F7CF04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1D4D1-1EB8-4E0D-ADC5-ABBBD9531C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994AD-9F31-489D-8F6F-8997437A2372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AFF44-77BB-4152-A50E-C0280ACFCB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A03CD5D-730B-4DF8-8352-CB6D475B6EBA}" type="datetimeFigureOut">
              <a:rPr lang="cs-CZ"/>
              <a:pPr>
                <a:defRPr/>
              </a:pPr>
              <a:t>24.5.2013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EAB025-E801-4724-A5B7-F0789AD28F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/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microsoft.com/office/2007/relationships/hdphoto" Target="../media/hdphoto2.wdp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microsoft.com/office/2007/relationships/hdphoto" Target="../media/hdphoto2.wdp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microsoft.com/office/2007/relationships/hdphoto" Target="../media/hdphoto2.wd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Mechanika </a:t>
            </a:r>
            <a:r>
              <a:rPr lang="cs-CZ" dirty="0">
                <a:solidFill>
                  <a:srgbClr val="376092"/>
                </a:solidFill>
              </a:rPr>
              <a:t>I</a:t>
            </a:r>
            <a:r>
              <a:rPr lang="cs-CZ" dirty="0" smtClean="0">
                <a:solidFill>
                  <a:srgbClr val="376092"/>
                </a:solidFill>
              </a:rPr>
              <a:t>I.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Kinetická energie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7545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VY_32_INOVACE_11-02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979712" y="633735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Změna kinetická energie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683568" y="1484784"/>
                <a:ext cx="7776864" cy="1995931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Změna kinetické energie je rovna práci, kterou vykoná výslednice působících sil:</a:t>
                </a:r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latin typeface="Cambria Math"/>
                          <a:ea typeface="Cambria Math"/>
                        </a:rPr>
                        <m:t>∆</m:t>
                      </m:r>
                      <m:sSub>
                        <m:sSubPr>
                          <m:ctrlPr>
                            <a:rPr lang="cs-CZ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𝑘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cs-CZ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𝑊</m:t>
                      </m:r>
                    </m:oMath>
                  </m:oMathPara>
                </a14:m>
                <a:endParaRPr lang="cs-CZ" b="0" dirty="0" smtClean="0">
                  <a:ea typeface="Cambria Math"/>
                </a:endParaRPr>
              </a:p>
              <a:p>
                <a:endParaRPr lang="cs-CZ" b="0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/>
                            </a:rPr>
                            <m:t>∆</m:t>
                          </m:r>
                          <m:r>
                            <a:rPr lang="cs-CZ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i="1">
                          <a:latin typeface="Cambria Math"/>
                        </a:rPr>
                        <m:t>𝑚</m:t>
                      </m:r>
                      <m:sSubSup>
                        <m:sSubSupPr>
                          <m:ctrlPr>
                            <a:rPr lang="cs-CZ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cs-CZ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cs-CZ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i="1">
                          <a:latin typeface="Cambria Math"/>
                        </a:rPr>
                        <m:t>𝑚</m:t>
                      </m:r>
                      <m:sSubSup>
                        <m:sSubSupPr>
                          <m:ctrlPr>
                            <a:rPr lang="cs-CZ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cs-CZ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cs-CZ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cs-CZ" i="1">
                          <a:latin typeface="Cambria Math"/>
                        </a:rPr>
                        <m:t>𝑚</m:t>
                      </m:r>
                      <m:d>
                        <m:dPr>
                          <m:ctrlPr>
                            <a:rPr lang="cs-CZ" i="1">
                              <a:latin typeface="Cambria Math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  <m:r>
                            <a:rPr lang="cs-CZ" i="1">
                              <a:latin typeface="Cambria Math"/>
                            </a:rPr>
                            <m:t>−</m:t>
                          </m:r>
                          <m:sSubSup>
                            <m:sSubSupPr>
                              <m:ctrlPr>
                                <a:rPr lang="cs-CZ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cs-CZ" i="1">
                                  <a:latin typeface="Cambria Math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cs-CZ" i="1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484784"/>
                <a:ext cx="7776864" cy="1995931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469" t="-90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683568" y="4581128"/>
                <a:ext cx="6984776" cy="613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2400" dirty="0" smtClean="0">
                    <a:solidFill>
                      <a:srgbClr val="FF0000"/>
                    </a:solidFill>
                  </a:rPr>
                  <a:t>Špatně: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cs-CZ" sz="2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  </m:t>
                        </m:r>
                        <m:r>
                          <a:rPr lang="cs-CZ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∆</m:t>
                        </m:r>
                        <m:r>
                          <a:rPr lang="cs-CZ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cs-CZ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cs-CZ" sz="2400" i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cs-CZ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sz="2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cs-CZ" sz="2400" i="1">
                        <a:solidFill>
                          <a:srgbClr val="FF0000"/>
                        </a:solidFill>
                        <a:latin typeface="Cambria Math"/>
                      </a:rPr>
                      <m:t>𝑚</m:t>
                    </m:r>
                    <m:sSup>
                      <m:sSupPr>
                        <m:ctrlPr>
                          <a:rPr lang="cs-CZ" sz="24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cs-CZ" sz="2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cs-CZ" sz="2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sz="2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cs-CZ" sz="2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cs-CZ" sz="2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cs-CZ" sz="2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cs-CZ" sz="2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cs-CZ" sz="2400" i="1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cs-CZ" sz="24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sz="2400" dirty="0" smtClean="0">
                    <a:solidFill>
                      <a:srgbClr val="FF0000"/>
                    </a:solidFill>
                  </a:rPr>
                  <a:t>    </a:t>
                </a:r>
                <a:endParaRPr lang="cs-CZ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4581128"/>
                <a:ext cx="6984776" cy="613886"/>
              </a:xfrm>
              <a:prstGeom prst="rect">
                <a:avLst/>
              </a:prstGeom>
              <a:blipFill rotWithShape="1">
                <a:blip r:embed="rId4" cstate="print"/>
                <a:stretch>
                  <a:fillRect l="-1309" b="-89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84061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979712" y="633735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0070C0"/>
                </a:solidFill>
              </a:rPr>
              <a:t>Kinetická energie soustavy hmotných bodů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683568" y="1268760"/>
                <a:ext cx="7776864" cy="1614801"/>
              </a:xfrm>
              <a:prstGeom prst="rect">
                <a:avLst/>
              </a:prstGeom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Celková kinetická energie </a:t>
                </a:r>
                <a:r>
                  <a:rPr lang="cs-CZ" dirty="0" err="1" smtClean="0"/>
                  <a:t>E</a:t>
                </a:r>
                <a:r>
                  <a:rPr lang="cs-CZ" baseline="-25000" dirty="0" err="1" smtClean="0"/>
                  <a:t>k</a:t>
                </a:r>
                <a:r>
                  <a:rPr lang="cs-CZ" dirty="0" smtClean="0"/>
                  <a:t> soustavy n hmotných bodů je dána vztahem:</a:t>
                </a:r>
              </a:p>
              <a:p>
                <a:endParaRPr lang="cs-CZ" dirty="0"/>
              </a:p>
              <a:p>
                <a:endParaRPr lang="cs-CZ" b="0" dirty="0" smtClean="0">
                  <a:ea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</a:rPr>
                            <m:t>𝐸</m:t>
                          </m:r>
                        </m:e>
                        <m:sub>
                          <m:r>
                            <a:rPr lang="cs-CZ" sz="2400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cs-CZ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i="1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cs-CZ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Sup>
                        <m:sSubSupPr>
                          <m:ctrlPr>
                            <a:rPr lang="cs-CZ" sz="2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cs-CZ" sz="2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i="1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cs-CZ" sz="2400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cs-CZ" sz="2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i="1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cs-CZ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cs-CZ" sz="2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cs-CZ" sz="2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cs-CZ" sz="2400" i="1">
                              <a:latin typeface="Cambria Math"/>
                            </a:rPr>
                            <m:t>2</m:t>
                          </m:r>
                        </m:sup>
                      </m:sSubSup>
                      <m:r>
                        <a:rPr lang="cs-CZ" sz="2400" b="0" i="1" smtClean="0">
                          <a:latin typeface="Cambria Math"/>
                        </a:rPr>
                        <m:t>+ …+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i="1">
                              <a:latin typeface="Cambria Math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cs-CZ" sz="24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i="1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sSubSup>
                        <m:sSubSupPr>
                          <m:ctrlPr>
                            <a:rPr lang="cs-CZ" sz="2400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cs-CZ" sz="2400" i="1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400" b="0" i="1" smtClean="0">
                              <a:latin typeface="Cambria Math"/>
                            </a:rPr>
                            <m:t>𝑛</m:t>
                          </m:r>
                        </m:sub>
                        <m:sup>
                          <m:r>
                            <a:rPr lang="cs-CZ" sz="2400" i="1">
                              <a:latin typeface="Cambria Math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1268760"/>
                <a:ext cx="7776864" cy="1614801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469" t="-1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Skupina 1"/>
          <p:cNvGrpSpPr/>
          <p:nvPr/>
        </p:nvGrpSpPr>
        <p:grpSpPr>
          <a:xfrm>
            <a:off x="-5354558" y="3025704"/>
            <a:ext cx="5342774" cy="3714437"/>
            <a:chOff x="1698326" y="3139149"/>
            <a:chExt cx="5342774" cy="3714437"/>
          </a:xfrm>
        </p:grpSpPr>
        <p:pic>
          <p:nvPicPr>
            <p:cNvPr id="2050" name="Picture 2" descr="C:\Documents and Settings\NB02\Local Settings\Temporary Internet Files\Content.IE5\XTNOTQQL\MC900109397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196346">
              <a:off x="5764849" y="4115604"/>
              <a:ext cx="1276251" cy="9706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Documents and Settings\NB02\Local Settings\Temporary Internet Files\Content.IE5\XTNOTQQL\MC900109397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196346">
              <a:off x="4739991" y="3813418"/>
              <a:ext cx="962643" cy="7321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C:\Documents and Settings\NB02\Local Settings\Temporary Internet Files\Content.IE5\XTNOTQQL\MC900109397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196346">
              <a:off x="3803888" y="3499189"/>
              <a:ext cx="962643" cy="7321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2" descr="C:\Documents and Settings\NB02\Local Settings\Temporary Internet Files\Content.IE5\XTNOTQQL\MC900109397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196346">
              <a:off x="2867784" y="3139149"/>
              <a:ext cx="962643" cy="7321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C:\Documents and Settings\NB02\Local Settings\Temporary Internet Files\Content.IE5\XTNOTQQL\MC900109397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196346">
              <a:off x="4907168" y="4829951"/>
              <a:ext cx="962643" cy="7321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" descr="C:\Documents and Settings\NB02\Local Settings\Temporary Internet Files\Content.IE5\XTNOTQQL\MC900109397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196346">
              <a:off x="3803889" y="5319805"/>
              <a:ext cx="962643" cy="7321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2" descr="C:\Documents and Settings\NB02\Local Settings\Temporary Internet Files\Content.IE5\XTNOTQQL\MC900109397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196346">
              <a:off x="2670538" y="5731437"/>
              <a:ext cx="962643" cy="7321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2" descr="C:\Documents and Settings\NB02\Local Settings\Temporary Internet Files\Content.IE5\XTNOTQQL\MC900109397[1].wmf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196346">
              <a:off x="1698326" y="6121450"/>
              <a:ext cx="962643" cy="7321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5" name="Picture 2" descr="C:\Documents and Settings\NB02\Local Settings\Temporary Internet Files\Content.IE5\XTNOTQQL\MC900109397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96346">
            <a:off x="-5533801" y="4494600"/>
            <a:ext cx="962643" cy="732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079161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6097E-6 L 1.93524 -2.6097E-6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7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4000"/>
                            </p:stCondLst>
                            <p:childTnLst>
                              <p:par>
                                <p:cTn id="8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2.6097E-6 L 1.93524 -2.6097E-6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7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555776" y="3645024"/>
            <a:ext cx="45365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Autor obrázků: Alan Pieczonka</a:t>
            </a:r>
          </a:p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</a:rPr>
              <a:t>Zdroj klipartů: MS Office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832482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dirty="0" smtClean="0">
                <a:solidFill>
                  <a:srgbClr val="376092"/>
                </a:solidFill>
              </a:rPr>
              <a:t>Děkujeme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Andrea Pieczonková</a:t>
            </a: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1840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Kinetická energie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535008" y="1268760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Působíme na těleso silou a uvedeme jej do pohybu – vykonáme </a:t>
            </a:r>
            <a:r>
              <a:rPr lang="cs-CZ" b="1" dirty="0" smtClean="0">
                <a:solidFill>
                  <a:schemeClr val="accent1"/>
                </a:solidFill>
              </a:rPr>
              <a:t>práci W</a:t>
            </a:r>
            <a:r>
              <a:rPr lang="cs-CZ" dirty="0" smtClean="0"/>
              <a:t>.</a:t>
            </a:r>
          </a:p>
          <a:p>
            <a:r>
              <a:rPr lang="cs-CZ" dirty="0" smtClean="0"/>
              <a:t>Těleso získalo kinetickou (pohybovou) </a:t>
            </a:r>
            <a:r>
              <a:rPr lang="cs-CZ" b="1" dirty="0" smtClean="0">
                <a:solidFill>
                  <a:schemeClr val="accent1"/>
                </a:solidFill>
              </a:rPr>
              <a:t>energii </a:t>
            </a:r>
            <a:r>
              <a:rPr lang="cs-CZ" b="1" dirty="0" err="1" smtClean="0">
                <a:solidFill>
                  <a:schemeClr val="accent1"/>
                </a:solidFill>
              </a:rPr>
              <a:t>E</a:t>
            </a:r>
            <a:r>
              <a:rPr lang="cs-CZ" b="1" baseline="-25000" dirty="0" err="1" smtClean="0">
                <a:solidFill>
                  <a:schemeClr val="accent1"/>
                </a:solidFill>
              </a:rPr>
              <a:t>k</a:t>
            </a:r>
            <a:r>
              <a:rPr lang="cs-CZ" b="1" dirty="0" smtClean="0">
                <a:solidFill>
                  <a:schemeClr val="accent1"/>
                </a:solidFill>
              </a:rPr>
              <a:t>.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0" y="5666826"/>
            <a:ext cx="9540552" cy="1630014"/>
          </a:xfrm>
          <a:prstGeom prst="rect">
            <a:avLst/>
          </a:prstGeom>
          <a:solidFill>
            <a:srgbClr val="99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Picture 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40930"/>
            <a:ext cx="181927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573" y="5716693"/>
            <a:ext cx="80010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85185E-6 L -0.15469 0.002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43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38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469 0.00231 L 0.05017 0.00231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43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3" presetClass="path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animMotion origin="layout" path="M -1.66667E-6 -2.09066E-6 L 0.98594 0.003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288" y="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1840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Kinetická energie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535008" y="1268760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Působíme na těleso silou a uvedeme jej do pohybu – vykonáme </a:t>
            </a:r>
            <a:r>
              <a:rPr lang="cs-CZ" b="1" dirty="0" smtClean="0">
                <a:solidFill>
                  <a:schemeClr val="accent1"/>
                </a:solidFill>
              </a:rPr>
              <a:t>práci W</a:t>
            </a:r>
            <a:r>
              <a:rPr lang="cs-CZ" dirty="0" smtClean="0"/>
              <a:t>.</a:t>
            </a:r>
          </a:p>
          <a:p>
            <a:r>
              <a:rPr lang="cs-CZ" dirty="0" smtClean="0"/>
              <a:t>Těleso získalo kinetickou (pohybovou) </a:t>
            </a:r>
            <a:r>
              <a:rPr lang="cs-CZ" b="1" dirty="0" smtClean="0">
                <a:solidFill>
                  <a:schemeClr val="accent1"/>
                </a:solidFill>
              </a:rPr>
              <a:t>energii </a:t>
            </a:r>
            <a:r>
              <a:rPr lang="cs-CZ" b="1" dirty="0" err="1" smtClean="0">
                <a:solidFill>
                  <a:schemeClr val="accent1"/>
                </a:solidFill>
              </a:rPr>
              <a:t>E</a:t>
            </a:r>
            <a:r>
              <a:rPr lang="cs-CZ" b="1" baseline="-25000" dirty="0" err="1" smtClean="0">
                <a:solidFill>
                  <a:schemeClr val="accent1"/>
                </a:solidFill>
              </a:rPr>
              <a:t>k</a:t>
            </a:r>
            <a:r>
              <a:rPr lang="cs-CZ" b="1" dirty="0" smtClean="0">
                <a:solidFill>
                  <a:schemeClr val="accent1"/>
                </a:solidFill>
              </a:rPr>
              <a:t>.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0" y="5666826"/>
            <a:ext cx="9540552" cy="1630014"/>
          </a:xfrm>
          <a:prstGeom prst="rect">
            <a:avLst/>
          </a:prstGeom>
          <a:solidFill>
            <a:srgbClr val="99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2" name="Picture 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40930"/>
            <a:ext cx="181927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0573" y="5716693"/>
            <a:ext cx="800100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475656" y="4363702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Konání práce.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180623" y="3068960"/>
            <a:ext cx="5415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Ještě jednou – zpomaleně.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651611" y="4371598"/>
            <a:ext cx="36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Těleso má kinetickou energii.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611315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85185E-6 L -0.15469 0.002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43" y="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38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469 0.00231 L 0.05017 0.00231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4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3" presetClass="path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017 0.00231 L 0.10521 0.00231 " pathEditMode="relative" rAng="0" ptsTypes="AA">
                                      <p:cBhvr>
                                        <p:cTn id="12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3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3" presetClass="path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09066E-6 L 0.06459 -2.09066E-6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29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7000"/>
                            </p:stCondLst>
                            <p:childTnLst>
                              <p:par>
                                <p:cTn id="22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459 -2.09066E-6 L 0.84427 -2.09066E-6 " pathEditMode="relative" rAng="0" ptsTypes="AA">
                                      <p:cBhvr>
                                        <p:cTn id="23" dur="7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976" y="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grpId="1" nodeType="withEffect">
                                  <p:stCondLst>
                                    <p:cond delay="6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0" grpId="0"/>
      <p:bldP spid="10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4" name="Obdélník 2073"/>
          <p:cNvSpPr/>
          <p:nvPr/>
        </p:nvSpPr>
        <p:spPr>
          <a:xfrm>
            <a:off x="0" y="5666826"/>
            <a:ext cx="9540552" cy="1630014"/>
          </a:xfrm>
          <a:prstGeom prst="rect">
            <a:avLst/>
          </a:prstGeom>
          <a:solidFill>
            <a:srgbClr val="99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131840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Kinetická energie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539552" y="1556792"/>
                <a:ext cx="6192688" cy="13378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Vykonaná práce je rovna kinetické energii.</a:t>
                </a:r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𝑊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</a:rPr>
                        <m:t>𝐹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𝑚𝑎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𝑎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𝑚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sz="2400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𝑎𝑡</m:t>
                              </m:r>
                            </m:e>
                          </m:d>
                        </m:e>
                        <m:sup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𝑚</m:t>
                      </m:r>
                      <m:sSup>
                        <m:sSup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  <m:sup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1556792"/>
                <a:ext cx="6192688" cy="1337802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887" t="-227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Skupina 4"/>
          <p:cNvGrpSpPr/>
          <p:nvPr/>
        </p:nvGrpSpPr>
        <p:grpSpPr>
          <a:xfrm>
            <a:off x="323528" y="4740930"/>
            <a:ext cx="1926468" cy="1823488"/>
            <a:chOff x="755576" y="4740930"/>
            <a:chExt cx="1926468" cy="1823488"/>
          </a:xfrm>
        </p:grpSpPr>
        <p:pic>
          <p:nvPicPr>
            <p:cNvPr id="2100" name="Picture 5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4740930"/>
              <a:ext cx="1819275" cy="1809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04" name="Picture 5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0573" y="5716693"/>
              <a:ext cx="800100" cy="847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Šipka doprava 3"/>
            <p:cNvSpPr/>
            <p:nvPr/>
          </p:nvSpPr>
          <p:spPr>
            <a:xfrm>
              <a:off x="1907704" y="5924531"/>
              <a:ext cx="77434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grpSp>
        <p:nvGrpSpPr>
          <p:cNvPr id="11" name="Skupina 10"/>
          <p:cNvGrpSpPr/>
          <p:nvPr/>
        </p:nvGrpSpPr>
        <p:grpSpPr>
          <a:xfrm>
            <a:off x="2069468" y="4738792"/>
            <a:ext cx="1926468" cy="1823488"/>
            <a:chOff x="755576" y="4740930"/>
            <a:chExt cx="1926468" cy="1823488"/>
          </a:xfrm>
        </p:grpSpPr>
        <p:pic>
          <p:nvPicPr>
            <p:cNvPr id="12" name="Picture 5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5576" y="4740930"/>
              <a:ext cx="1819275" cy="18097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5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80573" y="5716693"/>
              <a:ext cx="800100" cy="8477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4" name="Šipka doprava 13"/>
            <p:cNvSpPr/>
            <p:nvPr/>
          </p:nvSpPr>
          <p:spPr>
            <a:xfrm>
              <a:off x="1907704" y="5924531"/>
              <a:ext cx="774340" cy="216024"/>
            </a:xfrm>
            <a:prstGeom prst="righ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cxnSp>
        <p:nvCxnSpPr>
          <p:cNvPr id="8" name="Přímá spojnice se šipkou 7"/>
          <p:cNvCxnSpPr/>
          <p:nvPr/>
        </p:nvCxnSpPr>
        <p:spPr>
          <a:xfrm>
            <a:off x="1475656" y="6741368"/>
            <a:ext cx="1745940" cy="0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1862826" y="565195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>
                <a:solidFill>
                  <a:srgbClr val="FF0000"/>
                </a:solidFill>
              </a:rPr>
              <a:t>F</a:t>
            </a:r>
            <a:endParaRPr lang="cs-CZ" b="1" i="1" dirty="0">
              <a:solidFill>
                <a:srgbClr val="FF0000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607897" y="5651956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>
                <a:solidFill>
                  <a:srgbClr val="FF0000"/>
                </a:solidFill>
              </a:rPr>
              <a:t>F</a:t>
            </a:r>
            <a:endParaRPr lang="cs-CZ" b="1" i="1" dirty="0">
              <a:solidFill>
                <a:srgbClr val="FF0000"/>
              </a:solidFill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2151024" y="640310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i="1" dirty="0" smtClean="0">
                <a:solidFill>
                  <a:srgbClr val="FF0000"/>
                </a:solidFill>
              </a:rPr>
              <a:t>s</a:t>
            </a:r>
            <a:endParaRPr lang="cs-CZ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2395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31840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0070C0"/>
                </a:solidFill>
              </a:rPr>
              <a:t>Kinetická energie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ovéPole 19"/>
              <p:cNvSpPr txBox="1"/>
              <p:nvPr/>
            </p:nvSpPr>
            <p:spPr>
              <a:xfrm>
                <a:off x="535008" y="1393184"/>
                <a:ext cx="8285464" cy="1891800"/>
              </a:xfrm>
              <a:prstGeom prst="rect">
                <a:avLst/>
              </a:prstGeom>
              <a:noFill/>
              <a:ln w="28575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Kinetická energie hmotného bodu o hmotnosti m, který se pohybuje rychlostí v,</a:t>
                </a:r>
              </a:p>
              <a:p>
                <a:r>
                  <a:rPr lang="cs-CZ" dirty="0" smtClean="0"/>
                  <a:t>je dána vztahem</a:t>
                </a:r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𝑬</m:t>
                          </m:r>
                        </m:e>
                        <m:sub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𝒌</m:t>
                          </m:r>
                        </m:sub>
                      </m:sSub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cs-CZ" sz="2400" b="1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𝒗</m:t>
                          </m:r>
                        </m:e>
                        <m:sup>
                          <m:r>
                            <a:rPr lang="cs-CZ" sz="2400" b="1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cs-CZ" sz="2400" b="1" dirty="0" smtClean="0">
                  <a:solidFill>
                    <a:schemeClr val="accent1"/>
                  </a:solidFill>
                </a:endParaRPr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20" name="TextovéPole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008" y="1393184"/>
                <a:ext cx="8285464" cy="1891800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513" t="-952"/>
                </a:stretch>
              </a:blipFill>
              <a:ln w="285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ovéPole 22"/>
          <p:cNvSpPr txBox="1"/>
          <p:nvPr/>
        </p:nvSpPr>
        <p:spPr>
          <a:xfrm>
            <a:off x="683568" y="4221088"/>
            <a:ext cx="698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E</a:t>
            </a:r>
            <a:r>
              <a:rPr lang="cs-CZ" baseline="-25000" dirty="0" err="1" smtClean="0"/>
              <a:t>k</a:t>
            </a:r>
            <a:r>
              <a:rPr lang="cs-CZ" dirty="0" smtClean="0"/>
              <a:t> – značka kinetické energie</a:t>
            </a:r>
          </a:p>
          <a:p>
            <a:endParaRPr lang="cs-CZ" dirty="0" smtClean="0"/>
          </a:p>
          <a:p>
            <a:r>
              <a:rPr lang="cs-CZ" dirty="0" smtClean="0"/>
              <a:t>Jednotka:  [</a:t>
            </a:r>
            <a:r>
              <a:rPr lang="cs-CZ" dirty="0" err="1" smtClean="0"/>
              <a:t>E</a:t>
            </a:r>
            <a:r>
              <a:rPr lang="cs-CZ" baseline="-25000" dirty="0" err="1" smtClean="0"/>
              <a:t>k</a:t>
            </a:r>
            <a:r>
              <a:rPr lang="cs-CZ" dirty="0" smtClean="0"/>
              <a:t>] =  kg · m</a:t>
            </a:r>
            <a:r>
              <a:rPr lang="cs-CZ" baseline="30000" dirty="0" smtClean="0"/>
              <a:t>2</a:t>
            </a:r>
            <a:r>
              <a:rPr lang="cs-CZ" dirty="0" smtClean="0"/>
              <a:t> · s</a:t>
            </a:r>
            <a:r>
              <a:rPr lang="cs-CZ" baseline="30000" dirty="0" smtClean="0"/>
              <a:t>-2</a:t>
            </a:r>
            <a:r>
              <a:rPr lang="cs-CZ" dirty="0" smtClean="0"/>
              <a:t> = J  (Joule)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226246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971600" y="476672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Zapamatuj si!</a:t>
            </a:r>
            <a:endParaRPr lang="cs-CZ" dirty="0"/>
          </a:p>
          <a:p>
            <a:r>
              <a:rPr lang="cs-CZ" b="1" dirty="0" smtClean="0">
                <a:solidFill>
                  <a:schemeClr val="accent1"/>
                </a:solidFill>
              </a:rPr>
              <a:t>Kinetická energie je přímo úměrná hmotnosti.</a:t>
            </a:r>
            <a:endParaRPr lang="cs-CZ" b="1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C:\Documents and Settings\NB02\Local Settings\Temporary Internet Files\Content.IE5\XTNOTQQL\MC90021292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45624" y="1268760"/>
            <a:ext cx="851952" cy="9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Documents and Settings\NB02\Local Settings\Temporary Internet Files\Content.IE5\XTNOTQQL\MC900297753[1].wmf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BFDDFF"/>
              </a:clrFrom>
              <a:clrTo>
                <a:srgbClr val="BFDD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853" y="2276872"/>
            <a:ext cx="137149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NB02\Local Settings\Temporary Internet Files\Content.IE5\45J4GY56\MC90003073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01128">
            <a:off x="-158791" y="3484306"/>
            <a:ext cx="2260781" cy="10455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Documents and Settings\NB02\Local Settings\Temporary Internet Files\Content.IE5\VOFFKJ6E\MC90022804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725144"/>
            <a:ext cx="2115939" cy="17942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Documents and Settings\NB02\Local Settings\Temporary Internet Files\Content.IE5\XTNOTQQL\MC900198606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516216" y="1345098"/>
            <a:ext cx="2520281" cy="51449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061234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1.26735E-6 L 1.06319 -1.26735E-6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16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1.26735E-6 L 1.06319 -1.26735E-6 " pathEditMode="relative" rAng="0" ptsTypes="AA">
                                      <p:cBhvr>
                                        <p:cTn id="8" dur="4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16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1.26735E-6 L 1.06319 -1.26735E-6 " pathEditMode="relative" rAng="0" ptsTypes="AA">
                                      <p:cBhvr>
                                        <p:cTn id="10" dur="4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16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1.26735E-6 L 1.06319 -1.26735E-6 " pathEditMode="relative" rAng="0" ptsTypes="AA">
                                      <p:cBhvr>
                                        <p:cTn id="12" dur="4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16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971600" y="476672"/>
            <a:ext cx="7272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Zapamatuj si!</a:t>
            </a:r>
            <a:endParaRPr lang="cs-CZ" dirty="0"/>
          </a:p>
          <a:p>
            <a:r>
              <a:rPr lang="cs-CZ" b="1" dirty="0" smtClean="0">
                <a:solidFill>
                  <a:schemeClr val="accent1"/>
                </a:solidFill>
              </a:rPr>
              <a:t>Kinetická energie je přímo úměrná druhé mocnině velikosti rychlosti.</a:t>
            </a:r>
            <a:endParaRPr lang="cs-CZ" b="1" dirty="0">
              <a:solidFill>
                <a:schemeClr val="accent1"/>
              </a:solidFill>
            </a:endParaRPr>
          </a:p>
        </p:txBody>
      </p:sp>
      <p:pic>
        <p:nvPicPr>
          <p:cNvPr id="1026" name="Picture 2" descr="C:\Documents and Settings\NB02\Local Settings\Temporary Internet Files\Content.IE5\XTNOTQQL\MC90021292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92192" y="2132856"/>
            <a:ext cx="851952" cy="9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Documents and Settings\NB02\Local Settings\Temporary Internet Files\Content.IE5\XTNOTQQL\MC90021292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9552" y="3176972"/>
            <a:ext cx="851952" cy="9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Documents and Settings\NB02\Local Settings\Temporary Internet Files\Content.IE5\XTNOTQQL\MC90021292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9552" y="4221088"/>
            <a:ext cx="851952" cy="9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Documents and Settings\NB02\Local Settings\Temporary Internet Files\Content.IE5\XTNOTQQL\MC90021292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9552" y="5337212"/>
            <a:ext cx="851952" cy="9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9776083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-0.00254 L 1.06598 -0.00254 " pathEditMode="relative" rAng="0" ptsTypes="AA">
                                      <p:cBhvr>
                                        <p:cTn id="6" dur="5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16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1.26735E-6 L 1.06319 -1.26735E-6 " pathEditMode="relative" rAng="0" ptsTypes="AA">
                                      <p:cBhvr>
                                        <p:cTn id="8" dur="3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160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1.26735E-6 L 1.06319 -1.26735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160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3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-1.26735E-6 L 1.06319 -1.26735E-6 " pathEditMode="relative" rAng="0" ptsTypes="AA">
                                      <p:cBhvr>
                                        <p:cTn id="12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16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lum bright="40000"/>
          </a:blip>
          <a:srcRect/>
          <a:stretch>
            <a:fillRect/>
          </a:stretch>
        </p:blipFill>
        <p:spPr bwMode="auto">
          <a:xfrm>
            <a:off x="-180528" y="3429000"/>
            <a:ext cx="9324528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Skupina 11"/>
          <p:cNvGrpSpPr/>
          <p:nvPr/>
        </p:nvGrpSpPr>
        <p:grpSpPr>
          <a:xfrm>
            <a:off x="3275856" y="4221088"/>
            <a:ext cx="3152775" cy="1914525"/>
            <a:chOff x="3779912" y="2564904"/>
            <a:chExt cx="3152775" cy="1914525"/>
          </a:xfrm>
        </p:grpSpPr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79912" y="2564904"/>
              <a:ext cx="3152775" cy="1914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2055" name="Group 7"/>
            <p:cNvGrpSpPr>
              <a:grpSpLocks/>
            </p:cNvGrpSpPr>
            <p:nvPr/>
          </p:nvGrpSpPr>
          <p:grpSpPr bwMode="auto">
            <a:xfrm>
              <a:off x="5761335" y="2965450"/>
              <a:ext cx="317500" cy="434975"/>
              <a:chOff x="4600" y="2221"/>
              <a:chExt cx="500" cy="683"/>
            </a:xfrm>
          </p:grpSpPr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4770" y="2601"/>
                <a:ext cx="180" cy="303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57" name="AutoShape 9"/>
              <p:cNvSpPr>
                <a:spLocks noChangeArrowheads="1"/>
              </p:cNvSpPr>
              <p:nvPr/>
            </p:nvSpPr>
            <p:spPr bwMode="auto">
              <a:xfrm>
                <a:off x="4600" y="2221"/>
                <a:ext cx="500" cy="520"/>
              </a:xfrm>
              <a:prstGeom prst="smileyFace">
                <a:avLst>
                  <a:gd name="adj" fmla="val 4653"/>
                </a:avLst>
              </a:prstGeom>
              <a:solidFill>
                <a:srgbClr val="FFC000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17" name="Skupina 16"/>
          <p:cNvGrpSpPr/>
          <p:nvPr/>
        </p:nvGrpSpPr>
        <p:grpSpPr>
          <a:xfrm>
            <a:off x="467544" y="2276872"/>
            <a:ext cx="1584176" cy="729372"/>
            <a:chOff x="467544" y="2276872"/>
            <a:chExt cx="1584176" cy="729372"/>
          </a:xfrm>
        </p:grpSpPr>
        <p:grpSp>
          <p:nvGrpSpPr>
            <p:cNvPr id="2058" name="Group 10"/>
            <p:cNvGrpSpPr>
              <a:grpSpLocks/>
            </p:cNvGrpSpPr>
            <p:nvPr/>
          </p:nvGrpSpPr>
          <p:grpSpPr bwMode="auto">
            <a:xfrm>
              <a:off x="827584" y="2276872"/>
              <a:ext cx="317500" cy="434975"/>
              <a:chOff x="4600" y="2221"/>
              <a:chExt cx="500" cy="683"/>
            </a:xfrm>
          </p:grpSpPr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4770" y="2601"/>
                <a:ext cx="180" cy="303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2060" name="AutoShape 12"/>
              <p:cNvSpPr>
                <a:spLocks noChangeArrowheads="1"/>
              </p:cNvSpPr>
              <p:nvPr/>
            </p:nvSpPr>
            <p:spPr bwMode="auto">
              <a:xfrm>
                <a:off x="4600" y="2221"/>
                <a:ext cx="500" cy="520"/>
              </a:xfrm>
              <a:prstGeom prst="smileyFace">
                <a:avLst>
                  <a:gd name="adj" fmla="val 4653"/>
                </a:avLst>
              </a:prstGeom>
              <a:solidFill>
                <a:srgbClr val="FFC000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16" name="TextovéPole 15"/>
            <p:cNvSpPr txBox="1"/>
            <p:nvPr/>
          </p:nvSpPr>
          <p:spPr>
            <a:xfrm>
              <a:off x="467544" y="2636912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solidFill>
                    <a:srgbClr val="0070C0"/>
                  </a:solidFill>
                </a:rPr>
                <a:t>Pepíček</a:t>
              </a:r>
            </a:p>
          </p:txBody>
        </p:sp>
      </p:grpSp>
      <p:sp>
        <p:nvSpPr>
          <p:cNvPr id="14" name="TextovéPole 13"/>
          <p:cNvSpPr txBox="1"/>
          <p:nvPr/>
        </p:nvSpPr>
        <p:spPr>
          <a:xfrm>
            <a:off x="3491880" y="6365557"/>
            <a:ext cx="453650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dirty="0" smtClean="0">
                <a:solidFill>
                  <a:schemeClr val="bg1">
                    <a:lumMod val="65000"/>
                  </a:schemeClr>
                </a:solidFill>
              </a:rPr>
              <a:t>Autor fotografie: Alan Pieczonka</a:t>
            </a:r>
          </a:p>
          <a:p>
            <a:endParaRPr lang="cs-CZ" dirty="0" smtClean="0"/>
          </a:p>
        </p:txBody>
      </p:sp>
      <p:sp>
        <p:nvSpPr>
          <p:cNvPr id="15" name="TextovéPole 14"/>
          <p:cNvSpPr txBox="1"/>
          <p:nvPr/>
        </p:nvSpPr>
        <p:spPr>
          <a:xfrm>
            <a:off x="971600" y="476672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Zapamatuj si!</a:t>
            </a:r>
            <a:endParaRPr lang="cs-CZ" dirty="0"/>
          </a:p>
          <a:p>
            <a:r>
              <a:rPr lang="cs-CZ" b="1" dirty="0" smtClean="0">
                <a:solidFill>
                  <a:schemeClr val="accent1"/>
                </a:solidFill>
              </a:rPr>
              <a:t>Velikost kinetická energie závisí na volbě vztažné soustavy.</a:t>
            </a:r>
            <a:endParaRPr lang="cs-CZ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87406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5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59259E-6 L -0.7158 -0.01365 " pathEditMode="relative" rAng="0" ptsTypes="AA">
                                      <p:cBhvr>
                                        <p:cTn id="18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800" y="-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lum bright="40000"/>
          </a:blip>
          <a:srcRect/>
          <a:stretch>
            <a:fillRect/>
          </a:stretch>
        </p:blipFill>
        <p:spPr bwMode="auto">
          <a:xfrm>
            <a:off x="-180528" y="3429000"/>
            <a:ext cx="9324528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" name="Skupina 4"/>
          <p:cNvGrpSpPr/>
          <p:nvPr/>
        </p:nvGrpSpPr>
        <p:grpSpPr>
          <a:xfrm>
            <a:off x="2843808" y="4149080"/>
            <a:ext cx="3152775" cy="1914525"/>
            <a:chOff x="3779912" y="2564904"/>
            <a:chExt cx="3152775" cy="1914525"/>
          </a:xfrm>
        </p:grpSpPr>
        <p:pic>
          <p:nvPicPr>
            <p:cNvPr id="6" name="Picture 6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779912" y="2564904"/>
              <a:ext cx="3152775" cy="1914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7" name="Group 7"/>
            <p:cNvGrpSpPr>
              <a:grpSpLocks/>
            </p:cNvGrpSpPr>
            <p:nvPr/>
          </p:nvGrpSpPr>
          <p:grpSpPr bwMode="auto">
            <a:xfrm>
              <a:off x="5761335" y="2965450"/>
              <a:ext cx="317500" cy="434975"/>
              <a:chOff x="4600" y="2221"/>
              <a:chExt cx="500" cy="683"/>
            </a:xfrm>
          </p:grpSpPr>
          <p:sp>
            <p:nvSpPr>
              <p:cNvPr id="8" name="Rectangle 8"/>
              <p:cNvSpPr>
                <a:spLocks noChangeArrowheads="1"/>
              </p:cNvSpPr>
              <p:nvPr/>
            </p:nvSpPr>
            <p:spPr bwMode="auto">
              <a:xfrm>
                <a:off x="4770" y="2601"/>
                <a:ext cx="180" cy="303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9" name="AutoShape 9"/>
              <p:cNvSpPr>
                <a:spLocks noChangeArrowheads="1"/>
              </p:cNvSpPr>
              <p:nvPr/>
            </p:nvSpPr>
            <p:spPr bwMode="auto">
              <a:xfrm>
                <a:off x="4600" y="2221"/>
                <a:ext cx="500" cy="520"/>
              </a:xfrm>
              <a:prstGeom prst="smileyFace">
                <a:avLst>
                  <a:gd name="adj" fmla="val 4653"/>
                </a:avLst>
              </a:prstGeom>
              <a:solidFill>
                <a:srgbClr val="FFC000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</p:grpSp>
      <p:grpSp>
        <p:nvGrpSpPr>
          <p:cNvPr id="11" name="Skupina 10"/>
          <p:cNvGrpSpPr/>
          <p:nvPr/>
        </p:nvGrpSpPr>
        <p:grpSpPr>
          <a:xfrm>
            <a:off x="467544" y="2276872"/>
            <a:ext cx="1584176" cy="729372"/>
            <a:chOff x="467544" y="2276872"/>
            <a:chExt cx="1584176" cy="729372"/>
          </a:xfrm>
        </p:grpSpPr>
        <p:grpSp>
          <p:nvGrpSpPr>
            <p:cNvPr id="12" name="Group 10"/>
            <p:cNvGrpSpPr>
              <a:grpSpLocks/>
            </p:cNvGrpSpPr>
            <p:nvPr/>
          </p:nvGrpSpPr>
          <p:grpSpPr bwMode="auto">
            <a:xfrm>
              <a:off x="827584" y="2276872"/>
              <a:ext cx="317500" cy="434975"/>
              <a:chOff x="4600" y="2221"/>
              <a:chExt cx="500" cy="683"/>
            </a:xfrm>
          </p:grpSpPr>
          <p:sp>
            <p:nvSpPr>
              <p:cNvPr id="14" name="Rectangle 11"/>
              <p:cNvSpPr>
                <a:spLocks noChangeArrowheads="1"/>
              </p:cNvSpPr>
              <p:nvPr/>
            </p:nvSpPr>
            <p:spPr bwMode="auto">
              <a:xfrm>
                <a:off x="4770" y="2601"/>
                <a:ext cx="180" cy="303"/>
              </a:xfrm>
              <a:prstGeom prst="rect">
                <a:avLst/>
              </a:prstGeom>
              <a:solidFill>
                <a:srgbClr val="FFC000"/>
              </a:solidFill>
              <a:ln w="19050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  <p:sp>
            <p:nvSpPr>
              <p:cNvPr id="15" name="AutoShape 12"/>
              <p:cNvSpPr>
                <a:spLocks noChangeArrowheads="1"/>
              </p:cNvSpPr>
              <p:nvPr/>
            </p:nvSpPr>
            <p:spPr bwMode="auto">
              <a:xfrm>
                <a:off x="4600" y="2221"/>
                <a:ext cx="500" cy="520"/>
              </a:xfrm>
              <a:prstGeom prst="smileyFace">
                <a:avLst>
                  <a:gd name="adj" fmla="val 4653"/>
                </a:avLst>
              </a:prstGeom>
              <a:solidFill>
                <a:srgbClr val="FFC000"/>
              </a:solidFill>
              <a:ln w="1905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cs-CZ"/>
              </a:p>
            </p:txBody>
          </p:sp>
        </p:grpSp>
        <p:sp>
          <p:nvSpPr>
            <p:cNvPr id="13" name="TextovéPole 12"/>
            <p:cNvSpPr txBox="1"/>
            <p:nvPr/>
          </p:nvSpPr>
          <p:spPr>
            <a:xfrm>
              <a:off x="467544" y="2636912"/>
              <a:ext cx="158417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 smtClean="0">
                  <a:solidFill>
                    <a:srgbClr val="0070C0"/>
                  </a:solidFill>
                </a:rPr>
                <a:t>Pepíček</a:t>
              </a:r>
            </a:p>
          </p:txBody>
        </p:sp>
      </p:grpSp>
      <p:sp>
        <p:nvSpPr>
          <p:cNvPr id="16" name="TextovéPole 15"/>
          <p:cNvSpPr txBox="1"/>
          <p:nvPr/>
        </p:nvSpPr>
        <p:spPr>
          <a:xfrm>
            <a:off x="971600" y="476672"/>
            <a:ext cx="72728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Zapamatuj si!</a:t>
            </a:r>
            <a:endParaRPr lang="cs-CZ" dirty="0"/>
          </a:p>
          <a:p>
            <a:r>
              <a:rPr lang="cs-CZ" b="1" dirty="0" smtClean="0">
                <a:solidFill>
                  <a:schemeClr val="accent1"/>
                </a:solidFill>
              </a:rPr>
              <a:t>Velikost kinetická energie závisí na volbě vztažné soustavy.</a:t>
            </a:r>
            <a:endParaRPr lang="cs-CZ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2433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63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2.22222E-6 L 1.0257 -0.00208 " pathEditMode="relative" rAng="0" ptsTypes="AA">
                                      <p:cBhvr>
                                        <p:cTn id="11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300" y="-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921</TotalTime>
  <Words>439</Words>
  <Application>Microsoft Office PowerPoint</Application>
  <PresentationFormat>Předvádění na obrazovce (4:3)</PresentationFormat>
  <Paragraphs>67</Paragraphs>
  <Slides>13</Slides>
  <Notes>13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Mechanika II.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Děkujeme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Administrator</cp:lastModifiedBy>
  <cp:revision>66</cp:revision>
  <dcterms:created xsi:type="dcterms:W3CDTF">2011-12-03T14:12:28Z</dcterms:created>
  <dcterms:modified xsi:type="dcterms:W3CDTF">2013-05-24T09:11:39Z</dcterms:modified>
</cp:coreProperties>
</file>