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9" r:id="rId3"/>
    <p:sldId id="288" r:id="rId4"/>
    <p:sldId id="289" r:id="rId5"/>
    <p:sldId id="290" r:id="rId6"/>
    <p:sldId id="292" r:id="rId7"/>
    <p:sldId id="293" r:id="rId8"/>
    <p:sldId id="294" r:id="rId9"/>
    <p:sldId id="291" r:id="rId10"/>
    <p:sldId id="295" r:id="rId11"/>
    <p:sldId id="279" r:id="rId12"/>
    <p:sldId id="267" r:id="rId13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2DFE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468" autoAdjust="0"/>
  </p:normalViewPr>
  <p:slideViewPr>
    <p:cSldViewPr>
      <p:cViewPr>
        <p:scale>
          <a:sx n="90" d="100"/>
          <a:sy n="90" d="100"/>
        </p:scale>
        <p:origin x="-600" y="-3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9" descr="linka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71663" y="3716338"/>
            <a:ext cx="5400675" cy="26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cs-CZ" dirty="0" smtClean="0"/>
              <a:t>Klepnutím lze upravit styl předlohy nadpisů.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 smtClean="0"/>
              <a:t>Klepnutím lze upravit styl předlohy podnadpisů.</a:t>
            </a:r>
            <a:endParaRPr lang="cs-CZ" dirty="0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937D58-FE2D-4BB4-87B3-6B1E1412DDD6}" type="datetimeFigureOut">
              <a:rPr lang="cs-CZ"/>
              <a:pPr>
                <a:defRPr/>
              </a:pPr>
              <a:t>24.5.2013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A0B2C8-0AE4-4DF6-9D51-1528F8A34C0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randomBar dir="vert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65566" y="5157192"/>
            <a:ext cx="7812868" cy="566738"/>
          </a:xfrm>
        </p:spPr>
        <p:txBody>
          <a:bodyPr anchor="b"/>
          <a:lstStyle>
            <a:lvl1pPr algn="ctr">
              <a:defRPr sz="2000" b="1"/>
            </a:lvl1pPr>
          </a:lstStyle>
          <a:p>
            <a:r>
              <a:rPr lang="cs-CZ" dirty="0" smtClean="0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47564" y="5864498"/>
            <a:ext cx="7848872" cy="804862"/>
          </a:xfrm>
        </p:spPr>
        <p:txBody>
          <a:bodyPr>
            <a:normAutofit/>
          </a:bodyPr>
          <a:lstStyle>
            <a:lvl1pPr marL="0" indent="0" algn="ctr">
              <a:buNone/>
              <a:defRPr sz="1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dirty="0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23F4F3-6507-4155-9CB9-11FFBEC8CB1F}" type="datetimeFigureOut">
              <a:rPr lang="cs-CZ"/>
              <a:pPr>
                <a:defRPr/>
              </a:pPr>
              <a:t>24.5.2013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C565DE-A243-4149-9800-636659DFBEA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randomBar dir="vert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6037A3-C926-4599-AB63-0334ACA12EC6}" type="datetimeFigureOut">
              <a:rPr lang="cs-CZ"/>
              <a:pPr>
                <a:defRPr/>
              </a:pPr>
              <a:t>24.5.2013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B70DBC-270F-42C7-A683-529CF9F2829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randomBar dir="vert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99DF94-2D7F-4F11-BCDD-4FA7C267D9A8}" type="datetimeFigureOut">
              <a:rPr lang="cs-CZ"/>
              <a:pPr>
                <a:defRPr/>
              </a:pPr>
              <a:t>24.5.2013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055C96-31DF-4E0B-8A29-570891E3999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randomBar dir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9" descr="linka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76600" y="1530350"/>
            <a:ext cx="5399088" cy="2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41784"/>
            <a:ext cx="8229600" cy="1143000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cs-CZ" dirty="0" smtClean="0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/>
          <a:lstStyle>
            <a:lvl1pPr>
              <a:spcBef>
                <a:spcPts val="1800"/>
              </a:spcBef>
              <a:buClr>
                <a:schemeClr val="bg1">
                  <a:lumMod val="50000"/>
                </a:schemeClr>
              </a:buClr>
              <a:buSzPct val="100000"/>
              <a:buFont typeface="Wingdings" pitchFamily="2" charset="2"/>
              <a:buChar char="§"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spcBef>
                <a:spcPts val="0"/>
              </a:spcBef>
              <a:buClr>
                <a:schemeClr val="bg1">
                  <a:lumMod val="50000"/>
                </a:schemeClr>
              </a:buClr>
              <a:buSzPct val="60000"/>
              <a:buFont typeface="Wingdings 3" pitchFamily="18" charset="2"/>
              <a:buChar char=""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spcBef>
                <a:spcPts val="0"/>
              </a:spcBef>
              <a:buClr>
                <a:schemeClr val="bg1">
                  <a:lumMod val="50000"/>
                </a:schemeClr>
              </a:buClr>
              <a:buSzPct val="50000"/>
              <a:buFont typeface="Wingdings" pitchFamily="2" charset="2"/>
              <a:buChar char="q"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spcBef>
                <a:spcPts val="0"/>
              </a:spcBef>
              <a:buClr>
                <a:schemeClr val="bg1">
                  <a:lumMod val="50000"/>
                </a:schemeClr>
              </a:buClr>
              <a:buSzPct val="60000"/>
              <a:buFont typeface="Wingdings 3" pitchFamily="18" charset="2"/>
              <a:buChar char=""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spcBef>
                <a:spcPts val="0"/>
              </a:spcBef>
              <a:buClr>
                <a:schemeClr val="bg1">
                  <a:lumMod val="50000"/>
                </a:schemeClr>
              </a:buCl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/>
            <a:r>
              <a:rPr lang="cs-CZ" dirty="0" smtClean="0"/>
              <a:t>Klepnutím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7CDEC3-BC88-48A2-B64C-6BFE56287A18}" type="datetimeFigureOut">
              <a:rPr lang="cs-CZ"/>
              <a:pPr>
                <a:defRPr/>
              </a:pPr>
              <a:t>24.5.2013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80A76D-CDDF-48CE-B192-25D6D3F7204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randomBar dir="vert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41784"/>
            <a:ext cx="8229600" cy="1143000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cs-CZ" dirty="0" smtClean="0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/>
          <a:lstStyle>
            <a:lvl1pPr>
              <a:spcBef>
                <a:spcPts val="1800"/>
              </a:spcBef>
              <a:buClr>
                <a:schemeClr val="bg1">
                  <a:lumMod val="50000"/>
                </a:schemeClr>
              </a:buClr>
              <a:buSzPct val="100000"/>
              <a:buFont typeface="Wingdings" pitchFamily="2" charset="2"/>
              <a:buChar char="§"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spcBef>
                <a:spcPts val="0"/>
              </a:spcBef>
              <a:buClr>
                <a:schemeClr val="bg1">
                  <a:lumMod val="50000"/>
                </a:schemeClr>
              </a:buClr>
              <a:buSzPct val="60000"/>
              <a:buFont typeface="Wingdings 3" pitchFamily="18" charset="2"/>
              <a:buChar char=""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spcBef>
                <a:spcPts val="0"/>
              </a:spcBef>
              <a:buClr>
                <a:schemeClr val="bg1">
                  <a:lumMod val="50000"/>
                </a:schemeClr>
              </a:buClr>
              <a:buSzPct val="50000"/>
              <a:buFont typeface="Wingdings" pitchFamily="2" charset="2"/>
              <a:buChar char="q"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spcBef>
                <a:spcPts val="0"/>
              </a:spcBef>
              <a:buClr>
                <a:schemeClr val="bg1">
                  <a:lumMod val="50000"/>
                </a:schemeClr>
              </a:buClr>
              <a:buSzPct val="60000"/>
              <a:buFont typeface="Wingdings 3" pitchFamily="18" charset="2"/>
              <a:buChar char=""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spcBef>
                <a:spcPts val="0"/>
              </a:spcBef>
              <a:buClr>
                <a:schemeClr val="bg1">
                  <a:lumMod val="50000"/>
                </a:schemeClr>
              </a:buCl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/>
            <a:r>
              <a:rPr lang="cs-CZ" dirty="0" smtClean="0"/>
              <a:t>Klepnutím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18A989-257F-497A-BEDF-2C206640251B}" type="datetimeFigureOut">
              <a:rPr lang="cs-CZ"/>
              <a:pPr>
                <a:defRPr/>
              </a:pPr>
              <a:t>24.5.2013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5EBC48-54A0-4A78-A422-D6C1416318F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randomBar dir="vert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7BA5B4-6AC1-4552-B688-43B8F4332889}" type="datetimeFigureOut">
              <a:rPr lang="cs-CZ"/>
              <a:pPr>
                <a:defRPr/>
              </a:pPr>
              <a:t>24.5.2013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9381C1-7951-46F4-ABC2-045B3F8A2F2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randomBar dir="vert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D79CAE-0219-4F09-B202-55DF938F9B65}" type="datetimeFigureOut">
              <a:rPr lang="cs-CZ"/>
              <a:pPr>
                <a:defRPr/>
              </a:pPr>
              <a:t>24.5.2013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2B97AB-C0C8-4DE3-934F-12318682615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randomBar dir="vert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7BF6B2-E91F-4553-BA59-37E8E307428D}" type="datetimeFigureOut">
              <a:rPr lang="cs-CZ"/>
              <a:pPr>
                <a:defRPr/>
              </a:pPr>
              <a:t>24.5.2013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660D10-1D27-437A-93F7-B38F19FB5C4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randomBar dir="vert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3BF788-6C6F-472F-B114-8C4AA86B5044}" type="datetimeFigureOut">
              <a:rPr lang="cs-CZ"/>
              <a:pPr>
                <a:defRPr/>
              </a:pPr>
              <a:t>24.5.2013</a:t>
            </a:fld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C89CEF-B344-470C-AD0C-782F5B15F3D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randomBar dir="vert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171383-7520-467E-9361-372990F7CF04}" type="datetimeFigureOut">
              <a:rPr lang="cs-CZ"/>
              <a:pPr>
                <a:defRPr/>
              </a:pPr>
              <a:t>24.5.2013</a:t>
            </a:fld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F1D4D1-1EB8-4E0D-ADC5-ABBBD9531C5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randomBar dir="vert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0994AD-9F31-489D-8F6F-8997437A2372}" type="datetimeFigureOut">
              <a:rPr lang="cs-CZ"/>
              <a:pPr>
                <a:defRPr/>
              </a:pPr>
              <a:t>24.5.2013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3AFF44-77BB-4152-A50E-C0280ACFCB9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randomBar dir="vert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457200" y="341313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A03CD5D-730B-4DF8-8352-CB6D475B6EBA}" type="datetimeFigureOut">
              <a:rPr lang="cs-CZ"/>
              <a:pPr>
                <a:defRPr/>
              </a:pPr>
              <a:t>24.5.2013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4EAB025-E801-4724-A5B7-F0789AD28FA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pic>
        <p:nvPicPr>
          <p:cNvPr id="1031" name="Picture 2"/>
          <p:cNvPicPr>
            <a:picLocks noChangeAspect="1" noChangeArrowheads="1"/>
          </p:cNvPicPr>
          <p:nvPr userDrawn="1"/>
        </p:nvPicPr>
        <p:blipFill>
          <a:blip r:embed="rId14" cstate="print"/>
          <a:srcRect l="38271" t="16800" r="46136" b="55481"/>
          <a:stretch>
            <a:fillRect/>
          </a:stretch>
        </p:blipFill>
        <p:spPr bwMode="auto">
          <a:xfrm>
            <a:off x="52388" y="36513"/>
            <a:ext cx="576262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2" name="Obrázek 10" descr="linka.png"/>
          <p:cNvPicPr>
            <a:picLocks noChangeAspect="1"/>
          </p:cNvPicPr>
          <p:nvPr userDrawn="1"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322263" y="644525"/>
            <a:ext cx="26987" cy="540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3" name="Obrázek 12" descr="linka.png"/>
          <p:cNvPicPr>
            <a:picLocks noChangeAspect="1"/>
          </p:cNvPicPr>
          <p:nvPr userDrawn="1"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650875" y="330200"/>
            <a:ext cx="5400675" cy="2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90" r:id="rId1"/>
    <p:sldLayoutId id="2147483791" r:id="rId2"/>
    <p:sldLayoutId id="2147483780" r:id="rId3"/>
    <p:sldLayoutId id="2147483781" r:id="rId4"/>
    <p:sldLayoutId id="2147483782" r:id="rId5"/>
    <p:sldLayoutId id="2147483783" r:id="rId6"/>
    <p:sldLayoutId id="2147483784" r:id="rId7"/>
    <p:sldLayoutId id="2147483785" r:id="rId8"/>
    <p:sldLayoutId id="2147483786" r:id="rId9"/>
    <p:sldLayoutId id="2147483787" r:id="rId10"/>
    <p:sldLayoutId id="2147483788" r:id="rId11"/>
    <p:sldLayoutId id="2147483789" r:id="rId12"/>
  </p:sldLayoutIdLst>
  <p:transition>
    <p:randomBar dir="vert"/>
  </p:transition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rgbClr val="37609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rgbClr val="0070C0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rgbClr val="0070C0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rgbClr val="0070C0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rgbClr val="0070C0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rgbClr val="0070C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10.xml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10.xml"/><Relationship Id="rId6" Type="http://schemas.openxmlformats.org/officeDocument/2006/relationships/image" Target="../media/image9.png"/><Relationship Id="rId5" Type="http://schemas.microsoft.com/office/2007/relationships/hdphoto" Target="../media/hdphoto1.wdp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10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10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10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cs-CZ" dirty="0" smtClean="0">
                <a:solidFill>
                  <a:srgbClr val="376092"/>
                </a:solidFill>
              </a:rPr>
              <a:t>Mechanika </a:t>
            </a:r>
            <a:r>
              <a:rPr lang="cs-CZ" dirty="0">
                <a:solidFill>
                  <a:srgbClr val="376092"/>
                </a:solidFill>
              </a:rPr>
              <a:t>I</a:t>
            </a:r>
            <a:r>
              <a:rPr lang="cs-CZ" dirty="0" smtClean="0">
                <a:solidFill>
                  <a:srgbClr val="376092"/>
                </a:solidFill>
              </a:rPr>
              <a:t>I.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 rtlCol="0"/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dirty="0" smtClean="0"/>
              <a:t>Mechanická práce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7150100" y="115888"/>
            <a:ext cx="1875450" cy="276999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cs-CZ" sz="1200" dirty="0" smtClean="0">
                <a:solidFill>
                  <a:schemeClr val="bg1">
                    <a:lumMod val="65000"/>
                  </a:schemeClr>
                </a:solidFill>
              </a:rPr>
              <a:t>VY_32_INOVACE_11-01</a:t>
            </a:r>
            <a:endParaRPr lang="cs-CZ" sz="1200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623484"/>
            <a:ext cx="7134225" cy="449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ovéPole 4"/>
          <p:cNvSpPr txBox="1"/>
          <p:nvPr/>
        </p:nvSpPr>
        <p:spPr>
          <a:xfrm>
            <a:off x="963901" y="764704"/>
            <a:ext cx="71287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Grafické znázornění práce:</a:t>
            </a:r>
          </a:p>
          <a:p>
            <a:r>
              <a:rPr lang="cs-CZ" dirty="0" smtClean="0"/>
              <a:t>F – proměnná síla</a:t>
            </a:r>
            <a:endParaRPr lang="cs-CZ" dirty="0"/>
          </a:p>
        </p:txBody>
      </p:sp>
      <p:sp>
        <p:nvSpPr>
          <p:cNvPr id="74" name="Rectangle 6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cxnSp>
        <p:nvCxnSpPr>
          <p:cNvPr id="78" name="Přímá spojnice 77"/>
          <p:cNvCxnSpPr/>
          <p:nvPr/>
        </p:nvCxnSpPr>
        <p:spPr>
          <a:xfrm>
            <a:off x="899592" y="2348880"/>
            <a:ext cx="4208363" cy="0"/>
          </a:xfrm>
          <a:prstGeom prst="line">
            <a:avLst/>
          </a:prstGeom>
          <a:ln w="381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Přímá spojnice 81"/>
          <p:cNvCxnSpPr/>
          <p:nvPr/>
        </p:nvCxnSpPr>
        <p:spPr>
          <a:xfrm>
            <a:off x="5220072" y="2348880"/>
            <a:ext cx="0" cy="3240360"/>
          </a:xfrm>
          <a:prstGeom prst="line">
            <a:avLst/>
          </a:prstGeom>
          <a:ln w="381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TextovéPole 80"/>
          <p:cNvSpPr txBox="1"/>
          <p:nvPr/>
        </p:nvSpPr>
        <p:spPr>
          <a:xfrm>
            <a:off x="6876256" y="2564904"/>
            <a:ext cx="20162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F = 30 N</a:t>
            </a:r>
          </a:p>
          <a:p>
            <a:r>
              <a:rPr lang="cs-CZ" dirty="0" smtClean="0"/>
              <a:t>s = 8 cm = 0,08 m</a:t>
            </a:r>
            <a:endParaRPr lang="cs-CZ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3" name="TextovéPole 82"/>
              <p:cNvSpPr txBox="1"/>
              <p:nvPr/>
            </p:nvSpPr>
            <p:spPr>
              <a:xfrm>
                <a:off x="6660232" y="3548218"/>
                <a:ext cx="1944216" cy="170559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cs-CZ" dirty="0" smtClean="0"/>
                  <a:t>W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cs-CZ" b="0" i="1" smtClean="0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cs-CZ" b="0" i="1" smtClean="0">
                            <a:latin typeface="Cambria Math"/>
                          </a:rPr>
                          <m:t>2</m:t>
                        </m:r>
                      </m:den>
                    </m:f>
                  </m:oMath>
                </a14:m>
                <a:r>
                  <a:rPr lang="cs-CZ" dirty="0" smtClean="0"/>
                  <a:t> · F · s </a:t>
                </a:r>
              </a:p>
              <a:p>
                <a:endParaRPr lang="cs-CZ" dirty="0" smtClean="0"/>
              </a:p>
              <a:p>
                <a:r>
                  <a:rPr lang="cs-CZ" dirty="0" smtClean="0"/>
                  <a:t>W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i="1">
                            <a:latin typeface="Cambria Math"/>
                          </a:rPr>
                        </m:ctrlPr>
                      </m:fPr>
                      <m:num>
                        <m:r>
                          <a:rPr lang="cs-CZ" i="1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cs-CZ" i="1">
                            <a:latin typeface="Cambria Math"/>
                          </a:rPr>
                          <m:t>2</m:t>
                        </m:r>
                      </m:den>
                    </m:f>
                  </m:oMath>
                </a14:m>
                <a:r>
                  <a:rPr lang="cs-CZ" dirty="0"/>
                  <a:t> </a:t>
                </a:r>
                <a:r>
                  <a:rPr lang="cs-CZ" dirty="0" smtClean="0"/>
                  <a:t>· 30 · 0,08</a:t>
                </a:r>
              </a:p>
              <a:p>
                <a:endParaRPr lang="cs-CZ" dirty="0" smtClean="0"/>
              </a:p>
              <a:p>
                <a:r>
                  <a:rPr lang="cs-CZ" dirty="0" smtClean="0"/>
                  <a:t>W = 1,2 J</a:t>
                </a:r>
                <a:endParaRPr lang="cs-CZ" dirty="0"/>
              </a:p>
            </p:txBody>
          </p:sp>
        </mc:Choice>
        <mc:Fallback xmlns="">
          <p:sp>
            <p:nvSpPr>
              <p:cNvPr id="83" name="TextovéPole 8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60232" y="3548218"/>
                <a:ext cx="1944216" cy="1705595"/>
              </a:xfrm>
              <a:prstGeom prst="rect">
                <a:avLst/>
              </a:prstGeom>
              <a:blipFill rotWithShape="1">
                <a:blip r:embed="rId3"/>
                <a:stretch>
                  <a:fillRect l="-2830" b="-500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Pravoúhlý trojúhelník 3"/>
          <p:cNvSpPr/>
          <p:nvPr/>
        </p:nvSpPr>
        <p:spPr>
          <a:xfrm flipH="1">
            <a:off x="958183" y="2348880"/>
            <a:ext cx="4251256" cy="3240360"/>
          </a:xfrm>
          <a:prstGeom prst="rtTriangle">
            <a:avLst/>
          </a:prstGeom>
          <a:solidFill>
            <a:srgbClr val="D2DF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5" name="TextovéPole 84"/>
          <p:cNvSpPr txBox="1"/>
          <p:nvPr/>
        </p:nvSpPr>
        <p:spPr>
          <a:xfrm>
            <a:off x="3561105" y="4004837"/>
            <a:ext cx="1800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i="1" dirty="0" smtClean="0">
                <a:solidFill>
                  <a:schemeClr val="accent1"/>
                </a:solidFill>
              </a:rPr>
              <a:t>W</a:t>
            </a:r>
            <a:endParaRPr lang="cs-CZ" sz="2800" b="1" i="1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2133224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" grpId="0"/>
      <p:bldP spid="83" grpId="0"/>
      <p:bldP spid="4" grpId="0" animBg="1"/>
      <p:bldP spid="8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2555776" y="3645024"/>
            <a:ext cx="453650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chemeClr val="bg1">
                    <a:lumMod val="65000"/>
                  </a:schemeClr>
                </a:solidFill>
              </a:rPr>
              <a:t>Autor obrázků: Alan Pieczonka</a:t>
            </a:r>
          </a:p>
          <a:p>
            <a:r>
              <a:rPr lang="cs-CZ" dirty="0" smtClean="0">
                <a:solidFill>
                  <a:schemeClr val="bg1">
                    <a:lumMod val="65000"/>
                  </a:schemeClr>
                </a:solidFill>
              </a:rPr>
              <a:t>Zdroj klipartů: MS Office</a:t>
            </a:r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88324823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Nadpis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cs-CZ" dirty="0" smtClean="0">
                <a:solidFill>
                  <a:srgbClr val="376092"/>
                </a:solidFill>
              </a:rPr>
              <a:t>Děkujeme za pozornost.</a:t>
            </a:r>
          </a:p>
        </p:txBody>
      </p:sp>
      <p:sp>
        <p:nvSpPr>
          <p:cNvPr id="6" name="Podnadpis 5"/>
          <p:cNvSpPr>
            <a:spLocks noGrp="1"/>
          </p:cNvSpPr>
          <p:nvPr>
            <p:ph type="subTitle" idx="1"/>
          </p:nvPr>
        </p:nvSpPr>
        <p:spPr/>
        <p:txBody>
          <a:bodyPr rtlCol="0"/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dirty="0" smtClean="0"/>
              <a:t>Autor DUM: Mgr. Andrea Pieczonková</a:t>
            </a:r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délník 5"/>
          <p:cNvSpPr/>
          <p:nvPr/>
        </p:nvSpPr>
        <p:spPr>
          <a:xfrm>
            <a:off x="395536" y="4133924"/>
            <a:ext cx="8568952" cy="14401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TextovéPole 1"/>
          <p:cNvSpPr txBox="1"/>
          <p:nvPr/>
        </p:nvSpPr>
        <p:spPr>
          <a:xfrm>
            <a:off x="3131840" y="836712"/>
            <a:ext cx="51845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solidFill>
                  <a:srgbClr val="0070C0"/>
                </a:solidFill>
              </a:rPr>
              <a:t>Mechanická práce</a:t>
            </a:r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4" name="TextovéPole 3"/>
          <p:cNvSpPr txBox="1"/>
          <p:nvPr/>
        </p:nvSpPr>
        <p:spPr>
          <a:xfrm>
            <a:off x="539552" y="2232010"/>
            <a:ext cx="81369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2. Těleso se působením síly pohybuje.</a:t>
            </a:r>
            <a:endParaRPr lang="cs-CZ" dirty="0"/>
          </a:p>
        </p:txBody>
      </p:sp>
      <p:grpSp>
        <p:nvGrpSpPr>
          <p:cNvPr id="7" name="Skupina 6"/>
          <p:cNvGrpSpPr/>
          <p:nvPr/>
        </p:nvGrpSpPr>
        <p:grpSpPr>
          <a:xfrm>
            <a:off x="395536" y="3029024"/>
            <a:ext cx="1806078" cy="1104900"/>
            <a:chOff x="395536" y="2524968"/>
            <a:chExt cx="1806078" cy="1104900"/>
          </a:xfrm>
        </p:grpSpPr>
        <p:pic>
          <p:nvPicPr>
            <p:cNvPr id="5" name="Picture 2" descr="C:\Documents and Settings\NB02\Local Settings\Temporary Internet Files\Content.IE5\Z2LTAANU\MC900391038[1].wmf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395536" y="2708920"/>
              <a:ext cx="837590" cy="874166"/>
            </a:xfrm>
            <a:prstGeom prst="rect">
              <a:avLst/>
            </a:prstGeom>
            <a:noFill/>
            <a:ln>
              <a:solidFill>
                <a:schemeClr val="bg1"/>
              </a:solidFill>
            </a:ln>
          </p:spPr>
        </p:pic>
        <p:pic>
          <p:nvPicPr>
            <p:cNvPr id="1027" name="Picture 3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11014" y="2524968"/>
              <a:ext cx="990600" cy="11049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20" name="TextovéPole 19"/>
          <p:cNvSpPr txBox="1"/>
          <p:nvPr/>
        </p:nvSpPr>
        <p:spPr>
          <a:xfrm>
            <a:off x="535008" y="1268760"/>
            <a:ext cx="813690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Mechanická práce se koná jsou-li splněny dvě podmínky:</a:t>
            </a:r>
          </a:p>
          <a:p>
            <a:endParaRPr lang="cs-CZ" dirty="0" smtClean="0"/>
          </a:p>
          <a:p>
            <a:r>
              <a:rPr lang="cs-CZ" dirty="0" smtClean="0"/>
              <a:t>1. Působíme na těleso silou</a:t>
            </a:r>
            <a:endParaRPr lang="cs-CZ" dirty="0"/>
          </a:p>
        </p:txBody>
      </p:sp>
      <p:sp>
        <p:nvSpPr>
          <p:cNvPr id="8" name="Šipka doprava 7"/>
          <p:cNvSpPr/>
          <p:nvPr/>
        </p:nvSpPr>
        <p:spPr>
          <a:xfrm>
            <a:off x="1216499" y="3401292"/>
            <a:ext cx="1404156" cy="29649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63" presetClass="pat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222E-6 -3.40273E-6 L 0.47934 -3.40273E-6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3958" y="0"/>
                                    </p:animMotion>
                                  </p:childTnLst>
                                </p:cTn>
                              </p:par>
                              <p:par>
                                <p:cTn id="21" presetID="63" presetClass="pat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1.8043E-7 L 0.47605 1.8043E-7 " pathEditMode="relative" rAng="0" ptsTypes="AA">
                                      <p:cBhvr>
                                        <p:cTn id="22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3802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20" grpId="0"/>
      <p:bldP spid="8" grpId="0" animBg="1"/>
      <p:bldP spid="8" grpId="1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délník 5"/>
          <p:cNvSpPr/>
          <p:nvPr/>
        </p:nvSpPr>
        <p:spPr>
          <a:xfrm>
            <a:off x="395536" y="4133924"/>
            <a:ext cx="8568952" cy="14401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TextovéPole 1"/>
          <p:cNvSpPr txBox="1"/>
          <p:nvPr/>
        </p:nvSpPr>
        <p:spPr>
          <a:xfrm>
            <a:off x="3131840" y="836712"/>
            <a:ext cx="51845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solidFill>
                  <a:srgbClr val="0070C0"/>
                </a:solidFill>
              </a:rPr>
              <a:t>Mechanická práce</a:t>
            </a:r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grpSp>
        <p:nvGrpSpPr>
          <p:cNvPr id="7" name="Skupina 6"/>
          <p:cNvGrpSpPr/>
          <p:nvPr/>
        </p:nvGrpSpPr>
        <p:grpSpPr>
          <a:xfrm>
            <a:off x="395536" y="3029024"/>
            <a:ext cx="1806078" cy="1104900"/>
            <a:chOff x="395536" y="2524968"/>
            <a:chExt cx="1806078" cy="1104900"/>
          </a:xfrm>
        </p:grpSpPr>
        <p:pic>
          <p:nvPicPr>
            <p:cNvPr id="5" name="Picture 2" descr="C:\Documents and Settings\NB02\Local Settings\Temporary Internet Files\Content.IE5\Z2LTAANU\MC900391038[1].wmf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395536" y="2708920"/>
              <a:ext cx="837590" cy="874166"/>
            </a:xfrm>
            <a:prstGeom prst="rect">
              <a:avLst/>
            </a:prstGeom>
            <a:noFill/>
            <a:ln>
              <a:solidFill>
                <a:schemeClr val="bg1"/>
              </a:solidFill>
            </a:ln>
          </p:spPr>
        </p:pic>
        <p:pic>
          <p:nvPicPr>
            <p:cNvPr id="1027" name="Picture 3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11014" y="2524968"/>
              <a:ext cx="990600" cy="11049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20" name="TextovéPole 19"/>
          <p:cNvSpPr txBox="1"/>
          <p:nvPr/>
        </p:nvSpPr>
        <p:spPr>
          <a:xfrm>
            <a:off x="535008" y="1268760"/>
            <a:ext cx="813690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Mechanická práce závisí: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cs-CZ" dirty="0" smtClean="0"/>
              <a:t>na velikosti síly F, která na těleso působí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cs-CZ" dirty="0" smtClean="0"/>
              <a:t>na dráze s, kterou těleso urazí</a:t>
            </a:r>
          </a:p>
          <a:p>
            <a:r>
              <a:rPr lang="cs-CZ" dirty="0"/>
              <a:t> </a:t>
            </a:r>
            <a:r>
              <a:rPr lang="cs-CZ" dirty="0" smtClean="0"/>
              <a:t>                                       </a:t>
            </a:r>
            <a:endParaRPr lang="cs-CZ" dirty="0"/>
          </a:p>
        </p:txBody>
      </p:sp>
      <p:sp>
        <p:nvSpPr>
          <p:cNvPr id="8" name="Šipka doprava 7"/>
          <p:cNvSpPr/>
          <p:nvPr/>
        </p:nvSpPr>
        <p:spPr>
          <a:xfrm>
            <a:off x="1216499" y="3401292"/>
            <a:ext cx="1404156" cy="29649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grpSp>
        <p:nvGrpSpPr>
          <p:cNvPr id="11" name="Skupina 10"/>
          <p:cNvGrpSpPr/>
          <p:nvPr/>
        </p:nvGrpSpPr>
        <p:grpSpPr>
          <a:xfrm>
            <a:off x="4762896" y="3044180"/>
            <a:ext cx="1806078" cy="1104900"/>
            <a:chOff x="395536" y="2524968"/>
            <a:chExt cx="1806078" cy="1104900"/>
          </a:xfrm>
        </p:grpSpPr>
        <p:pic>
          <p:nvPicPr>
            <p:cNvPr id="12" name="Picture 2" descr="C:\Documents and Settings\NB02\Local Settings\Temporary Internet Files\Content.IE5\Z2LTAANU\MC900391038[1].wmf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395536" y="2708920"/>
              <a:ext cx="837590" cy="874166"/>
            </a:xfrm>
            <a:prstGeom prst="rect">
              <a:avLst/>
            </a:prstGeom>
            <a:noFill/>
            <a:ln>
              <a:solidFill>
                <a:schemeClr val="bg1"/>
              </a:solidFill>
            </a:ln>
          </p:spPr>
        </p:pic>
        <p:pic>
          <p:nvPicPr>
            <p:cNvPr id="13" name="Picture 3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11014" y="2524968"/>
              <a:ext cx="990600" cy="11049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14" name="Šipka doprava 13"/>
          <p:cNvSpPr/>
          <p:nvPr/>
        </p:nvSpPr>
        <p:spPr>
          <a:xfrm>
            <a:off x="5580112" y="3410917"/>
            <a:ext cx="1404156" cy="29649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TextovéPole 2"/>
          <p:cNvSpPr txBox="1"/>
          <p:nvPr/>
        </p:nvSpPr>
        <p:spPr>
          <a:xfrm>
            <a:off x="2195736" y="2924944"/>
            <a:ext cx="117013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i="1" dirty="0" smtClean="0">
                <a:solidFill>
                  <a:schemeClr val="accent1"/>
                </a:solidFill>
              </a:rPr>
              <a:t>F</a:t>
            </a:r>
            <a:endParaRPr lang="cs-CZ" sz="2800" b="1" i="1" dirty="0">
              <a:solidFill>
                <a:schemeClr val="accent1"/>
              </a:solidFill>
            </a:endParaRPr>
          </a:p>
        </p:txBody>
      </p:sp>
      <p:sp>
        <p:nvSpPr>
          <p:cNvPr id="16" name="TextovéPole 15"/>
          <p:cNvSpPr txBox="1"/>
          <p:nvPr/>
        </p:nvSpPr>
        <p:spPr>
          <a:xfrm>
            <a:off x="6642230" y="2924944"/>
            <a:ext cx="117013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i="1" dirty="0" smtClean="0">
                <a:solidFill>
                  <a:schemeClr val="accent1"/>
                </a:solidFill>
              </a:rPr>
              <a:t>F</a:t>
            </a:r>
            <a:endParaRPr lang="cs-CZ" sz="2800" b="1" i="1" dirty="0">
              <a:solidFill>
                <a:schemeClr val="accent1"/>
              </a:solidFill>
            </a:endParaRPr>
          </a:p>
        </p:txBody>
      </p:sp>
      <p:cxnSp>
        <p:nvCxnSpPr>
          <p:cNvPr id="10" name="Přímá spojnice 9"/>
          <p:cNvCxnSpPr/>
          <p:nvPr/>
        </p:nvCxnSpPr>
        <p:spPr>
          <a:xfrm>
            <a:off x="2195736" y="4133924"/>
            <a:ext cx="0" cy="807244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Přímá spojnice 18"/>
          <p:cNvCxnSpPr/>
          <p:nvPr/>
        </p:nvCxnSpPr>
        <p:spPr>
          <a:xfrm>
            <a:off x="6554716" y="4133924"/>
            <a:ext cx="0" cy="807244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Přímá spojnice 20"/>
          <p:cNvCxnSpPr/>
          <p:nvPr/>
        </p:nvCxnSpPr>
        <p:spPr>
          <a:xfrm flipH="1">
            <a:off x="2207408" y="4826027"/>
            <a:ext cx="4337683" cy="0"/>
          </a:xfrm>
          <a:prstGeom prst="line">
            <a:avLst/>
          </a:prstGeom>
          <a:ln w="19050">
            <a:solidFill>
              <a:schemeClr val="tx1"/>
            </a:solidFill>
            <a:prstDash val="solid"/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ovéPole 21"/>
          <p:cNvSpPr txBox="1"/>
          <p:nvPr/>
        </p:nvSpPr>
        <p:spPr>
          <a:xfrm>
            <a:off x="4094947" y="4365104"/>
            <a:ext cx="117013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i="1" dirty="0" smtClean="0">
                <a:solidFill>
                  <a:schemeClr val="accent1"/>
                </a:solidFill>
              </a:rPr>
              <a:t>s</a:t>
            </a:r>
            <a:endParaRPr lang="cs-CZ" sz="2800" i="1" dirty="0">
              <a:solidFill>
                <a:schemeClr val="accent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ovéPole 16"/>
              <p:cNvSpPr txBox="1"/>
              <p:nvPr/>
            </p:nvSpPr>
            <p:spPr>
              <a:xfrm>
                <a:off x="3381211" y="5586202"/>
                <a:ext cx="1534331" cy="461665"/>
              </a:xfrm>
              <a:prstGeom prst="rect">
                <a:avLst/>
              </a:prstGeom>
              <a:noFill/>
              <a:ln w="19050">
                <a:solidFill>
                  <a:schemeClr val="accent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400" b="1" i="1" smtClean="0">
                          <a:solidFill>
                            <a:schemeClr val="accent1"/>
                          </a:solidFill>
                          <a:latin typeface="Cambria Math"/>
                        </a:rPr>
                        <m:t>𝑾</m:t>
                      </m:r>
                      <m:r>
                        <a:rPr lang="cs-CZ" sz="2400" b="1" i="1" smtClean="0">
                          <a:solidFill>
                            <a:schemeClr val="accent1"/>
                          </a:solidFill>
                          <a:latin typeface="Cambria Math"/>
                        </a:rPr>
                        <m:t>=</m:t>
                      </m:r>
                      <m:r>
                        <a:rPr lang="cs-CZ" sz="2400" b="1" i="1" smtClean="0">
                          <a:solidFill>
                            <a:schemeClr val="accent1"/>
                          </a:solidFill>
                          <a:latin typeface="Cambria Math"/>
                        </a:rPr>
                        <m:t>𝑭</m:t>
                      </m:r>
                      <m:r>
                        <a:rPr lang="cs-CZ" sz="2400" b="1" i="1" smtClean="0">
                          <a:solidFill>
                            <a:schemeClr val="accent1"/>
                          </a:solidFill>
                          <a:latin typeface="Cambria Math"/>
                          <a:ea typeface="Cambria Math"/>
                        </a:rPr>
                        <m:t>∙</m:t>
                      </m:r>
                      <m:r>
                        <a:rPr lang="cs-CZ" sz="2400" b="1" i="1" smtClean="0">
                          <a:solidFill>
                            <a:schemeClr val="accent1"/>
                          </a:solidFill>
                          <a:latin typeface="Cambria Math"/>
                          <a:ea typeface="Cambria Math"/>
                        </a:rPr>
                        <m:t>𝒔</m:t>
                      </m:r>
                    </m:oMath>
                  </m:oMathPara>
                </a14:m>
                <a:endParaRPr lang="cs-CZ" sz="2400" b="1" dirty="0">
                  <a:solidFill>
                    <a:schemeClr val="accent1"/>
                  </a:solidFill>
                </a:endParaRPr>
              </a:p>
            </p:txBody>
          </p:sp>
        </mc:Choice>
        <mc:Fallback xmlns="">
          <p:sp>
            <p:nvSpPr>
              <p:cNvPr id="17" name="TextovéPole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81211" y="5586202"/>
                <a:ext cx="1534331" cy="461665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  <a:ln w="19050">
                <a:solidFill>
                  <a:schemeClr val="accent1"/>
                </a:solidFill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92262467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délník 5"/>
          <p:cNvSpPr/>
          <p:nvPr/>
        </p:nvSpPr>
        <p:spPr>
          <a:xfrm>
            <a:off x="395536" y="4941168"/>
            <a:ext cx="8568952" cy="14401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TextovéPole 1"/>
          <p:cNvSpPr txBox="1"/>
          <p:nvPr/>
        </p:nvSpPr>
        <p:spPr>
          <a:xfrm>
            <a:off x="3131840" y="836712"/>
            <a:ext cx="51845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solidFill>
                  <a:srgbClr val="0070C0"/>
                </a:solidFill>
              </a:rPr>
              <a:t>Mechanická práce</a:t>
            </a:r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grpSp>
        <p:nvGrpSpPr>
          <p:cNvPr id="7" name="Skupina 6"/>
          <p:cNvGrpSpPr/>
          <p:nvPr/>
        </p:nvGrpSpPr>
        <p:grpSpPr>
          <a:xfrm>
            <a:off x="395536" y="3836268"/>
            <a:ext cx="1806078" cy="1104900"/>
            <a:chOff x="395536" y="2524968"/>
            <a:chExt cx="1806078" cy="1104900"/>
          </a:xfrm>
        </p:grpSpPr>
        <p:pic>
          <p:nvPicPr>
            <p:cNvPr id="5" name="Picture 2" descr="C:\Documents and Settings\NB02\Local Settings\Temporary Internet Files\Content.IE5\Z2LTAANU\MC900391038[1].wmf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395536" y="2708920"/>
              <a:ext cx="837590" cy="874166"/>
            </a:xfrm>
            <a:prstGeom prst="rect">
              <a:avLst/>
            </a:prstGeom>
            <a:noFill/>
            <a:ln>
              <a:solidFill>
                <a:schemeClr val="bg1"/>
              </a:solidFill>
            </a:ln>
          </p:spPr>
        </p:pic>
        <p:pic>
          <p:nvPicPr>
            <p:cNvPr id="1027" name="Picture 3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11014" y="2524968"/>
              <a:ext cx="990600" cy="11049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20" name="TextovéPole 19"/>
          <p:cNvSpPr txBox="1"/>
          <p:nvPr/>
        </p:nvSpPr>
        <p:spPr>
          <a:xfrm>
            <a:off x="535008" y="1268760"/>
            <a:ext cx="813690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Mechanická práce závisí: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cs-CZ" dirty="0" smtClean="0"/>
              <a:t>na velikosti síly F, která na těleso působí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cs-CZ" dirty="0" smtClean="0"/>
              <a:t>na dráze s, kterou těleso urazí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cs-CZ" dirty="0" smtClean="0">
                <a:solidFill>
                  <a:srgbClr val="FF0000"/>
                </a:solidFill>
              </a:rPr>
              <a:t>na úhlu </a:t>
            </a:r>
            <a:r>
              <a:rPr lang="el-GR" dirty="0" smtClean="0">
                <a:solidFill>
                  <a:srgbClr val="FF0000"/>
                </a:solidFill>
              </a:rPr>
              <a:t>α</a:t>
            </a:r>
            <a:r>
              <a:rPr lang="cs-CZ" dirty="0" smtClean="0">
                <a:solidFill>
                  <a:srgbClr val="FF0000"/>
                </a:solidFill>
              </a:rPr>
              <a:t>, který svírá síla s trajektorií tělesa</a:t>
            </a:r>
          </a:p>
          <a:p>
            <a:r>
              <a:rPr lang="cs-CZ" dirty="0"/>
              <a:t> </a:t>
            </a:r>
            <a:r>
              <a:rPr lang="cs-CZ" dirty="0" smtClean="0"/>
              <a:t>                                       </a:t>
            </a:r>
            <a:endParaRPr lang="cs-CZ" dirty="0"/>
          </a:p>
        </p:txBody>
      </p:sp>
      <p:sp>
        <p:nvSpPr>
          <p:cNvPr id="8" name="Šipka doprava 7"/>
          <p:cNvSpPr/>
          <p:nvPr/>
        </p:nvSpPr>
        <p:spPr>
          <a:xfrm>
            <a:off x="1216499" y="4208536"/>
            <a:ext cx="1404156" cy="29649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TextovéPole 2"/>
          <p:cNvSpPr txBox="1"/>
          <p:nvPr/>
        </p:nvSpPr>
        <p:spPr>
          <a:xfrm>
            <a:off x="2195736" y="3732188"/>
            <a:ext cx="117013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i="1" dirty="0" smtClean="0">
                <a:solidFill>
                  <a:schemeClr val="accent1"/>
                </a:solidFill>
              </a:rPr>
              <a:t>F</a:t>
            </a:r>
            <a:endParaRPr lang="cs-CZ" sz="2800" b="1" i="1" dirty="0">
              <a:solidFill>
                <a:schemeClr val="accent1"/>
              </a:solidFill>
            </a:endParaRPr>
          </a:p>
        </p:txBody>
      </p:sp>
      <p:grpSp>
        <p:nvGrpSpPr>
          <p:cNvPr id="24" name="Skupina 23"/>
          <p:cNvGrpSpPr/>
          <p:nvPr/>
        </p:nvGrpSpPr>
        <p:grpSpPr>
          <a:xfrm>
            <a:off x="3851919" y="2007424"/>
            <a:ext cx="4914547" cy="3221777"/>
            <a:chOff x="3851919" y="2007424"/>
            <a:chExt cx="4914547" cy="3221777"/>
          </a:xfrm>
        </p:grpSpPr>
        <p:pic>
          <p:nvPicPr>
            <p:cNvPr id="12" name="Picture 2" descr="C:\Documents and Settings\NB02\Local Settings\Temporary Internet Files\Content.IE5\Z2LTAANU\MC900391038[1].wmf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6372200" y="2007424"/>
              <a:ext cx="1368152" cy="2933744"/>
            </a:xfrm>
            <a:prstGeom prst="rect">
              <a:avLst/>
            </a:prstGeom>
            <a:noFill/>
            <a:ln>
              <a:solidFill>
                <a:schemeClr val="bg1"/>
              </a:solidFill>
            </a:ln>
          </p:spPr>
        </p:pic>
        <p:sp>
          <p:nvSpPr>
            <p:cNvPr id="14" name="Šipka doprava 13"/>
            <p:cNvSpPr/>
            <p:nvPr/>
          </p:nvSpPr>
          <p:spPr>
            <a:xfrm rot="19380476">
              <a:off x="6612285" y="3166844"/>
              <a:ext cx="1404156" cy="270064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6" name="TextovéPole 15"/>
            <p:cNvSpPr txBox="1"/>
            <p:nvPr/>
          </p:nvSpPr>
          <p:spPr>
            <a:xfrm>
              <a:off x="7596336" y="2329716"/>
              <a:ext cx="117013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2800" b="1" i="1" dirty="0" smtClean="0">
                  <a:solidFill>
                    <a:schemeClr val="accent1"/>
                  </a:solidFill>
                </a:rPr>
                <a:t>F</a:t>
              </a:r>
              <a:endParaRPr lang="cs-CZ" sz="2800" b="1" i="1" dirty="0">
                <a:solidFill>
                  <a:schemeClr val="accent1"/>
                </a:solidFill>
              </a:endParaRPr>
            </a:p>
          </p:txBody>
        </p:sp>
        <p:pic>
          <p:nvPicPr>
            <p:cNvPr id="2051" name="Picture 3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backgroundRemoval t="9353" b="92806" l="4641" r="95781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3851919" y="3836269"/>
              <a:ext cx="2374999" cy="13929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cxnSp>
          <p:nvCxnSpPr>
            <p:cNvPr id="9" name="Přímá spojnice 8"/>
            <p:cNvCxnSpPr/>
            <p:nvPr/>
          </p:nvCxnSpPr>
          <p:spPr>
            <a:xfrm flipV="1">
              <a:off x="5796136" y="3732188"/>
              <a:ext cx="936104" cy="656530"/>
            </a:xfrm>
            <a:prstGeom prst="line">
              <a:avLst/>
            </a:prstGeom>
            <a:ln w="57150"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3" name="Skupina 22"/>
          <p:cNvGrpSpPr/>
          <p:nvPr/>
        </p:nvGrpSpPr>
        <p:grpSpPr>
          <a:xfrm>
            <a:off x="5090137" y="2348880"/>
            <a:ext cx="3562436" cy="2961456"/>
            <a:chOff x="5023297" y="2387065"/>
            <a:chExt cx="3562436" cy="2961456"/>
          </a:xfrm>
        </p:grpSpPr>
        <p:sp>
          <p:nvSpPr>
            <p:cNvPr id="17" name="Pravoúhlý trojúhelník 16"/>
            <p:cNvSpPr/>
            <p:nvPr/>
          </p:nvSpPr>
          <p:spPr>
            <a:xfrm flipH="1">
              <a:off x="5023297" y="2387065"/>
              <a:ext cx="3562436" cy="2572769"/>
            </a:xfrm>
            <a:prstGeom prst="rtTriangle">
              <a:avLst/>
            </a:prstGeom>
            <a:noFill/>
            <a:ln w="57150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8" name="Oblouk 17"/>
            <p:cNvSpPr/>
            <p:nvPr/>
          </p:nvSpPr>
          <p:spPr>
            <a:xfrm rot="1156801">
              <a:off x="5317627" y="4157085"/>
              <a:ext cx="1191436" cy="1191436"/>
            </a:xfrm>
            <a:prstGeom prst="arc">
              <a:avLst/>
            </a:prstGeom>
            <a:noFill/>
            <a:ln w="57150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sp>
        <p:nvSpPr>
          <p:cNvPr id="25" name="Obdélník 24"/>
          <p:cNvSpPr/>
          <p:nvPr/>
        </p:nvSpPr>
        <p:spPr>
          <a:xfrm>
            <a:off x="5997318" y="4255408"/>
            <a:ext cx="95094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3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α</a:t>
            </a:r>
            <a:endParaRPr lang="cs-CZ" sz="32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ovéPole 29"/>
              <p:cNvSpPr txBox="1"/>
              <p:nvPr/>
            </p:nvSpPr>
            <p:spPr>
              <a:xfrm>
                <a:off x="755576" y="5586202"/>
                <a:ext cx="1534331" cy="461665"/>
              </a:xfrm>
              <a:prstGeom prst="rect">
                <a:avLst/>
              </a:prstGeom>
              <a:noFill/>
              <a:ln w="19050">
                <a:solidFill>
                  <a:schemeClr val="accent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400" b="1" i="1" smtClean="0">
                          <a:solidFill>
                            <a:schemeClr val="accent1"/>
                          </a:solidFill>
                          <a:latin typeface="Cambria Math"/>
                        </a:rPr>
                        <m:t>𝑾</m:t>
                      </m:r>
                      <m:r>
                        <a:rPr lang="cs-CZ" sz="2400" b="1" i="1" smtClean="0">
                          <a:solidFill>
                            <a:schemeClr val="accent1"/>
                          </a:solidFill>
                          <a:latin typeface="Cambria Math"/>
                        </a:rPr>
                        <m:t>=</m:t>
                      </m:r>
                      <m:r>
                        <a:rPr lang="cs-CZ" sz="2400" b="1" i="1" smtClean="0">
                          <a:solidFill>
                            <a:schemeClr val="accent1"/>
                          </a:solidFill>
                          <a:latin typeface="Cambria Math"/>
                        </a:rPr>
                        <m:t>𝑭</m:t>
                      </m:r>
                      <m:r>
                        <a:rPr lang="cs-CZ" sz="2400" b="1" i="1" smtClean="0">
                          <a:solidFill>
                            <a:schemeClr val="accent1"/>
                          </a:solidFill>
                          <a:latin typeface="Cambria Math"/>
                          <a:ea typeface="Cambria Math"/>
                        </a:rPr>
                        <m:t>∙</m:t>
                      </m:r>
                      <m:r>
                        <a:rPr lang="cs-CZ" sz="2400" b="1" i="1" smtClean="0">
                          <a:solidFill>
                            <a:schemeClr val="accent1"/>
                          </a:solidFill>
                          <a:latin typeface="Cambria Math"/>
                          <a:ea typeface="Cambria Math"/>
                        </a:rPr>
                        <m:t>𝒔</m:t>
                      </m:r>
                    </m:oMath>
                  </m:oMathPara>
                </a14:m>
                <a:endParaRPr lang="cs-CZ" sz="2400" b="1" dirty="0">
                  <a:solidFill>
                    <a:schemeClr val="accent1"/>
                  </a:solidFill>
                </a:endParaRPr>
              </a:p>
            </p:txBody>
          </p:sp>
        </mc:Choice>
        <mc:Fallback xmlns="">
          <p:sp>
            <p:nvSpPr>
              <p:cNvPr id="30" name="TextovéPole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5576" y="5586202"/>
                <a:ext cx="1534331" cy="461665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  <a:ln w="19050">
                <a:solidFill>
                  <a:schemeClr val="accent1"/>
                </a:solidFill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ovéPole 30"/>
              <p:cNvSpPr txBox="1"/>
              <p:nvPr/>
            </p:nvSpPr>
            <p:spPr>
              <a:xfrm>
                <a:off x="4909877" y="5589240"/>
                <a:ext cx="2442272" cy="461665"/>
              </a:xfrm>
              <a:prstGeom prst="rect">
                <a:avLst/>
              </a:prstGeom>
              <a:noFill/>
              <a:ln w="19050">
                <a:solidFill>
                  <a:schemeClr val="accent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400" b="1" i="1" smtClean="0">
                          <a:solidFill>
                            <a:schemeClr val="accent1"/>
                          </a:solidFill>
                          <a:latin typeface="Cambria Math"/>
                        </a:rPr>
                        <m:t>𝑾</m:t>
                      </m:r>
                      <m:r>
                        <a:rPr lang="cs-CZ" sz="2400" b="1" i="1" smtClean="0">
                          <a:solidFill>
                            <a:schemeClr val="accent1"/>
                          </a:solidFill>
                          <a:latin typeface="Cambria Math"/>
                        </a:rPr>
                        <m:t>=</m:t>
                      </m:r>
                      <m:r>
                        <a:rPr lang="cs-CZ" sz="2400" b="1" i="1" smtClean="0">
                          <a:solidFill>
                            <a:schemeClr val="accent1"/>
                          </a:solidFill>
                          <a:latin typeface="Cambria Math"/>
                        </a:rPr>
                        <m:t>𝑭</m:t>
                      </m:r>
                      <m:r>
                        <a:rPr lang="cs-CZ" sz="2400" b="1" i="1" smtClean="0">
                          <a:solidFill>
                            <a:schemeClr val="accent1"/>
                          </a:solidFill>
                          <a:latin typeface="Cambria Math"/>
                          <a:ea typeface="Cambria Math"/>
                        </a:rPr>
                        <m:t>∙</m:t>
                      </m:r>
                      <m:r>
                        <a:rPr lang="cs-CZ" sz="2400" b="1" i="1" smtClean="0">
                          <a:solidFill>
                            <a:schemeClr val="accent1"/>
                          </a:solidFill>
                          <a:latin typeface="Cambria Math"/>
                          <a:ea typeface="Cambria Math"/>
                        </a:rPr>
                        <m:t>𝒔</m:t>
                      </m:r>
                      <m:r>
                        <a:rPr lang="cs-CZ" sz="2400" b="1" i="1" smtClean="0">
                          <a:solidFill>
                            <a:schemeClr val="accent1"/>
                          </a:solidFill>
                          <a:latin typeface="Cambria Math"/>
                          <a:ea typeface="Cambria Math"/>
                        </a:rPr>
                        <m:t>∙</m:t>
                      </m:r>
                      <m:r>
                        <a:rPr lang="cs-CZ" sz="2400" b="1" i="1" smtClean="0">
                          <a:solidFill>
                            <a:schemeClr val="accent1"/>
                          </a:solidFill>
                          <a:latin typeface="Cambria Math"/>
                          <a:ea typeface="Cambria Math"/>
                        </a:rPr>
                        <m:t>𝒄𝒐𝒔</m:t>
                      </m:r>
                      <m:r>
                        <a:rPr lang="cs-CZ" sz="2400" b="1" i="1" smtClean="0">
                          <a:solidFill>
                            <a:schemeClr val="accent1"/>
                          </a:solidFill>
                          <a:latin typeface="Cambria Math"/>
                          <a:ea typeface="Cambria Math"/>
                        </a:rPr>
                        <m:t>𝜶</m:t>
                      </m:r>
                    </m:oMath>
                  </m:oMathPara>
                </a14:m>
                <a:endParaRPr lang="cs-CZ" sz="2400" b="1" dirty="0">
                  <a:solidFill>
                    <a:schemeClr val="accent1"/>
                  </a:solidFill>
                </a:endParaRPr>
              </a:p>
            </p:txBody>
          </p:sp>
        </mc:Choice>
        <mc:Fallback xmlns="">
          <p:sp>
            <p:nvSpPr>
              <p:cNvPr id="31" name="TextovéPole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09877" y="5589240"/>
                <a:ext cx="2442272" cy="461665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  <a:ln w="19050">
                <a:solidFill>
                  <a:schemeClr val="accent1"/>
                </a:solidFill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7188796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30" grpId="0" animBg="1"/>
      <p:bldP spid="3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3131840" y="836712"/>
            <a:ext cx="51845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solidFill>
                  <a:srgbClr val="0070C0"/>
                </a:solidFill>
              </a:rPr>
              <a:t>Mechanická práce</a:t>
            </a:r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ovéPole 19"/>
              <p:cNvSpPr txBox="1"/>
              <p:nvPr/>
            </p:nvSpPr>
            <p:spPr>
              <a:xfrm>
                <a:off x="535008" y="1268760"/>
                <a:ext cx="8136904" cy="2185214"/>
              </a:xfrm>
              <a:prstGeom prst="rect">
                <a:avLst/>
              </a:prstGeom>
              <a:noFill/>
              <a:ln w="28575">
                <a:solidFill>
                  <a:schemeClr val="accent1"/>
                </a:solidFill>
              </a:ln>
            </p:spPr>
            <p:txBody>
              <a:bodyPr wrap="square" rtlCol="0">
                <a:spAutoFit/>
              </a:bodyPr>
              <a:lstStyle/>
              <a:p>
                <a:endParaRPr lang="cs-CZ" dirty="0"/>
              </a:p>
              <a:p>
                <a:r>
                  <a:rPr lang="cs-CZ" dirty="0" smtClean="0"/>
                  <a:t>Jestliže těleso urazí působením konstantní síly F dráhu s, je mechanická práce dána vztahem 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800" b="1" i="1">
                          <a:solidFill>
                            <a:schemeClr val="accent1"/>
                          </a:solidFill>
                          <a:latin typeface="Cambria Math"/>
                        </a:rPr>
                        <m:t>𝑾</m:t>
                      </m:r>
                      <m:r>
                        <a:rPr lang="cs-CZ" sz="2800" b="1" i="1">
                          <a:solidFill>
                            <a:schemeClr val="accent1"/>
                          </a:solidFill>
                          <a:latin typeface="Cambria Math"/>
                        </a:rPr>
                        <m:t>=</m:t>
                      </m:r>
                      <m:r>
                        <a:rPr lang="cs-CZ" sz="2800" b="1" i="1">
                          <a:solidFill>
                            <a:schemeClr val="accent1"/>
                          </a:solidFill>
                          <a:latin typeface="Cambria Math"/>
                        </a:rPr>
                        <m:t>𝑭</m:t>
                      </m:r>
                      <m:r>
                        <a:rPr lang="cs-CZ" sz="2800" b="1" i="1">
                          <a:solidFill>
                            <a:schemeClr val="accent1"/>
                          </a:solidFill>
                          <a:latin typeface="Cambria Math"/>
                          <a:ea typeface="Cambria Math"/>
                        </a:rPr>
                        <m:t>∙</m:t>
                      </m:r>
                      <m:r>
                        <a:rPr lang="cs-CZ" sz="2800" b="1" i="1">
                          <a:solidFill>
                            <a:schemeClr val="accent1"/>
                          </a:solidFill>
                          <a:latin typeface="Cambria Math"/>
                          <a:ea typeface="Cambria Math"/>
                        </a:rPr>
                        <m:t>𝒔</m:t>
                      </m:r>
                      <m:r>
                        <a:rPr lang="cs-CZ" sz="2800" b="1" i="1" smtClean="0">
                          <a:solidFill>
                            <a:schemeClr val="accent1"/>
                          </a:solidFill>
                          <a:latin typeface="Cambria Math"/>
                          <a:ea typeface="Cambria Math"/>
                        </a:rPr>
                        <m:t>∙</m:t>
                      </m:r>
                      <m:r>
                        <a:rPr lang="cs-CZ" sz="2800" b="1" i="1" smtClean="0">
                          <a:solidFill>
                            <a:schemeClr val="accent1"/>
                          </a:solidFill>
                          <a:latin typeface="Cambria Math"/>
                          <a:ea typeface="Cambria Math"/>
                        </a:rPr>
                        <m:t>𝒄𝒐𝒔</m:t>
                      </m:r>
                      <m:r>
                        <a:rPr lang="cs-CZ" sz="2800" b="1" i="1" smtClean="0">
                          <a:solidFill>
                            <a:schemeClr val="accent1"/>
                          </a:solidFill>
                          <a:latin typeface="Cambria Math"/>
                          <a:ea typeface="Cambria Math"/>
                        </a:rPr>
                        <m:t>𝜶</m:t>
                      </m:r>
                    </m:oMath>
                  </m:oMathPara>
                </a14:m>
                <a:endParaRPr lang="cs-CZ" sz="2800" b="1" dirty="0" smtClean="0">
                  <a:solidFill>
                    <a:schemeClr val="accent1"/>
                  </a:solidFill>
                  <a:ea typeface="Cambria Math"/>
                </a:endParaRPr>
              </a:p>
              <a:p>
                <a:endParaRPr lang="cs-CZ" b="1" dirty="0" smtClean="0">
                  <a:solidFill>
                    <a:schemeClr val="accent1"/>
                  </a:solidFill>
                  <a:ea typeface="Cambria Math"/>
                </a:endParaRPr>
              </a:p>
              <a:p>
                <a:r>
                  <a:rPr lang="cs-CZ" dirty="0" smtClean="0"/>
                  <a:t>,kde </a:t>
                </a:r>
                <a:r>
                  <a:rPr lang="el-GR" dirty="0" smtClean="0"/>
                  <a:t>α</a:t>
                </a:r>
                <a:r>
                  <a:rPr lang="cs-CZ" dirty="0" smtClean="0"/>
                  <a:t> je úhel mezi působící silou a trajektorií.</a:t>
                </a:r>
                <a:endParaRPr lang="cs-CZ" dirty="0"/>
              </a:p>
              <a:p>
                <a:pPr algn="ctr"/>
                <a:r>
                  <a:rPr lang="cs-CZ" dirty="0" smtClean="0"/>
                  <a:t>            </a:t>
                </a:r>
                <a:endParaRPr lang="cs-CZ" dirty="0"/>
              </a:p>
            </p:txBody>
          </p:sp>
        </mc:Choice>
        <mc:Fallback xmlns="">
          <p:sp>
            <p:nvSpPr>
              <p:cNvPr id="20" name="TextovéPole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5008" y="1268760"/>
                <a:ext cx="8136904" cy="2185214"/>
              </a:xfrm>
              <a:prstGeom prst="rect">
                <a:avLst/>
              </a:prstGeom>
              <a:blipFill rotWithShape="1">
                <a:blip r:embed="rId2"/>
                <a:stretch>
                  <a:fillRect l="-522"/>
                </a:stretch>
              </a:blipFill>
              <a:ln w="28575">
                <a:solidFill>
                  <a:schemeClr val="accent1"/>
                </a:solidFill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ovéPole 3"/>
          <p:cNvSpPr txBox="1"/>
          <p:nvPr/>
        </p:nvSpPr>
        <p:spPr>
          <a:xfrm>
            <a:off x="683568" y="4221088"/>
            <a:ext cx="698477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W – značka práce</a:t>
            </a:r>
          </a:p>
          <a:p>
            <a:endParaRPr lang="cs-CZ" dirty="0" smtClean="0"/>
          </a:p>
          <a:p>
            <a:r>
              <a:rPr lang="cs-CZ" dirty="0" smtClean="0"/>
              <a:t>Jednotka:  [W] = N · m = kg · m</a:t>
            </a:r>
            <a:r>
              <a:rPr lang="cs-CZ" baseline="30000" dirty="0" smtClean="0"/>
              <a:t>2</a:t>
            </a:r>
            <a:r>
              <a:rPr lang="cs-CZ" dirty="0" smtClean="0"/>
              <a:t> · s</a:t>
            </a:r>
            <a:r>
              <a:rPr lang="cs-CZ" baseline="30000" dirty="0" smtClean="0"/>
              <a:t>-2</a:t>
            </a:r>
            <a:r>
              <a:rPr lang="cs-CZ" dirty="0" smtClean="0"/>
              <a:t> = J  (Joule)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55393109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bdélník 10"/>
          <p:cNvSpPr/>
          <p:nvPr/>
        </p:nvSpPr>
        <p:spPr>
          <a:xfrm>
            <a:off x="4651856" y="2636912"/>
            <a:ext cx="3664560" cy="2785469"/>
          </a:xfrm>
          <a:prstGeom prst="rect">
            <a:avLst/>
          </a:prstGeom>
          <a:pattFill prst="horzBrick">
            <a:fgClr>
              <a:srgbClr val="C00000"/>
            </a:fgClr>
            <a:bgClr>
              <a:schemeClr val="accent6">
                <a:lumMod val="60000"/>
                <a:lumOff val="40000"/>
              </a:schemeClr>
            </a:bgClr>
          </a:patt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Obdélník 5"/>
          <p:cNvSpPr/>
          <p:nvPr/>
        </p:nvSpPr>
        <p:spPr>
          <a:xfrm>
            <a:off x="395536" y="5430069"/>
            <a:ext cx="8568952" cy="14401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TextovéPole 1"/>
          <p:cNvSpPr txBox="1"/>
          <p:nvPr/>
        </p:nvSpPr>
        <p:spPr>
          <a:xfrm>
            <a:off x="3131840" y="836712"/>
            <a:ext cx="51845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solidFill>
                  <a:srgbClr val="0070C0"/>
                </a:solidFill>
              </a:rPr>
              <a:t>Mechanická práce</a:t>
            </a:r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4" name="TextovéPole 3"/>
          <p:cNvSpPr txBox="1"/>
          <p:nvPr/>
        </p:nvSpPr>
        <p:spPr>
          <a:xfrm>
            <a:off x="539552" y="1862678"/>
            <a:ext cx="81369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1. Těleso se působením síly nepohybuje.</a:t>
            </a:r>
            <a:endParaRPr lang="cs-CZ" dirty="0"/>
          </a:p>
        </p:txBody>
      </p:sp>
      <p:grpSp>
        <p:nvGrpSpPr>
          <p:cNvPr id="7" name="Skupina 6"/>
          <p:cNvGrpSpPr/>
          <p:nvPr/>
        </p:nvGrpSpPr>
        <p:grpSpPr>
          <a:xfrm>
            <a:off x="2837930" y="4325169"/>
            <a:ext cx="1806078" cy="1104900"/>
            <a:chOff x="395536" y="2524968"/>
            <a:chExt cx="1806078" cy="1104900"/>
          </a:xfrm>
        </p:grpSpPr>
        <p:pic>
          <p:nvPicPr>
            <p:cNvPr id="5" name="Picture 2" descr="C:\Documents and Settings\NB02\Local Settings\Temporary Internet Files\Content.IE5\Z2LTAANU\MC900391038[1].wmf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395536" y="2708920"/>
              <a:ext cx="837590" cy="874166"/>
            </a:xfrm>
            <a:prstGeom prst="rect">
              <a:avLst/>
            </a:prstGeom>
            <a:noFill/>
            <a:ln>
              <a:solidFill>
                <a:schemeClr val="bg1"/>
              </a:solidFill>
            </a:ln>
          </p:spPr>
        </p:pic>
        <p:pic>
          <p:nvPicPr>
            <p:cNvPr id="1027" name="Picture 3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11014" y="2524968"/>
              <a:ext cx="990600" cy="11049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20" name="TextovéPole 19"/>
          <p:cNvSpPr txBox="1"/>
          <p:nvPr/>
        </p:nvSpPr>
        <p:spPr>
          <a:xfrm>
            <a:off x="535008" y="1268760"/>
            <a:ext cx="81369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Kdy se práce nekoná:</a:t>
            </a:r>
            <a:endParaRPr lang="cs-CZ" dirty="0"/>
          </a:p>
        </p:txBody>
      </p:sp>
      <p:sp>
        <p:nvSpPr>
          <p:cNvPr id="8" name="Šipka doprava 7"/>
          <p:cNvSpPr/>
          <p:nvPr/>
        </p:nvSpPr>
        <p:spPr>
          <a:xfrm>
            <a:off x="3675520" y="4706371"/>
            <a:ext cx="1404156" cy="29649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1299549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délník 5"/>
          <p:cNvSpPr/>
          <p:nvPr/>
        </p:nvSpPr>
        <p:spPr>
          <a:xfrm>
            <a:off x="395536" y="5430068"/>
            <a:ext cx="8568952" cy="37519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TextovéPole 1"/>
          <p:cNvSpPr txBox="1"/>
          <p:nvPr/>
        </p:nvSpPr>
        <p:spPr>
          <a:xfrm>
            <a:off x="3131840" y="836712"/>
            <a:ext cx="51845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solidFill>
                  <a:srgbClr val="0070C0"/>
                </a:solidFill>
              </a:rPr>
              <a:t>Mechanická práce</a:t>
            </a:r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4" name="TextovéPole 3"/>
          <p:cNvSpPr txBox="1"/>
          <p:nvPr/>
        </p:nvSpPr>
        <p:spPr>
          <a:xfrm>
            <a:off x="539552" y="1862678"/>
            <a:ext cx="81369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1. Těleso se působením síly nepohybuje.</a:t>
            </a:r>
            <a:endParaRPr lang="cs-CZ" dirty="0"/>
          </a:p>
        </p:txBody>
      </p:sp>
      <p:sp>
        <p:nvSpPr>
          <p:cNvPr id="20" name="TextovéPole 19"/>
          <p:cNvSpPr txBox="1"/>
          <p:nvPr/>
        </p:nvSpPr>
        <p:spPr>
          <a:xfrm>
            <a:off x="535008" y="1268760"/>
            <a:ext cx="81369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Kdy se práce nekoná:</a:t>
            </a:r>
            <a:endParaRPr lang="cs-CZ" dirty="0"/>
          </a:p>
        </p:txBody>
      </p:sp>
      <p:pic>
        <p:nvPicPr>
          <p:cNvPr id="3075" name="Picture 3" descr="C:\Documents and Settings\NB02\Local Settings\Temporary Internet Files\Content.IE5\GJDPPF6Z\MC900078752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85352" y="3212482"/>
            <a:ext cx="2696518" cy="25806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Šipka doprava 7"/>
          <p:cNvSpPr/>
          <p:nvPr/>
        </p:nvSpPr>
        <p:spPr>
          <a:xfrm rot="16200000">
            <a:off x="3625004" y="4549896"/>
            <a:ext cx="702078" cy="29649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75615571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délník 5"/>
          <p:cNvSpPr/>
          <p:nvPr/>
        </p:nvSpPr>
        <p:spPr>
          <a:xfrm>
            <a:off x="395536" y="5574085"/>
            <a:ext cx="8568952" cy="37519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TextovéPole 1"/>
          <p:cNvSpPr txBox="1"/>
          <p:nvPr/>
        </p:nvSpPr>
        <p:spPr>
          <a:xfrm>
            <a:off x="3131840" y="836712"/>
            <a:ext cx="51845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solidFill>
                  <a:srgbClr val="0070C0"/>
                </a:solidFill>
              </a:rPr>
              <a:t>Mechanická práce</a:t>
            </a:r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4" name="TextovéPole 3"/>
          <p:cNvSpPr txBox="1"/>
          <p:nvPr/>
        </p:nvSpPr>
        <p:spPr>
          <a:xfrm>
            <a:off x="539552" y="1862678"/>
            <a:ext cx="81369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2. Síla je kolmá na směr pohybu.</a:t>
            </a:r>
            <a:endParaRPr lang="cs-CZ" dirty="0"/>
          </a:p>
        </p:txBody>
      </p:sp>
      <p:sp>
        <p:nvSpPr>
          <p:cNvPr id="20" name="TextovéPole 19"/>
          <p:cNvSpPr txBox="1"/>
          <p:nvPr/>
        </p:nvSpPr>
        <p:spPr>
          <a:xfrm>
            <a:off x="535008" y="1268760"/>
            <a:ext cx="81369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Kdy se práce nekoná:</a:t>
            </a:r>
            <a:endParaRPr lang="cs-CZ" dirty="0"/>
          </a:p>
        </p:txBody>
      </p:sp>
      <p:grpSp>
        <p:nvGrpSpPr>
          <p:cNvPr id="3" name="Skupina 2"/>
          <p:cNvGrpSpPr/>
          <p:nvPr/>
        </p:nvGrpSpPr>
        <p:grpSpPr>
          <a:xfrm>
            <a:off x="395536" y="2305322"/>
            <a:ext cx="2232248" cy="3571950"/>
            <a:chOff x="3431896" y="2102275"/>
            <a:chExt cx="2232248" cy="3571950"/>
          </a:xfrm>
        </p:grpSpPr>
        <p:pic>
          <p:nvPicPr>
            <p:cNvPr id="4098" name="Picture 2" descr="C:\Documents and Settings\NB02\Local Settings\Temporary Internet Files\Content.IE5\XTNOTQQL\MC900337834[1].wmf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3431896" y="2102275"/>
              <a:ext cx="2232248" cy="357195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8" name="Šipka doprava 7"/>
            <p:cNvSpPr/>
            <p:nvPr/>
          </p:nvSpPr>
          <p:spPr>
            <a:xfrm rot="16200000">
              <a:off x="3537009" y="3581053"/>
              <a:ext cx="702078" cy="296490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0" name="Šipka doprava 9"/>
            <p:cNvSpPr/>
            <p:nvPr/>
          </p:nvSpPr>
          <p:spPr>
            <a:xfrm rot="16200000">
              <a:off x="4635972" y="3535256"/>
              <a:ext cx="702078" cy="296490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ovéPole 4"/>
              <p:cNvSpPr txBox="1"/>
              <p:nvPr/>
            </p:nvSpPr>
            <p:spPr>
              <a:xfrm>
                <a:off x="973753" y="3581306"/>
                <a:ext cx="3504806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400" b="0" i="1" smtClean="0">
                          <a:latin typeface="Cambria Math"/>
                        </a:rPr>
                        <m:t>𝑐𝑜𝑠</m:t>
                      </m:r>
                      <m:r>
                        <a:rPr lang="cs-CZ" sz="2400" b="0" i="1" smtClean="0">
                          <a:latin typeface="Cambria Math"/>
                        </a:rPr>
                        <m:t>90°=0  →  </m:t>
                      </m:r>
                      <m:r>
                        <a:rPr lang="cs-CZ" sz="2400" b="0" i="1" smtClean="0">
                          <a:latin typeface="Cambria Math"/>
                          <a:ea typeface="Cambria Math"/>
                        </a:rPr>
                        <m:t>𝑊</m:t>
                      </m:r>
                      <m:r>
                        <a:rPr lang="cs-CZ" sz="2400" b="0" i="1" smtClean="0">
                          <a:latin typeface="Cambria Math"/>
                          <a:ea typeface="Cambria Math"/>
                        </a:rPr>
                        <m:t>=0 </m:t>
                      </m:r>
                      <m:r>
                        <a:rPr lang="cs-CZ" sz="2400" b="0" i="1" smtClean="0">
                          <a:latin typeface="Cambria Math"/>
                          <a:ea typeface="Cambria Math"/>
                        </a:rPr>
                        <m:t>𝐽</m:t>
                      </m:r>
                    </m:oMath>
                  </m:oMathPara>
                </a14:m>
                <a:endParaRPr lang="cs-CZ" sz="2400" dirty="0"/>
              </a:p>
            </p:txBody>
          </p:sp>
        </mc:Choice>
        <mc:Fallback xmlns="">
          <p:sp>
            <p:nvSpPr>
              <p:cNvPr id="5" name="TextovéPole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3753" y="3581306"/>
                <a:ext cx="3504806" cy="461665"/>
              </a:xfrm>
              <a:prstGeom prst="rect">
                <a:avLst/>
              </a:prstGeom>
              <a:blipFill rotWithShape="1">
                <a:blip r:embed="rId3"/>
                <a:stretch>
                  <a:fillRect b="-14474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21710510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3" presetClass="pat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2.22222E-6 L 0.63403 2.22222E-6 " pathEditMode="relative" rAng="0" ptsTypes="AA">
                                      <p:cBhvr>
                                        <p:cTn id="11" dur="3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1701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/>
          <p:cNvSpPr txBox="1"/>
          <p:nvPr/>
        </p:nvSpPr>
        <p:spPr>
          <a:xfrm>
            <a:off x="963901" y="764704"/>
            <a:ext cx="71287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Grafické znázornění práce:</a:t>
            </a:r>
          </a:p>
          <a:p>
            <a:r>
              <a:rPr lang="cs-CZ" dirty="0" smtClean="0"/>
              <a:t>F – konstantní síla</a:t>
            </a:r>
            <a:endParaRPr lang="cs-CZ" dirty="0"/>
          </a:p>
        </p:txBody>
      </p:sp>
      <p:sp>
        <p:nvSpPr>
          <p:cNvPr id="74" name="Rectangle 6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5193" name="Picture 7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428890"/>
            <a:ext cx="6973116" cy="45055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78" name="Přímá spojnice 77"/>
          <p:cNvCxnSpPr/>
          <p:nvPr/>
        </p:nvCxnSpPr>
        <p:spPr>
          <a:xfrm>
            <a:off x="1227733" y="3263718"/>
            <a:ext cx="576064" cy="0"/>
          </a:xfrm>
          <a:prstGeom prst="line">
            <a:avLst/>
          </a:prstGeom>
          <a:ln w="381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Přímá spojnice 79"/>
          <p:cNvCxnSpPr/>
          <p:nvPr/>
        </p:nvCxnSpPr>
        <p:spPr>
          <a:xfrm>
            <a:off x="1801666" y="3274351"/>
            <a:ext cx="0" cy="2220798"/>
          </a:xfrm>
          <a:prstGeom prst="line">
            <a:avLst/>
          </a:prstGeom>
          <a:ln w="381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Přímá spojnice 81"/>
          <p:cNvCxnSpPr/>
          <p:nvPr/>
        </p:nvCxnSpPr>
        <p:spPr>
          <a:xfrm>
            <a:off x="5662753" y="3260764"/>
            <a:ext cx="0" cy="2220798"/>
          </a:xfrm>
          <a:prstGeom prst="line">
            <a:avLst/>
          </a:prstGeom>
          <a:ln w="381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TextovéPole 80"/>
          <p:cNvSpPr txBox="1"/>
          <p:nvPr/>
        </p:nvSpPr>
        <p:spPr>
          <a:xfrm>
            <a:off x="7020272" y="2564904"/>
            <a:ext cx="18722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F = 4 N</a:t>
            </a:r>
          </a:p>
          <a:p>
            <a:r>
              <a:rPr lang="cs-CZ" dirty="0" smtClean="0"/>
              <a:t>s = 7 m</a:t>
            </a:r>
            <a:endParaRPr lang="cs-CZ" dirty="0"/>
          </a:p>
        </p:txBody>
      </p:sp>
      <p:sp>
        <p:nvSpPr>
          <p:cNvPr id="84" name="Obdélník 83"/>
          <p:cNvSpPr/>
          <p:nvPr/>
        </p:nvSpPr>
        <p:spPr>
          <a:xfrm>
            <a:off x="1822932" y="3274351"/>
            <a:ext cx="3816000" cy="21960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3" name="TextovéPole 82"/>
          <p:cNvSpPr txBox="1"/>
          <p:nvPr/>
        </p:nvSpPr>
        <p:spPr>
          <a:xfrm>
            <a:off x="7020272" y="3681672"/>
            <a:ext cx="19442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W = F · s </a:t>
            </a:r>
          </a:p>
          <a:p>
            <a:r>
              <a:rPr lang="cs-CZ" dirty="0" smtClean="0"/>
              <a:t>W = 4 · 7 = 28 J</a:t>
            </a:r>
            <a:endParaRPr lang="cs-CZ" dirty="0"/>
          </a:p>
        </p:txBody>
      </p:sp>
      <p:sp>
        <p:nvSpPr>
          <p:cNvPr id="85" name="TextovéPole 84"/>
          <p:cNvSpPr txBox="1"/>
          <p:nvPr/>
        </p:nvSpPr>
        <p:spPr>
          <a:xfrm>
            <a:off x="3203848" y="4123140"/>
            <a:ext cx="1800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i="1" dirty="0" smtClean="0">
                <a:solidFill>
                  <a:schemeClr val="accent1"/>
                </a:solidFill>
              </a:rPr>
              <a:t>W</a:t>
            </a:r>
            <a:endParaRPr lang="cs-CZ" sz="2800" b="1" i="1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4348948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" grpId="0"/>
      <p:bldP spid="84" grpId="0" animBg="1"/>
      <p:bldP spid="83" grpId="0"/>
      <p:bldP spid="85" grpId="0"/>
    </p:bldLst>
  </p:timing>
</p:sld>
</file>

<file path=ppt/theme/theme1.xml><?xml version="1.0" encoding="utf-8"?>
<a:theme xmlns:a="http://schemas.openxmlformats.org/drawingml/2006/main" name="Motiv sady Office">
  <a:themeElements>
    <a:clrScheme name="Vlastní 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C0504D"/>
      </a:hlink>
      <a:folHlink>
        <a:srgbClr val="D99694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807</TotalTime>
  <Words>322</Words>
  <Application>Microsoft Office PowerPoint</Application>
  <PresentationFormat>Předvádění na obrazovce (4:3)</PresentationFormat>
  <Paragraphs>69</Paragraphs>
  <Slides>12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3" baseType="lpstr">
      <vt:lpstr>Motiv sady Office</vt:lpstr>
      <vt:lpstr>Mechanika II.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Děkujeme za pozornost.</vt:lpstr>
    </vt:vector>
  </TitlesOfParts>
  <Company>ATC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HE</dc:creator>
  <cp:lastModifiedBy>Administrator</cp:lastModifiedBy>
  <cp:revision>64</cp:revision>
  <dcterms:created xsi:type="dcterms:W3CDTF">2011-12-03T14:12:28Z</dcterms:created>
  <dcterms:modified xsi:type="dcterms:W3CDTF">2013-05-24T09:11:18Z</dcterms:modified>
</cp:coreProperties>
</file>