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1" r:id="rId3"/>
    <p:sldId id="282" r:id="rId4"/>
    <p:sldId id="283" r:id="rId5"/>
    <p:sldId id="284" r:id="rId6"/>
    <p:sldId id="291" r:id="rId7"/>
    <p:sldId id="285" r:id="rId8"/>
    <p:sldId id="289" r:id="rId9"/>
    <p:sldId id="292" r:id="rId10"/>
    <p:sldId id="293" r:id="rId11"/>
    <p:sldId id="294" r:id="rId12"/>
    <p:sldId id="279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90" d="100"/>
          <a:sy n="90" d="100"/>
        </p:scale>
        <p:origin x="-10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D6003-FE8C-4BDD-93AA-A0B47C401826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A395D-2EFD-46A3-A681-2C1F7C397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33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957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76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91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824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6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51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21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496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36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894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244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80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A395D-2EFD-46A3-A681-2C1F7C397E0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731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Dynamika– test 4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VY_32_INOVACE_10-20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28105"/>
              </p:ext>
            </p:extLst>
          </p:nvPr>
        </p:nvGraphicFramePr>
        <p:xfrm>
          <a:off x="752818" y="1916832"/>
          <a:ext cx="7870140" cy="2346960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9.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Těleso o hmotnosti 2 kg je zavěšeno na  siloměru v kabině výtahu.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 velkou sílu ukazuje siloměr, jestliže se kabina pohybuje se zrychlením 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m/s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směrem nahoru?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16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24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22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59754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13145"/>
              </p:ext>
            </p:extLst>
          </p:nvPr>
        </p:nvGraphicFramePr>
        <p:xfrm>
          <a:off x="752818" y="1916832"/>
          <a:ext cx="7870140" cy="3240363"/>
        </p:xfrm>
        <a:graphic>
          <a:graphicData uri="http://schemas.openxmlformats.org/drawingml/2006/table">
            <a:tbl>
              <a:tblPr/>
              <a:tblGrid>
                <a:gridCol w="434806"/>
                <a:gridCol w="7435334"/>
              </a:tblGrid>
              <a:tr h="153490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10.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Jakou rychlost musí mít motocyklista , jestliže jezdí v kouli o průměru 8m všemi 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směry ? Těžiště stroje a jezdce je ve vzdálenosti 1m od místa dotyku kol se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stěnou.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263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5,5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263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30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1,8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26364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8,3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5812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049712"/>
              </p:ext>
            </p:extLst>
          </p:nvPr>
        </p:nvGraphicFramePr>
        <p:xfrm>
          <a:off x="1259632" y="1988840"/>
          <a:ext cx="6768752" cy="2750561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Je-li výslednice všech sil působících na hmotný bod rovna nule, pak je hmotný bod: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pouze a jedině v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klidu</a:t>
                      </a:r>
                      <a:endParaRPr lang="cs-CZ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rovnoměrně zrychleném pohybu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v klidu nebo v rovnoměrném přímočarém pohybu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nelze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rozhodnout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324320"/>
              </p:ext>
            </p:extLst>
          </p:nvPr>
        </p:nvGraphicFramePr>
        <p:xfrm>
          <a:off x="1187624" y="1988840"/>
          <a:ext cx="6669484" cy="2859410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Jednotkou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hybnosti je: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kg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kg ·m∙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kg ∙ s · m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 ∙ s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· kg</a:t>
                      </a:r>
                      <a:r>
                        <a:rPr lang="cs-CZ" sz="20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933192"/>
              </p:ext>
            </p:extLst>
          </p:nvPr>
        </p:nvGraphicFramePr>
        <p:xfrm>
          <a:off x="755576" y="1844824"/>
          <a:ext cx="7607154" cy="2346960"/>
        </p:xfrm>
        <a:graphic>
          <a:graphicData uri="http://schemas.openxmlformats.org/drawingml/2006/table">
            <a:tbl>
              <a:tblPr/>
              <a:tblGrid>
                <a:gridCol w="346948"/>
                <a:gridCol w="7260206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 velkou silou musíme působit na těleso o hmotnosti 20 kg, aby se 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pohybovalo po vodorovné podložce se zrychlením 3 m/s</a:t>
                      </a:r>
                      <a:r>
                        <a:rPr lang="cs-CZ" sz="18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 Součinitel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smykového tření je 0,25. </a:t>
                      </a:r>
                    </a:p>
                    <a:p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50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60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110 N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)   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260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399595"/>
              </p:ext>
            </p:extLst>
          </p:nvPr>
        </p:nvGraphicFramePr>
        <p:xfrm>
          <a:off x="1115616" y="1772816"/>
          <a:ext cx="7560840" cy="2291468"/>
        </p:xfrm>
        <a:graphic>
          <a:graphicData uri="http://schemas.openxmlformats.org/drawingml/2006/table">
            <a:tbl>
              <a:tblPr/>
              <a:tblGrid>
                <a:gridCol w="343674"/>
                <a:gridCol w="7217166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Střela proletěla hlavní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pušky za 0,02 s a získala rychlost  500 m/s. Hmotnost   </a:t>
                      </a:r>
                      <a:b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střely je 5 gramů. Jak velká síla působí na střelu během výstřelu?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2500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125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1250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284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250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573354"/>
              </p:ext>
            </p:extLst>
          </p:nvPr>
        </p:nvGraphicFramePr>
        <p:xfrm>
          <a:off x="1115616" y="1772816"/>
          <a:ext cx="7382790" cy="2072640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Střela proletěla hlavní</a:t>
                      </a: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pušky za 0,02 s a získala rychlost 500 m/s. Hmotnost   </a:t>
                      </a:r>
                      <a:b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střely je 5 gramů. Jakou rychlostí se bude pohybovat puška o hmotnosti </a:t>
                      </a:r>
                      <a:b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 kg, jestliže není upevněna?</a:t>
                      </a:r>
                      <a:endParaRPr lang="cs-CZ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  <a:endParaRPr lang="cs-CZ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0,5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500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12,5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  <a:endParaRPr lang="cs-CZ" sz="2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5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09210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821813"/>
              </p:ext>
            </p:extLst>
          </p:nvPr>
        </p:nvGraphicFramePr>
        <p:xfrm>
          <a:off x="871464" y="1844824"/>
          <a:ext cx="7632848" cy="2622156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Člověk o hmotnosti 50 kg, běžící rychlostí 5 m/s , skočil na vozík v klidu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 hmotnosti 150 kg. Jakou rychlost bude mít vozík s člověkem ? </a:t>
                      </a:r>
                      <a:b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 tření zanedbáme ) 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1,25 m/s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1,5 m/s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1,75 m/s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121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 m/s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66938"/>
              </p:ext>
            </p:extLst>
          </p:nvPr>
        </p:nvGraphicFramePr>
        <p:xfrm>
          <a:off x="683568" y="476672"/>
          <a:ext cx="8352928" cy="5976665"/>
        </p:xfrm>
        <a:graphic>
          <a:graphicData uri="http://schemas.openxmlformats.org/drawingml/2006/table">
            <a:tbl>
              <a:tblPr/>
              <a:tblGrid>
                <a:gridCol w="379679"/>
                <a:gridCol w="7973249"/>
              </a:tblGrid>
              <a:tr h="344248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</a:t>
                      </a:r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 jakým zrychlením se pohybují tělesa na obrázku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     ( tření zanedbáme )</a:t>
                      </a:r>
                    </a:p>
                    <a:p>
                      <a:pPr lvl="0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3,3 m/s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 m/s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10 m/s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63354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6,6 m/s</a:t>
                      </a:r>
                      <a:r>
                        <a:rPr lang="cs-CZ" sz="200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6" name="Skupina 15"/>
          <p:cNvGrpSpPr/>
          <p:nvPr/>
        </p:nvGrpSpPr>
        <p:grpSpPr>
          <a:xfrm>
            <a:off x="3115086" y="1556792"/>
            <a:ext cx="5079060" cy="2206228"/>
            <a:chOff x="1691680" y="4391124"/>
            <a:chExt cx="5079060" cy="2206228"/>
          </a:xfrm>
        </p:grpSpPr>
        <p:sp>
          <p:nvSpPr>
            <p:cNvPr id="5" name="Vývojový diagram: ruční operace 4"/>
            <p:cNvSpPr/>
            <p:nvPr/>
          </p:nvSpPr>
          <p:spPr>
            <a:xfrm rot="13885141">
              <a:off x="4345356" y="4725144"/>
              <a:ext cx="288032" cy="432048"/>
            </a:xfrm>
            <a:prstGeom prst="flowChartManualOperation">
              <a:avLst/>
            </a:prstGeom>
            <a:solidFill>
              <a:schemeClr val="dk1">
                <a:tint val="50000"/>
                <a:satMod val="300000"/>
              </a:schemeClr>
            </a:solidFill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1691680" y="4921918"/>
              <a:ext cx="2736304" cy="1675434"/>
            </a:xfrm>
            <a:prstGeom prst="rect">
              <a:avLst/>
            </a:prstGeom>
            <a:solidFill>
              <a:schemeClr val="dk1">
                <a:tint val="50000"/>
                <a:satMod val="300000"/>
              </a:schemeClr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Ovál 2"/>
            <p:cNvSpPr/>
            <p:nvPr/>
          </p:nvSpPr>
          <p:spPr>
            <a:xfrm>
              <a:off x="4499992" y="4653136"/>
              <a:ext cx="288032" cy="28803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1763688" y="4391124"/>
              <a:ext cx="720080" cy="504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bdélník 9"/>
            <p:cNvSpPr/>
            <p:nvPr/>
          </p:nvSpPr>
          <p:spPr>
            <a:xfrm rot="5400000">
              <a:off x="4428620" y="5625256"/>
              <a:ext cx="720080" cy="216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/>
            <p:cNvCxnSpPr>
              <a:stCxn id="3" idx="0"/>
            </p:cNvCxnSpPr>
            <p:nvPr/>
          </p:nvCxnSpPr>
          <p:spPr>
            <a:xfrm flipH="1">
              <a:off x="2483768" y="4653136"/>
              <a:ext cx="21602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797649" y="4797152"/>
              <a:ext cx="0" cy="57606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/>
            <p:cNvSpPr txBox="1"/>
            <p:nvPr/>
          </p:nvSpPr>
          <p:spPr>
            <a:xfrm>
              <a:off x="4538492" y="5548590"/>
              <a:ext cx="2232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/>
                <a:t> m</a:t>
              </a:r>
              <a:endParaRPr lang="cs-CZ" i="1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1835696" y="4458458"/>
              <a:ext cx="2232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i="1" dirty="0" smtClean="0"/>
                <a:t>2 m</a:t>
              </a:r>
              <a:endParaRPr lang="cs-CZ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49114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64887"/>
              </p:ext>
            </p:extLst>
          </p:nvPr>
        </p:nvGraphicFramePr>
        <p:xfrm>
          <a:off x="752818" y="1916832"/>
          <a:ext cx="7870140" cy="2133600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  <a:endParaRPr lang="cs-CZ" sz="2000" b="1" i="0" u="none" strike="noStrike" dirty="0">
                        <a:solidFill>
                          <a:srgbClr val="FFFFFF"/>
                        </a:solidFill>
                        <a:effectLst/>
                        <a:latin typeface="Arial Blac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Jak velkou silou je možné roztlačit automobil o hmotnosti 1000 kg </a:t>
                      </a:r>
                      <a:b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 vodorovné silnici?</a:t>
                      </a:r>
                      <a:b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Koeficient valivého odporu je 0,006,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růměr kol je 60 cm. 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10000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200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60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4295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406</Words>
  <Application>Microsoft Office PowerPoint</Application>
  <PresentationFormat>Předvádění na obrazovce (4:3)</PresentationFormat>
  <Paragraphs>125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71</cp:revision>
  <dcterms:created xsi:type="dcterms:W3CDTF">2011-12-03T14:12:28Z</dcterms:created>
  <dcterms:modified xsi:type="dcterms:W3CDTF">2013-05-03T08:52:08Z</dcterms:modified>
</cp:coreProperties>
</file>