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2" r:id="rId3"/>
    <p:sldId id="281" r:id="rId4"/>
    <p:sldId id="294" r:id="rId5"/>
    <p:sldId id="280" r:id="rId6"/>
    <p:sldId id="295" r:id="rId7"/>
    <p:sldId id="296" r:id="rId8"/>
    <p:sldId id="297" r:id="rId9"/>
    <p:sldId id="298" r:id="rId10"/>
    <p:sldId id="293" r:id="rId11"/>
    <p:sldId id="283" r:id="rId12"/>
    <p:sldId id="299" r:id="rId13"/>
    <p:sldId id="279" r:id="rId14"/>
    <p:sldId id="267" r:id="rId1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01" autoAdjust="0"/>
  </p:normalViewPr>
  <p:slideViewPr>
    <p:cSldViewPr>
      <p:cViewPr>
        <p:scale>
          <a:sx n="80" d="100"/>
          <a:sy n="80" d="100"/>
        </p:scale>
        <p:origin x="-1272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719A-F83D-4DBC-B287-7B163CD738A4}" type="datetimeFigureOut">
              <a:rPr lang="cs-CZ" smtClean="0"/>
              <a:t>3.5.2013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1907A-02F1-4483-8D2B-24DAC6C7E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28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9275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20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925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394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5669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369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351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53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63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46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590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2688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999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1907A-02F1-4483-8D2B-24DAC6C7E72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19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6.wdp"/><Relationship Id="rId3" Type="http://schemas.openxmlformats.org/officeDocument/2006/relationships/image" Target="../media/image24.pn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6" Type="http://schemas.microsoft.com/office/2007/relationships/hdphoto" Target="../media/hdphoto5.wdp"/><Relationship Id="rId5" Type="http://schemas.openxmlformats.org/officeDocument/2006/relationships/image" Target="../media/image25.png"/><Relationship Id="rId4" Type="http://schemas.microsoft.com/office/2007/relationships/hdphoto" Target="../media/hdphoto4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0.png"/><Relationship Id="rId4" Type="http://schemas.microsoft.com/office/2007/relationships/hdphoto" Target="../media/hdphoto7.wdp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microsoft.com/office/2007/relationships/hdphoto" Target="../media/hdphoto1.wdp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microsoft.com/office/2007/relationships/hdphoto" Target="../media/hdphoto2.wdp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5.pn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Smykové tření, valivý odpor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VY_32_INOVACE_10-16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Obdélník 2073"/>
          <p:cNvSpPr/>
          <p:nvPr/>
        </p:nvSpPr>
        <p:spPr>
          <a:xfrm>
            <a:off x="0" y="5666826"/>
            <a:ext cx="9540552" cy="1630014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Valivý odpor</a:t>
            </a:r>
            <a:endParaRPr lang="cs-CZ" sz="2400" dirty="0"/>
          </a:p>
        </p:txBody>
      </p:sp>
      <p:pic>
        <p:nvPicPr>
          <p:cNvPr id="2100" name="Picture 5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40930"/>
            <a:ext cx="18192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3" name="Picture 55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707586"/>
            <a:ext cx="4572000" cy="4589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04" name="Picture 56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573" y="5716693"/>
            <a:ext cx="8001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125631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-0.15469 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3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69 0.00231 L 0.05017 0.0023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decel="10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1.66667E-6 -3.7037E-7 L 0.56858 -3.7037E-7 " pathEditMode="relative" rAng="0" ptsTypes="AA">
                                      <p:cBhvr>
                                        <p:cTn id="11" dur="350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420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Rot by="21600000">
                                      <p:cBhvr>
                                        <p:cTn id="13" dur="2850" fill="hold"/>
                                        <p:tgtEl>
                                          <p:spTgt spid="21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Valivý odpor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7951" y="155679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Je způsoben deformací podložky.</a:t>
            </a:r>
          </a:p>
          <a:p>
            <a:r>
              <a:rPr lang="cs-CZ" sz="2400" dirty="0" smtClean="0"/>
              <a:t>Projevuje se odporovou silou při válení kulového či válcového tělesa.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3347864" y="3083209"/>
                <a:ext cx="2042965" cy="781368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ea typeface="Cambria Math" pitchFamily="18" charset="0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m:t>𝑣</m:t>
                          </m:r>
                        </m:sub>
                      </m:sSub>
                      <m:r>
                        <a:rPr lang="cs-CZ" sz="2400" b="0" i="1" smtClean="0">
                          <a:latin typeface="Cambria Math" pitchFamily="18" charset="0"/>
                          <a:ea typeface="Cambria Math" pitchFamily="18" charset="0"/>
                          <a:cs typeface="Arial" pitchFamily="34" charset="0"/>
                        </a:rPr>
                        <m:t>=</m:t>
                      </m:r>
                      <m:r>
                        <a:rPr lang="el-GR" sz="2400" b="0" i="1" smtClean="0">
                          <a:latin typeface="Cambria Math" pitchFamily="18" charset="0"/>
                          <a:ea typeface="Cambria Math" pitchFamily="18" charset="0"/>
                          <a:cs typeface="Arial" pitchFamily="34" charset="0"/>
                        </a:rPr>
                        <m:t>𝜉</m:t>
                      </m:r>
                      <m:r>
                        <a:rPr lang="cs-CZ" sz="2400" b="0" i="1" smtClean="0">
                          <a:latin typeface="Cambria Math" pitchFamily="18" charset="0"/>
                          <a:ea typeface="Cambria Math" pitchFamily="18" charset="0"/>
                          <a:cs typeface="Arial" pitchFamily="34" charset="0"/>
                        </a:rPr>
                        <m:t>∙</m:t>
                      </m:r>
                      <m:f>
                        <m:fPr>
                          <m:ctrlPr>
                            <a:rPr lang="cs-CZ" sz="2400" i="1" smtClean="0">
                              <a:latin typeface="Cambria Math"/>
                              <a:ea typeface="Cambria Math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i="1" smtClean="0">
                                  <a:latin typeface="Cambria Math"/>
                                  <a:ea typeface="Cambria Math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2400" b="0" i="1" smtClean="0">
                                  <a:latin typeface="Cambria Math" pitchFamily="18" charset="0"/>
                                  <a:ea typeface="Cambria Math" pitchFamily="18" charset="0"/>
                                  <a:cs typeface="Arial" pitchFamily="34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cs-CZ" sz="2400" b="0" i="1" smtClean="0">
                                  <a:latin typeface="Cambria Math" pitchFamily="18" charset="0"/>
                                  <a:ea typeface="Cambria Math" pitchFamily="18" charset="0"/>
                                  <a:cs typeface="Arial" pitchFamily="34" charset="0"/>
                                </a:rPr>
                                <m:t>𝑛</m:t>
                              </m:r>
                            </m:sub>
                          </m:sSub>
                        </m:num>
                        <m:den>
                          <m:r>
                            <a:rPr lang="cs-CZ" sz="2400" b="0" i="1" smtClean="0">
                              <a:latin typeface="Cambria Math" pitchFamily="18" charset="0"/>
                              <a:ea typeface="Cambria Math" pitchFamily="18" charset="0"/>
                              <a:cs typeface="Arial" pitchFamily="34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cs-CZ" sz="2400" dirty="0"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083209"/>
                <a:ext cx="2042965" cy="78136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979712" y="4509120"/>
                <a:ext cx="5616624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 smtClean="0">
                        <a:latin typeface="Cambria Math" pitchFamily="18" charset="0"/>
                        <a:ea typeface="Cambria Math" pitchFamily="18" charset="0"/>
                        <a:cs typeface="Arial" pitchFamily="34" charset="0"/>
                      </a:rPr>
                      <m:t>𝜉</m:t>
                    </m:r>
                    <m:r>
                      <a:rPr lang="el-GR" i="1" smtClean="0">
                        <a:latin typeface="Cambria Math" pitchFamily="18" charset="0"/>
                        <a:ea typeface="Cambria Math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cs-CZ" dirty="0" smtClean="0"/>
                  <a:t>(ksí)… rameno valivého odporu (jednotka je </a:t>
                </a:r>
                <a:r>
                  <a:rPr lang="cs-CZ" i="1" dirty="0" smtClean="0"/>
                  <a:t>m</a:t>
                </a:r>
                <a:r>
                  <a:rPr lang="cs-CZ" dirty="0" smtClean="0"/>
                  <a:t>)</a:t>
                </a:r>
              </a:p>
              <a:p>
                <a:endParaRPr lang="cs-CZ" dirty="0"/>
              </a:p>
              <a:p>
                <a:r>
                  <a:rPr lang="cs-CZ" dirty="0" smtClean="0"/>
                  <a:t>R   ….    poloměr valícího se tělesa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≪</m:t>
                      </m:r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4509120"/>
                <a:ext cx="5616624" cy="1569660"/>
              </a:xfrm>
              <a:prstGeom prst="rect">
                <a:avLst/>
              </a:prstGeom>
              <a:blipFill rotWithShape="1">
                <a:blip r:embed="rId4"/>
                <a:stretch>
                  <a:fillRect l="-977" t="-1946" b="-3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929529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Skupina 13"/>
          <p:cNvGrpSpPr/>
          <p:nvPr/>
        </p:nvGrpSpPr>
        <p:grpSpPr>
          <a:xfrm>
            <a:off x="-2268760" y="4234010"/>
            <a:ext cx="20162240" cy="851173"/>
            <a:chOff x="1650670" y="4234011"/>
            <a:chExt cx="6089682" cy="851173"/>
          </a:xfrm>
        </p:grpSpPr>
        <p:sp>
          <p:nvSpPr>
            <p:cNvPr id="3" name="Volný tvar 2"/>
            <p:cNvSpPr/>
            <p:nvPr/>
          </p:nvSpPr>
          <p:spPr>
            <a:xfrm>
              <a:off x="1650670" y="4234011"/>
              <a:ext cx="5729642" cy="131093"/>
            </a:xfrm>
            <a:custGeom>
              <a:avLst/>
              <a:gdLst>
                <a:gd name="connsiteX0" fmla="*/ 0 w 4821382"/>
                <a:gd name="connsiteY0" fmla="*/ 66077 h 66077"/>
                <a:gd name="connsiteX1" fmla="*/ 2802577 w 4821382"/>
                <a:gd name="connsiteY1" fmla="*/ 66077 h 66077"/>
                <a:gd name="connsiteX2" fmla="*/ 3526972 w 4821382"/>
                <a:gd name="connsiteY2" fmla="*/ 6700 h 66077"/>
                <a:gd name="connsiteX3" fmla="*/ 3705101 w 4821382"/>
                <a:gd name="connsiteY3" fmla="*/ 6700 h 66077"/>
                <a:gd name="connsiteX4" fmla="*/ 3978234 w 4821382"/>
                <a:gd name="connsiteY4" fmla="*/ 54202 h 66077"/>
                <a:gd name="connsiteX5" fmla="*/ 4821382 w 4821382"/>
                <a:gd name="connsiteY5" fmla="*/ 54202 h 66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21382" h="66077">
                  <a:moveTo>
                    <a:pt x="0" y="66077"/>
                  </a:moveTo>
                  <a:lnTo>
                    <a:pt x="2802577" y="66077"/>
                  </a:lnTo>
                  <a:cubicBezTo>
                    <a:pt x="3390406" y="56181"/>
                    <a:pt x="3376551" y="16596"/>
                    <a:pt x="3526972" y="6700"/>
                  </a:cubicBezTo>
                  <a:cubicBezTo>
                    <a:pt x="3677393" y="-3196"/>
                    <a:pt x="3629891" y="-1217"/>
                    <a:pt x="3705101" y="6700"/>
                  </a:cubicBezTo>
                  <a:cubicBezTo>
                    <a:pt x="3780311" y="14617"/>
                    <a:pt x="3792187" y="46285"/>
                    <a:pt x="3978234" y="54202"/>
                  </a:cubicBezTo>
                  <a:cubicBezTo>
                    <a:pt x="4164281" y="62119"/>
                    <a:pt x="4492831" y="58160"/>
                    <a:pt x="4821382" y="54202"/>
                  </a:cubicBezTo>
                </a:path>
              </a:pathLst>
            </a:custGeom>
            <a:solidFill>
              <a:srgbClr val="92D050"/>
            </a:solidFill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" name="Obdélník 3"/>
            <p:cNvSpPr/>
            <p:nvPr/>
          </p:nvSpPr>
          <p:spPr>
            <a:xfrm>
              <a:off x="1650670" y="4380606"/>
              <a:ext cx="5729642" cy="43204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/>
            <p:cNvSpPr/>
            <p:nvPr/>
          </p:nvSpPr>
          <p:spPr>
            <a:xfrm>
              <a:off x="5364088" y="4330984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5220072" y="4356262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" name="Ovál 6"/>
            <p:cNvSpPr/>
            <p:nvPr/>
          </p:nvSpPr>
          <p:spPr>
            <a:xfrm>
              <a:off x="5652120" y="4358941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vál 7"/>
            <p:cNvSpPr/>
            <p:nvPr/>
          </p:nvSpPr>
          <p:spPr>
            <a:xfrm>
              <a:off x="5076056" y="4358941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Ovál 8"/>
            <p:cNvSpPr/>
            <p:nvPr/>
          </p:nvSpPr>
          <p:spPr>
            <a:xfrm>
              <a:off x="5940152" y="4370400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/>
            <p:cNvSpPr/>
            <p:nvPr/>
          </p:nvSpPr>
          <p:spPr>
            <a:xfrm>
              <a:off x="6191190" y="4370400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vál 10"/>
            <p:cNvSpPr/>
            <p:nvPr/>
          </p:nvSpPr>
          <p:spPr>
            <a:xfrm>
              <a:off x="6372200" y="4365104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Ovál 11"/>
            <p:cNvSpPr/>
            <p:nvPr/>
          </p:nvSpPr>
          <p:spPr>
            <a:xfrm>
              <a:off x="6408868" y="4358941"/>
              <a:ext cx="1008112" cy="78832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7199302" y="4234011"/>
              <a:ext cx="541050" cy="8511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89362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752071" y="4197418"/>
            <a:ext cx="2646517" cy="7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8" name="Skupina 17"/>
          <p:cNvGrpSpPr/>
          <p:nvPr/>
        </p:nvGrpSpPr>
        <p:grpSpPr>
          <a:xfrm>
            <a:off x="-3492896" y="1316495"/>
            <a:ext cx="3030131" cy="3024000"/>
            <a:chOff x="1835696" y="980728"/>
            <a:chExt cx="3030131" cy="3024000"/>
          </a:xfrm>
        </p:grpSpPr>
        <p:sp>
          <p:nvSpPr>
            <p:cNvPr id="19" name="Vývojový diagram: sumační spojení 18"/>
            <p:cNvSpPr/>
            <p:nvPr/>
          </p:nvSpPr>
          <p:spPr>
            <a:xfrm>
              <a:off x="1841827" y="980728"/>
              <a:ext cx="3024000" cy="3024000"/>
            </a:xfrm>
            <a:prstGeom prst="flowChartSummingJunction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0" name="Vývojový diagram: sumační spojení 19"/>
            <p:cNvSpPr/>
            <p:nvPr/>
          </p:nvSpPr>
          <p:spPr>
            <a:xfrm rot="2700000">
              <a:off x="1835696" y="980728"/>
              <a:ext cx="3024000" cy="3024000"/>
            </a:xfrm>
            <a:prstGeom prst="flowChartSummingJunction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6" name="Obdélník 15"/>
          <p:cNvSpPr/>
          <p:nvPr/>
        </p:nvSpPr>
        <p:spPr>
          <a:xfrm>
            <a:off x="-324544" y="4812653"/>
            <a:ext cx="10260632" cy="221674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2" name="Skupina 21"/>
          <p:cNvGrpSpPr/>
          <p:nvPr/>
        </p:nvGrpSpPr>
        <p:grpSpPr>
          <a:xfrm>
            <a:off x="2277856" y="494925"/>
            <a:ext cx="4956623" cy="4758783"/>
            <a:chOff x="2277856" y="494925"/>
            <a:chExt cx="4956623" cy="4758783"/>
          </a:xfrm>
        </p:grpSpPr>
        <p:grpSp>
          <p:nvGrpSpPr>
            <p:cNvPr id="21" name="Skupina 20"/>
            <p:cNvGrpSpPr/>
            <p:nvPr/>
          </p:nvGrpSpPr>
          <p:grpSpPr>
            <a:xfrm>
              <a:off x="2277856" y="494925"/>
              <a:ext cx="4938478" cy="4758783"/>
              <a:chOff x="2277856" y="494925"/>
              <a:chExt cx="4938478" cy="4758783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77856" y="745764"/>
                <a:ext cx="4938478" cy="45079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cxnSp>
            <p:nvCxnSpPr>
              <p:cNvPr id="23" name="Přímá spojnice se šipkou 22"/>
              <p:cNvCxnSpPr/>
              <p:nvPr/>
            </p:nvCxnSpPr>
            <p:spPr>
              <a:xfrm rot="16200000">
                <a:off x="4495105" y="242897"/>
                <a:ext cx="0" cy="1224136"/>
              </a:xfrm>
              <a:prstGeom prst="straightConnector1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ovéPole 23"/>
              <p:cNvSpPr txBox="1"/>
              <p:nvPr/>
            </p:nvSpPr>
            <p:spPr>
              <a:xfrm>
                <a:off x="4315085" y="494925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i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v</a:t>
                </a:r>
                <a:endParaRPr lang="cs-CZ" b="1" i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cxnSp>
            <p:nvCxnSpPr>
              <p:cNvPr id="26" name="Přímá spojnice se šipkou 25"/>
              <p:cNvCxnSpPr/>
              <p:nvPr/>
            </p:nvCxnSpPr>
            <p:spPr>
              <a:xfrm>
                <a:off x="4560125" y="2733495"/>
                <a:ext cx="0" cy="2448000"/>
              </a:xfrm>
              <a:prstGeom prst="straightConnector1">
                <a:avLst/>
              </a:prstGeom>
              <a:ln w="57150">
                <a:solidFill>
                  <a:schemeClr val="tx1">
                    <a:lumMod val="75000"/>
                    <a:lumOff val="2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Přímá spojnice se šipkou 26"/>
              <p:cNvCxnSpPr/>
              <p:nvPr/>
            </p:nvCxnSpPr>
            <p:spPr>
              <a:xfrm rot="5400000" flipH="1">
                <a:off x="3948057" y="3721076"/>
                <a:ext cx="0" cy="1224136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ovéPole 27"/>
              <p:cNvSpPr txBox="1"/>
              <p:nvPr/>
            </p:nvSpPr>
            <p:spPr>
              <a:xfrm>
                <a:off x="4580004" y="3841901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i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F</a:t>
                </a:r>
                <a:r>
                  <a:rPr lang="cs-CZ" b="1" i="1" baseline="-25000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</a:t>
                </a:r>
                <a:endParaRPr lang="cs-CZ" b="1" i="1" baseline="-25000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29" name="TextovéPole 28"/>
              <p:cNvSpPr txBox="1"/>
              <p:nvPr/>
            </p:nvSpPr>
            <p:spPr>
              <a:xfrm>
                <a:off x="3779912" y="4352191"/>
                <a:ext cx="20882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b="1" i="1" dirty="0" err="1" smtClean="0">
                    <a:solidFill>
                      <a:srgbClr val="FF0000"/>
                    </a:solidFill>
                  </a:rPr>
                  <a:t>F</a:t>
                </a:r>
                <a:r>
                  <a:rPr lang="cs-CZ" b="1" i="1" baseline="-25000" dirty="0" err="1" smtClean="0">
                    <a:solidFill>
                      <a:srgbClr val="FF0000"/>
                    </a:solidFill>
                  </a:rPr>
                  <a:t>v</a:t>
                </a:r>
                <a:endParaRPr lang="cs-CZ" b="1" i="1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5" name="TextovéPole 24"/>
            <p:cNvSpPr txBox="1"/>
            <p:nvPr/>
          </p:nvSpPr>
          <p:spPr>
            <a:xfrm>
              <a:off x="5146247" y="2060848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>
                      <a:lumMod val="75000"/>
                    </a:schemeClr>
                  </a:solidFill>
                </a:rPr>
                <a:t>R</a:t>
              </a:r>
              <a:endParaRPr lang="cs-CZ" b="1" i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430260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1.58264 1.48148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3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48148E-6 L 1.58264 1.48148E-6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13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Alan Pieczonka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-108520" y="3429000"/>
            <a:ext cx="9433048" cy="179452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4" name="Skupina 3"/>
          <p:cNvGrpSpPr/>
          <p:nvPr/>
        </p:nvGrpSpPr>
        <p:grpSpPr>
          <a:xfrm>
            <a:off x="5033644" y="3832122"/>
            <a:ext cx="4117726" cy="1017113"/>
            <a:chOff x="4126682" y="2411887"/>
            <a:chExt cx="4058986" cy="1368152"/>
          </a:xfrm>
        </p:grpSpPr>
        <p:sp>
          <p:nvSpPr>
            <p:cNvPr id="2" name="Ovál 1"/>
            <p:cNvSpPr/>
            <p:nvPr/>
          </p:nvSpPr>
          <p:spPr>
            <a:xfrm>
              <a:off x="4126682" y="2411887"/>
              <a:ext cx="4058986" cy="136815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/>
            <p:cNvSpPr/>
            <p:nvPr/>
          </p:nvSpPr>
          <p:spPr>
            <a:xfrm>
              <a:off x="4870080" y="2762926"/>
              <a:ext cx="2572190" cy="66607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Ovál 5"/>
            <p:cNvSpPr/>
            <p:nvPr/>
          </p:nvSpPr>
          <p:spPr>
            <a:xfrm>
              <a:off x="5673050" y="2931540"/>
              <a:ext cx="966251" cy="3288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6" name="Picture 2" descr="C:\Documents and Settings\NB02\Local Settings\Temporary Internet Files\Content.IE5\AMRSWK6I\MC90043708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2656" y="3762996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3598" y="3501008"/>
            <a:ext cx="3456384" cy="153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Smykové tření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410357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86649 -1.11111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31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77 -0.00047 L 0.78142 0.0004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1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86649 -1.11111E-6 L 1.22881 -1.11111E-6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10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72516" y="4826935"/>
            <a:ext cx="9433048" cy="208255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81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827584" y="1412776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Jev vzniká při styku </a:t>
            </a:r>
            <a:r>
              <a:rPr lang="cs-CZ" b="1" dirty="0" smtClean="0">
                <a:solidFill>
                  <a:schemeClr val="accent1"/>
                </a:solidFill>
              </a:rPr>
              <a:t>dvou ploch.</a:t>
            </a:r>
          </a:p>
          <a:p>
            <a:r>
              <a:rPr lang="cs-CZ" dirty="0" smtClean="0"/>
              <a:t>Je způsoben především </a:t>
            </a:r>
            <a:r>
              <a:rPr lang="cs-CZ" b="1" dirty="0" smtClean="0">
                <a:solidFill>
                  <a:schemeClr val="accent1"/>
                </a:solidFill>
              </a:rPr>
              <a:t>nerovnost</a:t>
            </a:r>
            <a:r>
              <a:rPr lang="cs-CZ" b="1" dirty="0">
                <a:solidFill>
                  <a:schemeClr val="accent1"/>
                </a:solidFill>
              </a:rPr>
              <a:t>mi </a:t>
            </a:r>
            <a:r>
              <a:rPr lang="cs-CZ" dirty="0" smtClean="0"/>
              <a:t>těchto ploch.</a:t>
            </a:r>
          </a:p>
          <a:p>
            <a:r>
              <a:rPr lang="cs-CZ" dirty="0" smtClean="0"/>
              <a:t>Projevuje se jako </a:t>
            </a:r>
            <a:r>
              <a:rPr lang="cs-CZ" b="1" dirty="0" smtClean="0">
                <a:solidFill>
                  <a:schemeClr val="accent1"/>
                </a:solidFill>
              </a:rPr>
              <a:t>třecí síla.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Smykové tření</a:t>
            </a:r>
            <a:endParaRPr lang="cs-CZ" sz="2400" dirty="0"/>
          </a:p>
        </p:txBody>
      </p:sp>
      <p:pic>
        <p:nvPicPr>
          <p:cNvPr id="2050" name="Picture 2" descr="C:\Documents and Settings\NB02\Local Settings\Temporary Internet Files\Content.IE5\E8Y9VWCQ\MC90043708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826935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40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371" y="2563223"/>
            <a:ext cx="3668816" cy="195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Obdélník 11"/>
          <p:cNvSpPr/>
          <p:nvPr/>
        </p:nvSpPr>
        <p:spPr>
          <a:xfrm>
            <a:off x="1216782" y="6309320"/>
            <a:ext cx="50405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1216782" y="6309320"/>
            <a:ext cx="504056" cy="144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1468810" y="3645024"/>
            <a:ext cx="5215969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00836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3.45976E-6 L 0.57656 -0.3984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85" y="-19935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827584" y="1412776"/>
            <a:ext cx="77048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Působí vždy </a:t>
            </a:r>
            <a:r>
              <a:rPr lang="cs-CZ" b="1" dirty="0" smtClean="0">
                <a:solidFill>
                  <a:schemeClr val="accent1"/>
                </a:solidFill>
              </a:rPr>
              <a:t>proti směru pohybu.</a:t>
            </a:r>
          </a:p>
          <a:p>
            <a:r>
              <a:rPr lang="cs-CZ" b="1" dirty="0">
                <a:solidFill>
                  <a:schemeClr val="accent1"/>
                </a:solidFill>
              </a:rPr>
              <a:t>Nezávisí na obsahu </a:t>
            </a:r>
            <a:r>
              <a:rPr lang="cs-CZ" dirty="0"/>
              <a:t>stykových ploch.</a:t>
            </a:r>
          </a:p>
          <a:p>
            <a:r>
              <a:rPr lang="cs-CZ" dirty="0"/>
              <a:t>Při malých </a:t>
            </a:r>
            <a:r>
              <a:rPr lang="cs-CZ" b="1" dirty="0">
                <a:solidFill>
                  <a:schemeClr val="accent1"/>
                </a:solidFill>
              </a:rPr>
              <a:t>rychlostech nezávisí</a:t>
            </a:r>
            <a:r>
              <a:rPr lang="cs-CZ" dirty="0"/>
              <a:t> na jejich velikostech.</a:t>
            </a:r>
          </a:p>
          <a:p>
            <a:r>
              <a:rPr lang="cs-CZ" dirty="0"/>
              <a:t>Je </a:t>
            </a:r>
            <a:r>
              <a:rPr lang="cs-CZ" b="1" dirty="0">
                <a:solidFill>
                  <a:schemeClr val="accent1"/>
                </a:solidFill>
              </a:rPr>
              <a:t>přímo úměrná </a:t>
            </a:r>
            <a:r>
              <a:rPr lang="cs-CZ" dirty="0"/>
              <a:t>velikosti </a:t>
            </a:r>
            <a:r>
              <a:rPr lang="cs-CZ" b="1" dirty="0">
                <a:solidFill>
                  <a:schemeClr val="accent1"/>
                </a:solidFill>
              </a:rPr>
              <a:t>kolmé tlakové síly</a:t>
            </a:r>
            <a:r>
              <a:rPr lang="cs-CZ" dirty="0"/>
              <a:t>, kterou působí jedna plocha na druhou.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Třecí síla</a:t>
            </a:r>
            <a:endParaRPr 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3537146" y="3544874"/>
                <a:ext cx="2042965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𝑓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146" y="3544874"/>
                <a:ext cx="2042965" cy="461665"/>
              </a:xfrm>
              <a:prstGeom prst="rect">
                <a:avLst/>
              </a:prstGeom>
              <a:blipFill rotWithShape="1">
                <a:blip r:embed="rId3"/>
                <a:stretch>
                  <a:fillRect b="-177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ovéPole 1"/>
          <p:cNvSpPr txBox="1"/>
          <p:nvPr/>
        </p:nvSpPr>
        <p:spPr>
          <a:xfrm>
            <a:off x="6012160" y="3637207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… při pohybu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542116" y="4365104"/>
                <a:ext cx="2042965" cy="461665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𝑡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cs typeface="Arial" pitchFamily="34" charset="0"/>
                        </a:rPr>
                        <m:t>=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  <a:cs typeface="Arial" pitchFamily="34" charset="0"/>
                            </a:rPr>
                            <m:t>𝑓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cs typeface="Arial" pitchFamily="34" charset="0"/>
                            </a:rPr>
                            <m:t>0</m:t>
                          </m:r>
                        </m:sub>
                      </m:sSub>
                      <m:r>
                        <a:rPr lang="cs-CZ" sz="2400" b="0" i="1" smtClean="0">
                          <a:latin typeface="Cambria Math"/>
                          <a:ea typeface="Cambria Math"/>
                          <a:cs typeface="Arial" pitchFamily="34" charset="0"/>
                        </a:rPr>
                        <m:t>∙</m:t>
                      </m:r>
                      <m:sSub>
                        <m:sSub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𝐹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  <a:ea typeface="Cambria Math"/>
                              <a:cs typeface="Arial" pitchFamily="34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2116" y="4365104"/>
                <a:ext cx="2042965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625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6017130" y="4457437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… v klidu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827584" y="5229200"/>
                <a:ext cx="763284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</a:rPr>
                        <m:t> −</m:t>
                      </m:r>
                      <m:r>
                        <a:rPr lang="cs-CZ" b="0" i="1" smtClean="0">
                          <a:latin typeface="Cambria Math"/>
                        </a:rPr>
                        <m:t>𝑠𝑜𝑢</m:t>
                      </m:r>
                      <m:r>
                        <a:rPr lang="cs-CZ" b="0" i="1" smtClean="0">
                          <a:latin typeface="Cambria Math"/>
                        </a:rPr>
                        <m:t>č</m:t>
                      </m:r>
                      <m:r>
                        <a:rPr lang="cs-CZ" b="0" i="1" smtClean="0">
                          <a:latin typeface="Cambria Math"/>
                        </a:rPr>
                        <m:t>𝑖𝑛𝑖𝑡𝑒𝑙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𝑠𝑚𝑦𝑘𝑜𝑣</m:t>
                      </m:r>
                      <m:r>
                        <a:rPr lang="cs-CZ" b="0" i="1" smtClean="0">
                          <a:latin typeface="Cambria Math"/>
                        </a:rPr>
                        <m:t>é</m:t>
                      </m:r>
                      <m:r>
                        <a:rPr lang="cs-CZ" b="0" i="1" smtClean="0">
                          <a:latin typeface="Cambria Math"/>
                        </a:rPr>
                        <m:t>h𝑜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𝑒𝑛</m:t>
                      </m:r>
                      <m:r>
                        <a:rPr lang="cs-CZ" b="0" i="1" smtClean="0">
                          <a:latin typeface="Cambria Math"/>
                        </a:rPr>
                        <m:t>í</m:t>
                      </m:r>
                    </m:oMath>
                  </m:oMathPara>
                </a14:m>
                <a:endParaRPr lang="cs-CZ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 −</m:t>
                      </m:r>
                      <m:r>
                        <a:rPr lang="cs-CZ" b="0" i="1" smtClean="0">
                          <a:latin typeface="Cambria Math"/>
                        </a:rPr>
                        <m:t>𝑠𝑜𝑢</m:t>
                      </m:r>
                      <m:r>
                        <a:rPr lang="cs-CZ" b="0" i="1" smtClean="0">
                          <a:latin typeface="Cambria Math"/>
                        </a:rPr>
                        <m:t>č</m:t>
                      </m:r>
                      <m:r>
                        <a:rPr lang="cs-CZ" b="0" i="1" smtClean="0">
                          <a:latin typeface="Cambria Math"/>
                        </a:rPr>
                        <m:t>𝑖𝑛𝑖𝑡𝑒𝑙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𝑘𝑙𝑖𝑑𝑜𝑣</m:t>
                      </m:r>
                      <m:r>
                        <a:rPr lang="cs-CZ" b="0" i="1" smtClean="0">
                          <a:latin typeface="Cambria Math"/>
                        </a:rPr>
                        <m:t>é</m:t>
                      </m:r>
                      <m:r>
                        <a:rPr lang="cs-CZ" b="0" i="1" smtClean="0">
                          <a:latin typeface="Cambria Math"/>
                        </a:rPr>
                        <m:t>h𝑜</m:t>
                      </m:r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ř</m:t>
                      </m:r>
                      <m:r>
                        <a:rPr lang="cs-CZ" b="0" i="1" smtClean="0">
                          <a:latin typeface="Cambria Math"/>
                        </a:rPr>
                        <m:t>𝑒𝑛</m:t>
                      </m:r>
                      <m:r>
                        <a:rPr lang="cs-CZ" b="0" i="1" smtClean="0">
                          <a:latin typeface="Cambria Math"/>
                        </a:rPr>
                        <m:t>í </m:t>
                      </m:r>
                    </m:oMath>
                  </m:oMathPara>
                </a14:m>
                <a:endParaRPr lang="cs-CZ" b="0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&lt;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229200"/>
                <a:ext cx="7632848" cy="923330"/>
              </a:xfrm>
              <a:prstGeom prst="rect">
                <a:avLst/>
              </a:prstGeom>
              <a:blipFill rotWithShape="1">
                <a:blip r:embed="rId5"/>
                <a:stretch>
                  <a:fillRect b="-52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44611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2" grpId="0"/>
      <p:bldP spid="7" grpId="0" animBg="1"/>
      <p:bldP spid="8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468560" y="4221088"/>
            <a:ext cx="10009112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2" name="Skupina 11"/>
          <p:cNvGrpSpPr/>
          <p:nvPr/>
        </p:nvGrpSpPr>
        <p:grpSpPr>
          <a:xfrm>
            <a:off x="-1836712" y="2780928"/>
            <a:ext cx="3071800" cy="2448272"/>
            <a:chOff x="3084376" y="836712"/>
            <a:chExt cx="3071800" cy="2448272"/>
          </a:xfrm>
        </p:grpSpPr>
        <p:sp>
          <p:nvSpPr>
            <p:cNvPr id="3" name="Obdélník 2"/>
            <p:cNvSpPr/>
            <p:nvPr/>
          </p:nvSpPr>
          <p:spPr>
            <a:xfrm>
              <a:off x="3347864" y="1844824"/>
              <a:ext cx="108012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5" name="Přímá spojnice se šipkou 4"/>
            <p:cNvCxnSpPr/>
            <p:nvPr/>
          </p:nvCxnSpPr>
          <p:spPr>
            <a:xfrm>
              <a:off x="3876464" y="2060848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Přímá spojnice se šipkou 5"/>
            <p:cNvCxnSpPr/>
            <p:nvPr/>
          </p:nvCxnSpPr>
          <p:spPr>
            <a:xfrm rot="16200000">
              <a:off x="4247964" y="584684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Přímá spojnice se šipkou 6"/>
            <p:cNvCxnSpPr/>
            <p:nvPr/>
          </p:nvCxnSpPr>
          <p:spPr>
            <a:xfrm flipH="1">
              <a:off x="3084376" y="2257822"/>
              <a:ext cx="79208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3851920" y="2420888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err="1" smtClean="0">
                  <a:solidFill>
                    <a:schemeClr val="accent1"/>
                  </a:solidFill>
                </a:rPr>
                <a:t>F</a:t>
              </a:r>
              <a:r>
                <a:rPr lang="cs-CZ" b="1" i="1" baseline="-25000" dirty="0" err="1" smtClean="0">
                  <a:solidFill>
                    <a:schemeClr val="accent1"/>
                  </a:solidFill>
                </a:rPr>
                <a:t>n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067944" y="836712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/>
                  </a:solidFill>
                </a:rPr>
                <a:t>v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3343647" y="2236222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rgbClr val="FF0000"/>
                  </a:solidFill>
                </a:rPr>
                <a:t>F</a:t>
              </a:r>
              <a:r>
                <a:rPr lang="cs-CZ" b="1" i="1" baseline="-25000" dirty="0" smtClean="0">
                  <a:solidFill>
                    <a:srgbClr val="FF0000"/>
                  </a:solidFill>
                </a:rPr>
                <a:t>t</a:t>
              </a:r>
              <a:endParaRPr lang="cs-CZ" b="1" i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3" name="Skupina 12"/>
          <p:cNvGrpSpPr/>
          <p:nvPr/>
        </p:nvGrpSpPr>
        <p:grpSpPr>
          <a:xfrm>
            <a:off x="3563888" y="2780928"/>
            <a:ext cx="3071800" cy="2448272"/>
            <a:chOff x="3084376" y="836712"/>
            <a:chExt cx="3071800" cy="2448272"/>
          </a:xfrm>
        </p:grpSpPr>
        <p:sp>
          <p:nvSpPr>
            <p:cNvPr id="14" name="Obdélník 13"/>
            <p:cNvSpPr/>
            <p:nvPr/>
          </p:nvSpPr>
          <p:spPr>
            <a:xfrm>
              <a:off x="3347864" y="1844824"/>
              <a:ext cx="108012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5" name="Přímá spojnice se šipkou 14"/>
            <p:cNvCxnSpPr/>
            <p:nvPr/>
          </p:nvCxnSpPr>
          <p:spPr>
            <a:xfrm>
              <a:off x="3876464" y="2060848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/>
            <p:cNvCxnSpPr/>
            <p:nvPr/>
          </p:nvCxnSpPr>
          <p:spPr>
            <a:xfrm rot="16200000">
              <a:off x="4247964" y="584684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/>
            <p:cNvCxnSpPr/>
            <p:nvPr/>
          </p:nvCxnSpPr>
          <p:spPr>
            <a:xfrm flipH="1">
              <a:off x="3084376" y="2257822"/>
              <a:ext cx="79208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ovéPole 17"/>
            <p:cNvSpPr txBox="1"/>
            <p:nvPr/>
          </p:nvSpPr>
          <p:spPr>
            <a:xfrm>
              <a:off x="3851920" y="2420888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err="1" smtClean="0">
                  <a:solidFill>
                    <a:schemeClr val="accent1"/>
                  </a:solidFill>
                </a:rPr>
                <a:t>F</a:t>
              </a:r>
              <a:r>
                <a:rPr lang="cs-CZ" b="1" i="1" baseline="-25000" dirty="0" err="1" smtClean="0">
                  <a:solidFill>
                    <a:schemeClr val="accent1"/>
                  </a:solidFill>
                </a:rPr>
                <a:t>n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9" name="TextovéPole 18"/>
            <p:cNvSpPr txBox="1"/>
            <p:nvPr/>
          </p:nvSpPr>
          <p:spPr>
            <a:xfrm>
              <a:off x="4067944" y="836712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/>
                  </a:solidFill>
                </a:rPr>
                <a:t>v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20" name="TextovéPole 19"/>
            <p:cNvSpPr txBox="1"/>
            <p:nvPr/>
          </p:nvSpPr>
          <p:spPr>
            <a:xfrm>
              <a:off x="3343647" y="2236222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rgbClr val="FF0000"/>
                  </a:solidFill>
                </a:rPr>
                <a:t>F</a:t>
              </a:r>
              <a:r>
                <a:rPr lang="cs-CZ" b="1" i="1" baseline="-25000" dirty="0" smtClean="0">
                  <a:solidFill>
                    <a:srgbClr val="FF0000"/>
                  </a:solidFill>
                </a:rPr>
                <a:t>t</a:t>
              </a:r>
              <a:endParaRPr lang="cs-CZ" b="1" i="1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3573757" y="1628800"/>
                <a:ext cx="1587358" cy="626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e>
                      </m:acc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𝒈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757" y="1628800"/>
                <a:ext cx="1587358" cy="6261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61541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48844E-6 L 1.23368 2.48844E-6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68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 rot="1687179">
            <a:off x="-2829604" y="4016892"/>
            <a:ext cx="12224716" cy="3760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ovéPole 35"/>
              <p:cNvSpPr txBox="1"/>
              <p:nvPr/>
            </p:nvSpPr>
            <p:spPr>
              <a:xfrm>
                <a:off x="3573757" y="1628800"/>
                <a:ext cx="1587358" cy="626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e>
                      </m:acc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𝒈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6" name="TextovéPole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3757" y="1628800"/>
                <a:ext cx="1587358" cy="62619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Skupina 38"/>
          <p:cNvGrpSpPr/>
          <p:nvPr/>
        </p:nvGrpSpPr>
        <p:grpSpPr>
          <a:xfrm>
            <a:off x="3317562" y="3643549"/>
            <a:ext cx="3461964" cy="2002883"/>
            <a:chOff x="3317562" y="3643549"/>
            <a:chExt cx="3461964" cy="2002883"/>
          </a:xfrm>
        </p:grpSpPr>
        <p:sp>
          <p:nvSpPr>
            <p:cNvPr id="38" name="Obdélník 37"/>
            <p:cNvSpPr/>
            <p:nvPr/>
          </p:nvSpPr>
          <p:spPr>
            <a:xfrm rot="1734779">
              <a:off x="3817109" y="4366619"/>
              <a:ext cx="698086" cy="1186645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Obdélník 28"/>
            <p:cNvSpPr/>
            <p:nvPr/>
          </p:nvSpPr>
          <p:spPr>
            <a:xfrm rot="1687179">
              <a:off x="3625787" y="4019936"/>
              <a:ext cx="108012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30" name="Přímá spojnice se šipkou 29"/>
            <p:cNvCxnSpPr/>
            <p:nvPr/>
          </p:nvCxnSpPr>
          <p:spPr>
            <a:xfrm rot="1687179">
              <a:off x="3867263" y="4158313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se šipkou 30"/>
            <p:cNvCxnSpPr/>
            <p:nvPr/>
          </p:nvCxnSpPr>
          <p:spPr>
            <a:xfrm rot="17887179">
              <a:off x="4890651" y="3031481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nice se šipkou 31"/>
            <p:cNvCxnSpPr/>
            <p:nvPr/>
          </p:nvCxnSpPr>
          <p:spPr>
            <a:xfrm rot="1687179" flipH="1">
              <a:off x="3317562" y="4217622"/>
              <a:ext cx="79208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ovéPole 32"/>
            <p:cNvSpPr txBox="1"/>
            <p:nvPr/>
          </p:nvSpPr>
          <p:spPr>
            <a:xfrm rot="1687179">
              <a:off x="3754123" y="5006843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err="1" smtClean="0">
                  <a:solidFill>
                    <a:schemeClr val="accent1"/>
                  </a:solidFill>
                </a:rPr>
                <a:t>F</a:t>
              </a:r>
              <a:r>
                <a:rPr lang="cs-CZ" b="1" i="1" baseline="-25000" dirty="0" err="1" smtClean="0">
                  <a:solidFill>
                    <a:schemeClr val="accent1"/>
                  </a:solidFill>
                </a:rPr>
                <a:t>n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34" name="TextovéPole 33"/>
            <p:cNvSpPr txBox="1"/>
            <p:nvPr/>
          </p:nvSpPr>
          <p:spPr>
            <a:xfrm rot="1687179">
              <a:off x="4691294" y="371147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/>
                  </a:solidFill>
                </a:rPr>
                <a:t>v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35" name="TextovéPole 34"/>
            <p:cNvSpPr txBox="1"/>
            <p:nvPr/>
          </p:nvSpPr>
          <p:spPr>
            <a:xfrm rot="1687179">
              <a:off x="3392880" y="4604418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rgbClr val="FF0000"/>
                  </a:solidFill>
                </a:rPr>
                <a:t>F</a:t>
              </a:r>
              <a:r>
                <a:rPr lang="cs-CZ" b="1" i="1" baseline="-25000" dirty="0" smtClean="0">
                  <a:solidFill>
                    <a:srgbClr val="FF0000"/>
                  </a:solidFill>
                </a:rPr>
                <a:t>t</a:t>
              </a:r>
              <a:endParaRPr lang="cs-CZ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27" name="Přímá spojnice se šipkou 26"/>
            <p:cNvCxnSpPr/>
            <p:nvPr/>
          </p:nvCxnSpPr>
          <p:spPr>
            <a:xfrm>
              <a:off x="4156742" y="4242432"/>
              <a:ext cx="27890" cy="1404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ovéPole 27"/>
            <p:cNvSpPr txBox="1"/>
            <p:nvPr/>
          </p:nvSpPr>
          <p:spPr>
            <a:xfrm>
              <a:off x="4148249" y="4822177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/>
                  </a:solidFill>
                </a:rPr>
                <a:t>F</a:t>
              </a:r>
              <a:r>
                <a:rPr lang="cs-CZ" b="1" i="1" baseline="-25000" dirty="0" smtClean="0">
                  <a:solidFill>
                    <a:schemeClr val="accent1"/>
                  </a:solidFill>
                </a:rPr>
                <a:t>g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cxnSp>
          <p:nvCxnSpPr>
            <p:cNvPr id="37" name="Přímá spojnice se šipkou 36"/>
            <p:cNvCxnSpPr/>
            <p:nvPr/>
          </p:nvCxnSpPr>
          <p:spPr>
            <a:xfrm rot="12487179" flipH="1">
              <a:off x="4139125" y="4442951"/>
              <a:ext cx="72000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Skupina 39"/>
          <p:cNvGrpSpPr/>
          <p:nvPr/>
        </p:nvGrpSpPr>
        <p:grpSpPr>
          <a:xfrm>
            <a:off x="-2268760" y="634029"/>
            <a:ext cx="3461964" cy="2002883"/>
            <a:chOff x="3317562" y="3643549"/>
            <a:chExt cx="3461964" cy="2002883"/>
          </a:xfrm>
        </p:grpSpPr>
        <p:sp>
          <p:nvSpPr>
            <p:cNvPr id="41" name="Obdélník 40"/>
            <p:cNvSpPr/>
            <p:nvPr/>
          </p:nvSpPr>
          <p:spPr>
            <a:xfrm rot="1734779">
              <a:off x="3817109" y="4366619"/>
              <a:ext cx="698086" cy="1186645"/>
            </a:xfrm>
            <a:prstGeom prst="rect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Obdélník 41"/>
            <p:cNvSpPr/>
            <p:nvPr/>
          </p:nvSpPr>
          <p:spPr>
            <a:xfrm rot="1687179">
              <a:off x="3625787" y="4019936"/>
              <a:ext cx="1080120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3" name="Přímá spojnice se šipkou 42"/>
            <p:cNvCxnSpPr/>
            <p:nvPr/>
          </p:nvCxnSpPr>
          <p:spPr>
            <a:xfrm rot="1687179">
              <a:off x="3867263" y="4158313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nice se šipkou 43"/>
            <p:cNvCxnSpPr/>
            <p:nvPr/>
          </p:nvCxnSpPr>
          <p:spPr>
            <a:xfrm rot="17887179">
              <a:off x="4890651" y="3031481"/>
              <a:ext cx="0" cy="122413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se šipkou 44"/>
            <p:cNvCxnSpPr/>
            <p:nvPr/>
          </p:nvCxnSpPr>
          <p:spPr>
            <a:xfrm rot="1687179" flipH="1">
              <a:off x="3317562" y="4217622"/>
              <a:ext cx="792088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ovéPole 45"/>
            <p:cNvSpPr txBox="1"/>
            <p:nvPr/>
          </p:nvSpPr>
          <p:spPr>
            <a:xfrm rot="1687179">
              <a:off x="3754123" y="5006843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err="1" smtClean="0">
                  <a:solidFill>
                    <a:schemeClr val="accent1"/>
                  </a:solidFill>
                </a:rPr>
                <a:t>F</a:t>
              </a:r>
              <a:r>
                <a:rPr lang="cs-CZ" b="1" i="1" baseline="-25000" dirty="0" err="1" smtClean="0">
                  <a:solidFill>
                    <a:schemeClr val="accent1"/>
                  </a:solidFill>
                </a:rPr>
                <a:t>n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47" name="TextovéPole 46"/>
            <p:cNvSpPr txBox="1"/>
            <p:nvPr/>
          </p:nvSpPr>
          <p:spPr>
            <a:xfrm rot="1687179">
              <a:off x="4691294" y="3711470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/>
                  </a:solidFill>
                </a:rPr>
                <a:t>v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48" name="TextovéPole 47"/>
            <p:cNvSpPr txBox="1"/>
            <p:nvPr/>
          </p:nvSpPr>
          <p:spPr>
            <a:xfrm rot="1687179">
              <a:off x="3392880" y="4604418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rgbClr val="FF0000"/>
                  </a:solidFill>
                </a:rPr>
                <a:t>F</a:t>
              </a:r>
              <a:r>
                <a:rPr lang="cs-CZ" b="1" i="1" baseline="-25000" dirty="0" smtClean="0">
                  <a:solidFill>
                    <a:srgbClr val="FF0000"/>
                  </a:solidFill>
                </a:rPr>
                <a:t>t</a:t>
              </a:r>
              <a:endParaRPr lang="cs-CZ" b="1" i="1" dirty="0">
                <a:solidFill>
                  <a:srgbClr val="FF0000"/>
                </a:solidFill>
              </a:endParaRPr>
            </a:p>
          </p:txBody>
        </p:sp>
        <p:cxnSp>
          <p:nvCxnSpPr>
            <p:cNvPr id="49" name="Přímá spojnice se šipkou 48"/>
            <p:cNvCxnSpPr/>
            <p:nvPr/>
          </p:nvCxnSpPr>
          <p:spPr>
            <a:xfrm>
              <a:off x="4156742" y="4242432"/>
              <a:ext cx="27890" cy="14040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ovéPole 49"/>
            <p:cNvSpPr txBox="1"/>
            <p:nvPr/>
          </p:nvSpPr>
          <p:spPr>
            <a:xfrm>
              <a:off x="4148249" y="4822177"/>
              <a:ext cx="20882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i="1" dirty="0" smtClean="0">
                  <a:solidFill>
                    <a:schemeClr val="accent1"/>
                  </a:solidFill>
                </a:rPr>
                <a:t>F</a:t>
              </a:r>
              <a:r>
                <a:rPr lang="cs-CZ" b="1" i="1" baseline="-25000" dirty="0" smtClean="0">
                  <a:solidFill>
                    <a:schemeClr val="accent1"/>
                  </a:solidFill>
                </a:rPr>
                <a:t>g</a:t>
              </a:r>
              <a:endParaRPr lang="cs-CZ" b="1" i="1" dirty="0">
                <a:solidFill>
                  <a:schemeClr val="accent1"/>
                </a:solidFill>
              </a:endParaRPr>
            </a:p>
          </p:txBody>
        </p:sp>
        <p:cxnSp>
          <p:nvCxnSpPr>
            <p:cNvPr id="51" name="Přímá spojnice se šipkou 50"/>
            <p:cNvCxnSpPr/>
            <p:nvPr/>
          </p:nvCxnSpPr>
          <p:spPr>
            <a:xfrm rot="12487179" flipH="1">
              <a:off x="4139125" y="4442951"/>
              <a:ext cx="720000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720642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1.34618 0.95463 " pathEditMode="relative" rAng="0" ptsTypes="AA">
                                      <p:cBhvr>
                                        <p:cTn id="6" dur="7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309" y="477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14" b="99229" l="306" r="9847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43" y="1196752"/>
            <a:ext cx="4320480" cy="5139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bdélník 1"/>
          <p:cNvSpPr/>
          <p:nvPr/>
        </p:nvSpPr>
        <p:spPr>
          <a:xfrm rot="5400000">
            <a:off x="-486562" y="1862826"/>
            <a:ext cx="6192688" cy="34203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644008" y="442782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chemeClr val="accent1"/>
                </a:solidFill>
              </a:rPr>
              <a:t>F</a:t>
            </a:r>
            <a:r>
              <a:rPr lang="cs-CZ" b="1" i="1" baseline="-25000" dirty="0" smtClean="0">
                <a:solidFill>
                  <a:schemeClr val="accent1"/>
                </a:solidFill>
              </a:rPr>
              <a:t>g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 rot="5400000">
            <a:off x="3883592" y="3303886"/>
            <a:ext cx="1431159" cy="572464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5" name="Přímá spojnice se šipkou 14"/>
          <p:cNvCxnSpPr/>
          <p:nvPr/>
        </p:nvCxnSpPr>
        <p:spPr>
          <a:xfrm rot="5400000">
            <a:off x="3788181" y="2763943"/>
            <a:ext cx="0" cy="162198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583875" y="3555406"/>
            <a:ext cx="0" cy="1800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 rot="5400000" flipH="1">
            <a:off x="3438180" y="2672816"/>
            <a:ext cx="1800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501950" y="3587707"/>
            <a:ext cx="2766907" cy="48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err="1" smtClean="0">
                <a:solidFill>
                  <a:schemeClr val="accent1"/>
                </a:solidFill>
              </a:rPr>
              <a:t>F</a:t>
            </a:r>
            <a:r>
              <a:rPr lang="cs-CZ" b="1" i="1" baseline="-25000" dirty="0" err="1" smtClean="0">
                <a:solidFill>
                  <a:schemeClr val="accent1"/>
                </a:solidFill>
              </a:rPr>
              <a:t>n</a:t>
            </a:r>
            <a:endParaRPr lang="cs-CZ" b="1" i="1" dirty="0">
              <a:solidFill>
                <a:schemeClr val="accent1"/>
              </a:solidFill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325373" y="2924944"/>
            <a:ext cx="2766907" cy="48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FF0000"/>
                </a:solidFill>
              </a:rPr>
              <a:t>F</a:t>
            </a:r>
            <a:r>
              <a:rPr lang="cs-CZ" b="1" i="1" baseline="-25000" dirty="0" smtClean="0">
                <a:solidFill>
                  <a:srgbClr val="FF0000"/>
                </a:solidFill>
              </a:rPr>
              <a:t>t</a:t>
            </a:r>
            <a:endParaRPr lang="cs-CZ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5938561" y="605793"/>
                <a:ext cx="1587358" cy="626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800" b="1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b>
                          </m:sSub>
                        </m:e>
                      </m:acc>
                      <m:r>
                        <a:rPr lang="cs-CZ" sz="2800" b="1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≠</m:t>
                      </m:r>
                      <m:acc>
                        <m:accPr>
                          <m:chr m:val="⃗"/>
                          <m:ctrlPr>
                            <a:rPr lang="cs-CZ" sz="28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𝑭</m:t>
                              </m:r>
                            </m:e>
                            <m:sub>
                              <m:r>
                                <a:rPr lang="cs-CZ" sz="2800" b="1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𝒈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cs-CZ" sz="28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561" y="605793"/>
                <a:ext cx="1587358" cy="6261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33389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Třecí síla - užitečná</a:t>
            </a:r>
            <a:endParaRPr lang="cs-CZ" sz="2400" dirty="0"/>
          </a:p>
        </p:txBody>
      </p:sp>
      <p:pic>
        <p:nvPicPr>
          <p:cNvPr id="2050" name="Picture 2" descr="C:\Documents and Settings\NB02\Local Settings\Temporary Internet Files\Content.IE5\G8V0P80V\MC900289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2005319" cy="1657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NB02\Local Settings\Temporary Internet Files\Content.IE5\E8Y9VWCQ\MC90002447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828" y="1476225"/>
            <a:ext cx="1473098" cy="1610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NB02\Local Settings\Temporary Internet Files\Content.IE5\9W1YWHR3\MC90023725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264" y="4049946"/>
            <a:ext cx="2008360" cy="2145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NB02\Local Settings\Temporary Internet Files\Content.IE5\E8Y9VWCQ\MC90025037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7210" y="1431290"/>
            <a:ext cx="2334285" cy="272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NB02\Local Settings\Temporary Internet Files\Content.IE5\9W1YWHR3\MC900318854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372303"/>
            <a:ext cx="1824228" cy="18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038049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ovéPole 11"/>
          <p:cNvSpPr txBox="1"/>
          <p:nvPr/>
        </p:nvSpPr>
        <p:spPr>
          <a:xfrm>
            <a:off x="611560" y="76470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accent1"/>
                </a:solidFill>
              </a:rPr>
              <a:t>Třecí síla - škodlivá</a:t>
            </a:r>
            <a:endParaRPr lang="cs-CZ" sz="2400" dirty="0"/>
          </a:p>
        </p:txBody>
      </p:sp>
      <p:pic>
        <p:nvPicPr>
          <p:cNvPr id="3074" name="Picture 2" descr="C:\Documents and Settings\NB02\Local Settings\Temporary Internet Files\Content.IE5\AMRSWK6I\MC90008944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1368133"/>
            <a:ext cx="2496747" cy="217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NB02\Local Settings\Temporary Internet Files\Content.IE5\9W1YWHR3\MC90029980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340768"/>
            <a:ext cx="3390387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Documents and Settings\NB02\Local Settings\Temporary Internet Files\Content.IE5\E8Y9VWCQ\MC900055098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3568" y="3662558"/>
            <a:ext cx="2952327" cy="285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Documents and Settings\NB02\Local Settings\Temporary Internet Files\Content.IE5\E8Y9VWCQ\MC900150158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4302445"/>
            <a:ext cx="2848824" cy="213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3952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1860</TotalTime>
  <Words>295</Words>
  <Application>Microsoft Office PowerPoint</Application>
  <PresentationFormat>Předvádění na obrazovce (4:3)</PresentationFormat>
  <Paragraphs>74</Paragraphs>
  <Slides>14</Slides>
  <Notes>14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Mechanika 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alan</cp:lastModifiedBy>
  <cp:revision>85</cp:revision>
  <dcterms:created xsi:type="dcterms:W3CDTF">2011-12-03T14:12:28Z</dcterms:created>
  <dcterms:modified xsi:type="dcterms:W3CDTF">2013-05-03T08:32:13Z</dcterms:modified>
</cp:coreProperties>
</file>