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92" r:id="rId3"/>
    <p:sldId id="293" r:id="rId4"/>
    <p:sldId id="287" r:id="rId5"/>
    <p:sldId id="286" r:id="rId6"/>
    <p:sldId id="288" r:id="rId7"/>
    <p:sldId id="294" r:id="rId8"/>
    <p:sldId id="290" r:id="rId9"/>
    <p:sldId id="295" r:id="rId10"/>
    <p:sldId id="279" r:id="rId11"/>
    <p:sldId id="267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33"/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01" autoAdjust="0"/>
  </p:normalViewPr>
  <p:slideViewPr>
    <p:cSldViewPr>
      <p:cViewPr>
        <p:scale>
          <a:sx n="90" d="100"/>
          <a:sy n="90" d="100"/>
        </p:scale>
        <p:origin x="-10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B9719A-F83D-4DBC-B287-7B163CD738A4}" type="datetimeFigureOut">
              <a:rPr lang="cs-CZ" smtClean="0"/>
              <a:t>3.5.2013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B1907A-02F1-4483-8D2B-24DAC6C7E7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28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29616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2809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8921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4154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97115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52491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6643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38595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0851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1517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2371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37D58-FE2D-4BB4-87B3-6B1E1412DDD6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0B2C8-0AE4-4DF6-9D51-1528F8A34C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3F4F3-6507-4155-9CB9-11FFBEC8CB1F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565DE-A243-4149-9800-636659DFBE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037A3-C926-4599-AB63-0334ACA12EC6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70DBC-270F-42C7-A683-529CF9F282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9DF94-2D7F-4F11-BCDD-4FA7C267D9A8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55C96-31DF-4E0B-8A29-570891E399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CDEC3-BC88-48A2-B64C-6BFE56287A18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0A76D-CDDF-48CE-B192-25D6D3F720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8A989-257F-497A-BEDF-2C206640251B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EBC48-54A0-4A78-A422-D6C1416318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BA5B4-6AC1-4552-B688-43B8F4332889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381C1-7951-46F4-ABC2-045B3F8A2F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79CAE-0219-4F09-B202-55DF938F9B65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B97AB-C0C8-4DE3-934F-1231868261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BF6B2-E91F-4553-BA59-37E8E307428D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60D10-1D27-437A-93F7-B38F19FB5C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BF788-6C6F-472F-B114-8C4AA86B5044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89CEF-B344-470C-AD0C-782F5B15F3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71383-7520-467E-9361-372990F7CF04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1D4D1-1EB8-4E0D-ADC5-ABBBD9531C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994AD-9F31-489D-8F6F-8997437A2372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AFF44-77BB-4152-A50E-C0280ACFCB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03CD5D-730B-4DF8-8352-CB6D475B6EBA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EAB025-E801-4724-A5B7-F0789AD28F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Mechanika 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Druhý pohybový zákon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8686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VY_32_INOVACE_10-14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55776" y="3645024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Autor obrázků: Alan Pieczonka</a:t>
            </a:r>
          </a:p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Zdroj klipartů: MS Office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832482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Děkujeme za pozornost.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Autor DUM: Mgr. Alan Pieczonka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23528" y="2214934"/>
            <a:ext cx="8640960" cy="20595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18" name="Skupina 17"/>
          <p:cNvGrpSpPr/>
          <p:nvPr/>
        </p:nvGrpSpPr>
        <p:grpSpPr>
          <a:xfrm>
            <a:off x="467544" y="841366"/>
            <a:ext cx="2210372" cy="1352744"/>
            <a:chOff x="467544" y="841366"/>
            <a:chExt cx="2210372" cy="1352744"/>
          </a:xfrm>
        </p:grpSpPr>
        <p:pic>
          <p:nvPicPr>
            <p:cNvPr id="3" name="Picture 2" descr="C:\Documents and Settings\NB02\Local Settings\Temporary Internet Files\Content.IE5\Z2LTAANU\MC900391038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67544" y="841366"/>
              <a:ext cx="1296144" cy="1352744"/>
            </a:xfrm>
            <a:prstGeom prst="rect">
              <a:avLst/>
            </a:prstGeom>
            <a:noFill/>
          </p:spPr>
        </p:pic>
        <p:grpSp>
          <p:nvGrpSpPr>
            <p:cNvPr id="17" name="Skupina 16"/>
            <p:cNvGrpSpPr/>
            <p:nvPr/>
          </p:nvGrpSpPr>
          <p:grpSpPr>
            <a:xfrm>
              <a:off x="1736169" y="1263554"/>
              <a:ext cx="941747" cy="930555"/>
              <a:chOff x="2721564" y="3935152"/>
              <a:chExt cx="1386731" cy="1370250"/>
            </a:xfrm>
          </p:grpSpPr>
          <p:sp>
            <p:nvSpPr>
              <p:cNvPr id="5" name="Lichoběžník 4"/>
              <p:cNvSpPr/>
              <p:nvPr/>
            </p:nvSpPr>
            <p:spPr>
              <a:xfrm rot="5880137">
                <a:off x="3176743" y="3912853"/>
                <a:ext cx="688960" cy="1174144"/>
              </a:xfrm>
              <a:prstGeom prst="trapezoid">
                <a:avLst>
                  <a:gd name="adj" fmla="val 14820"/>
                </a:avLst>
              </a:prstGeom>
              <a:pattFill prst="smGrid">
                <a:fgClr>
                  <a:schemeClr val="bg1">
                    <a:lumMod val="85000"/>
                  </a:schemeClr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7" name="Přímá spojnice 6"/>
              <p:cNvCxnSpPr/>
              <p:nvPr/>
            </p:nvCxnSpPr>
            <p:spPr>
              <a:xfrm flipH="1" flipV="1">
                <a:off x="2721564" y="4009258"/>
                <a:ext cx="288032" cy="7200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Ovál 7"/>
              <p:cNvSpPr/>
              <p:nvPr/>
            </p:nvSpPr>
            <p:spPr>
              <a:xfrm>
                <a:off x="2900601" y="5085184"/>
                <a:ext cx="220218" cy="220218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10" name="Přímá spojnice 9"/>
              <p:cNvCxnSpPr/>
              <p:nvPr/>
            </p:nvCxnSpPr>
            <p:spPr>
              <a:xfrm flipH="1">
                <a:off x="2841171" y="4747659"/>
                <a:ext cx="50740" cy="33752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Přímá spojnice 11"/>
              <p:cNvCxnSpPr/>
              <p:nvPr/>
            </p:nvCxnSpPr>
            <p:spPr>
              <a:xfrm flipH="1">
                <a:off x="2841172" y="5085184"/>
                <a:ext cx="1154764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Ovál 14"/>
              <p:cNvSpPr/>
              <p:nvPr/>
            </p:nvSpPr>
            <p:spPr>
              <a:xfrm>
                <a:off x="3775718" y="5085184"/>
                <a:ext cx="220218" cy="220218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6" name="Ovál 15"/>
              <p:cNvSpPr/>
              <p:nvPr/>
            </p:nvSpPr>
            <p:spPr>
              <a:xfrm>
                <a:off x="2721564" y="3935152"/>
                <a:ext cx="110109" cy="110109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</p:grpSp>
      <p:sp>
        <p:nvSpPr>
          <p:cNvPr id="19" name="Obdélník 18"/>
          <p:cNvSpPr/>
          <p:nvPr/>
        </p:nvSpPr>
        <p:spPr>
          <a:xfrm>
            <a:off x="351992" y="4807222"/>
            <a:ext cx="8640960" cy="20595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31" name="Skupina 30"/>
          <p:cNvGrpSpPr/>
          <p:nvPr/>
        </p:nvGrpSpPr>
        <p:grpSpPr>
          <a:xfrm>
            <a:off x="467544" y="3429000"/>
            <a:ext cx="3153286" cy="1357397"/>
            <a:chOff x="467544" y="3429000"/>
            <a:chExt cx="3153286" cy="1357397"/>
          </a:xfrm>
        </p:grpSpPr>
        <p:pic>
          <p:nvPicPr>
            <p:cNvPr id="21" name="Picture 2" descr="C:\Documents and Settings\NB02\Local Settings\Temporary Internet Files\Content.IE5\Z2LTAANU\MC900391038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10458" y="3433653"/>
              <a:ext cx="1296144" cy="1352744"/>
            </a:xfrm>
            <a:prstGeom prst="rect">
              <a:avLst/>
            </a:prstGeom>
            <a:noFill/>
          </p:spPr>
        </p:pic>
        <p:grpSp>
          <p:nvGrpSpPr>
            <p:cNvPr id="22" name="Skupina 21"/>
            <p:cNvGrpSpPr/>
            <p:nvPr/>
          </p:nvGrpSpPr>
          <p:grpSpPr>
            <a:xfrm>
              <a:off x="2679083" y="3855841"/>
              <a:ext cx="941747" cy="930555"/>
              <a:chOff x="2721564" y="3935152"/>
              <a:chExt cx="1386731" cy="1370250"/>
            </a:xfrm>
          </p:grpSpPr>
          <p:sp>
            <p:nvSpPr>
              <p:cNvPr id="23" name="Lichoběžník 22"/>
              <p:cNvSpPr/>
              <p:nvPr/>
            </p:nvSpPr>
            <p:spPr>
              <a:xfrm rot="5880137">
                <a:off x="3176743" y="3912853"/>
                <a:ext cx="688960" cy="1174144"/>
              </a:xfrm>
              <a:prstGeom prst="trapezoid">
                <a:avLst>
                  <a:gd name="adj" fmla="val 14820"/>
                </a:avLst>
              </a:prstGeom>
              <a:pattFill prst="smGrid">
                <a:fgClr>
                  <a:schemeClr val="bg1">
                    <a:lumMod val="85000"/>
                  </a:schemeClr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24" name="Přímá spojnice 23"/>
              <p:cNvCxnSpPr/>
              <p:nvPr/>
            </p:nvCxnSpPr>
            <p:spPr>
              <a:xfrm flipH="1" flipV="1">
                <a:off x="2721564" y="4009258"/>
                <a:ext cx="288032" cy="7200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Ovál 24"/>
              <p:cNvSpPr/>
              <p:nvPr/>
            </p:nvSpPr>
            <p:spPr>
              <a:xfrm>
                <a:off x="2900601" y="5085184"/>
                <a:ext cx="220218" cy="220218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26" name="Přímá spojnice 25"/>
              <p:cNvCxnSpPr/>
              <p:nvPr/>
            </p:nvCxnSpPr>
            <p:spPr>
              <a:xfrm flipH="1">
                <a:off x="2841171" y="4747659"/>
                <a:ext cx="50740" cy="33752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Přímá spojnice 26"/>
              <p:cNvCxnSpPr/>
              <p:nvPr/>
            </p:nvCxnSpPr>
            <p:spPr>
              <a:xfrm flipH="1">
                <a:off x="2841172" y="5085184"/>
                <a:ext cx="1154764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Ovál 27"/>
              <p:cNvSpPr/>
              <p:nvPr/>
            </p:nvSpPr>
            <p:spPr>
              <a:xfrm>
                <a:off x="3775718" y="5085184"/>
                <a:ext cx="220218" cy="220218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9" name="Ovál 28"/>
              <p:cNvSpPr/>
              <p:nvPr/>
            </p:nvSpPr>
            <p:spPr>
              <a:xfrm>
                <a:off x="2721564" y="3935152"/>
                <a:ext cx="110109" cy="110109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pic>
          <p:nvPicPr>
            <p:cNvPr id="30" name="Picture 2" descr="C:\Documents and Settings\NB02\Local Settings\Temporary Internet Files\Content.IE5\Z2LTAANU\MC900391038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67544" y="3429000"/>
              <a:ext cx="1296144" cy="1352744"/>
            </a:xfrm>
            <a:prstGeom prst="rect">
              <a:avLst/>
            </a:prstGeom>
            <a:noFill/>
          </p:spPr>
        </p:pic>
      </p:grpSp>
      <p:sp>
        <p:nvSpPr>
          <p:cNvPr id="32" name="TextovéPole 31"/>
          <p:cNvSpPr txBox="1"/>
          <p:nvPr/>
        </p:nvSpPr>
        <p:spPr>
          <a:xfrm>
            <a:off x="1547664" y="5805264"/>
            <a:ext cx="5904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Zrychlení závisí na </a:t>
            </a:r>
            <a:r>
              <a:rPr lang="cs-CZ" b="1" dirty="0" smtClean="0">
                <a:solidFill>
                  <a:schemeClr val="accent1"/>
                </a:solidFill>
              </a:rPr>
              <a:t>působící síle.</a:t>
            </a:r>
            <a:endParaRPr lang="cs-CZ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79406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7037E-6 L 0.97361 3.7037E-6 " pathEditMode="relative" rAng="0" ptsTypes="AA">
                                      <p:cBhvr>
                                        <p:cTn id="6" dur="4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68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59259E-6 L 0.95365 -2.59259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6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23528" y="2214934"/>
            <a:ext cx="8640960" cy="20595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18" name="Skupina 17"/>
          <p:cNvGrpSpPr/>
          <p:nvPr/>
        </p:nvGrpSpPr>
        <p:grpSpPr>
          <a:xfrm>
            <a:off x="467544" y="841366"/>
            <a:ext cx="2210372" cy="1352744"/>
            <a:chOff x="467544" y="841366"/>
            <a:chExt cx="2210372" cy="1352744"/>
          </a:xfrm>
        </p:grpSpPr>
        <p:pic>
          <p:nvPicPr>
            <p:cNvPr id="3" name="Picture 2" descr="C:\Documents and Settings\NB02\Local Settings\Temporary Internet Files\Content.IE5\Z2LTAANU\MC900391038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67544" y="841366"/>
              <a:ext cx="1296144" cy="1352744"/>
            </a:xfrm>
            <a:prstGeom prst="rect">
              <a:avLst/>
            </a:prstGeom>
            <a:noFill/>
          </p:spPr>
        </p:pic>
        <p:grpSp>
          <p:nvGrpSpPr>
            <p:cNvPr id="17" name="Skupina 16"/>
            <p:cNvGrpSpPr/>
            <p:nvPr/>
          </p:nvGrpSpPr>
          <p:grpSpPr>
            <a:xfrm>
              <a:off x="1736169" y="1263554"/>
              <a:ext cx="941747" cy="930555"/>
              <a:chOff x="2721564" y="3935152"/>
              <a:chExt cx="1386731" cy="1370250"/>
            </a:xfrm>
          </p:grpSpPr>
          <p:sp>
            <p:nvSpPr>
              <p:cNvPr id="5" name="Lichoběžník 4"/>
              <p:cNvSpPr/>
              <p:nvPr/>
            </p:nvSpPr>
            <p:spPr>
              <a:xfrm rot="5880137">
                <a:off x="3176743" y="3912853"/>
                <a:ext cx="688960" cy="1174144"/>
              </a:xfrm>
              <a:prstGeom prst="trapezoid">
                <a:avLst>
                  <a:gd name="adj" fmla="val 14820"/>
                </a:avLst>
              </a:prstGeom>
              <a:pattFill prst="smGrid">
                <a:fgClr>
                  <a:schemeClr val="bg1">
                    <a:lumMod val="85000"/>
                  </a:schemeClr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7" name="Přímá spojnice 6"/>
              <p:cNvCxnSpPr/>
              <p:nvPr/>
            </p:nvCxnSpPr>
            <p:spPr>
              <a:xfrm flipH="1" flipV="1">
                <a:off x="2721564" y="4009258"/>
                <a:ext cx="288032" cy="7200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Ovál 7"/>
              <p:cNvSpPr/>
              <p:nvPr/>
            </p:nvSpPr>
            <p:spPr>
              <a:xfrm>
                <a:off x="2900601" y="5085184"/>
                <a:ext cx="220218" cy="220218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10" name="Přímá spojnice 9"/>
              <p:cNvCxnSpPr/>
              <p:nvPr/>
            </p:nvCxnSpPr>
            <p:spPr>
              <a:xfrm flipH="1">
                <a:off x="2841171" y="4747659"/>
                <a:ext cx="50740" cy="33752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Přímá spojnice 11"/>
              <p:cNvCxnSpPr/>
              <p:nvPr/>
            </p:nvCxnSpPr>
            <p:spPr>
              <a:xfrm flipH="1">
                <a:off x="2841172" y="5085184"/>
                <a:ext cx="1154764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Ovál 14"/>
              <p:cNvSpPr/>
              <p:nvPr/>
            </p:nvSpPr>
            <p:spPr>
              <a:xfrm>
                <a:off x="3775718" y="5085184"/>
                <a:ext cx="220218" cy="220218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6" name="Ovál 15"/>
              <p:cNvSpPr/>
              <p:nvPr/>
            </p:nvSpPr>
            <p:spPr>
              <a:xfrm>
                <a:off x="2721564" y="3935152"/>
                <a:ext cx="110109" cy="110109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</p:grpSp>
      <p:sp>
        <p:nvSpPr>
          <p:cNvPr id="19" name="Obdélník 18"/>
          <p:cNvSpPr/>
          <p:nvPr/>
        </p:nvSpPr>
        <p:spPr>
          <a:xfrm>
            <a:off x="351992" y="4807222"/>
            <a:ext cx="8640960" cy="20595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TextovéPole 31"/>
          <p:cNvSpPr txBox="1"/>
          <p:nvPr/>
        </p:nvSpPr>
        <p:spPr>
          <a:xfrm>
            <a:off x="1547664" y="5805264"/>
            <a:ext cx="5904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Zrychlení závisí na </a:t>
            </a:r>
            <a:r>
              <a:rPr lang="cs-CZ" b="1" dirty="0" smtClean="0">
                <a:solidFill>
                  <a:schemeClr val="accent1"/>
                </a:solidFill>
              </a:rPr>
              <a:t>hmotnosti tělesa.</a:t>
            </a:r>
            <a:endParaRPr lang="cs-CZ" b="1" dirty="0">
              <a:solidFill>
                <a:schemeClr val="accent1"/>
              </a:solidFill>
            </a:endParaRPr>
          </a:p>
        </p:txBody>
      </p:sp>
      <p:grpSp>
        <p:nvGrpSpPr>
          <p:cNvPr id="6" name="Skupina 5"/>
          <p:cNvGrpSpPr/>
          <p:nvPr/>
        </p:nvGrpSpPr>
        <p:grpSpPr>
          <a:xfrm>
            <a:off x="467544" y="3249908"/>
            <a:ext cx="2405353" cy="1536489"/>
            <a:chOff x="467544" y="3249908"/>
            <a:chExt cx="2405353" cy="1536489"/>
          </a:xfrm>
        </p:grpSpPr>
        <p:grpSp>
          <p:nvGrpSpPr>
            <p:cNvPr id="2" name="Skupina 1"/>
            <p:cNvGrpSpPr/>
            <p:nvPr/>
          </p:nvGrpSpPr>
          <p:grpSpPr>
            <a:xfrm>
              <a:off x="467544" y="3433653"/>
              <a:ext cx="2210372" cy="1352744"/>
              <a:chOff x="1410458" y="3433653"/>
              <a:chExt cx="2210372" cy="1352744"/>
            </a:xfrm>
          </p:grpSpPr>
          <p:pic>
            <p:nvPicPr>
              <p:cNvPr id="21" name="Picture 2" descr="C:\Documents and Settings\NB02\Local Settings\Temporary Internet Files\Content.IE5\Z2LTAANU\MC900391038[1].wmf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10458" y="3433653"/>
                <a:ext cx="1296144" cy="1352744"/>
              </a:xfrm>
              <a:prstGeom prst="rect">
                <a:avLst/>
              </a:prstGeom>
              <a:noFill/>
            </p:spPr>
          </p:pic>
          <p:grpSp>
            <p:nvGrpSpPr>
              <p:cNvPr id="22" name="Skupina 21"/>
              <p:cNvGrpSpPr/>
              <p:nvPr/>
            </p:nvGrpSpPr>
            <p:grpSpPr>
              <a:xfrm>
                <a:off x="2679083" y="3855841"/>
                <a:ext cx="941747" cy="930555"/>
                <a:chOff x="2721564" y="3935152"/>
                <a:chExt cx="1386731" cy="1370250"/>
              </a:xfrm>
            </p:grpSpPr>
            <p:sp>
              <p:nvSpPr>
                <p:cNvPr id="23" name="Lichoběžník 22"/>
                <p:cNvSpPr/>
                <p:nvPr/>
              </p:nvSpPr>
              <p:spPr>
                <a:xfrm rot="5880137">
                  <a:off x="3176743" y="3912853"/>
                  <a:ext cx="688960" cy="1174144"/>
                </a:xfrm>
                <a:prstGeom prst="trapezoid">
                  <a:avLst>
                    <a:gd name="adj" fmla="val 14820"/>
                  </a:avLst>
                </a:prstGeom>
                <a:pattFill prst="smGrid">
                  <a:fgClr>
                    <a:schemeClr val="bg1">
                      <a:lumMod val="85000"/>
                    </a:schemeClr>
                  </a:fgClr>
                  <a:bgClr>
                    <a:schemeClr val="bg1"/>
                  </a:bgClr>
                </a:patt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24" name="Přímá spojnice 23"/>
                <p:cNvCxnSpPr/>
                <p:nvPr/>
              </p:nvCxnSpPr>
              <p:spPr>
                <a:xfrm flipH="1" flipV="1">
                  <a:off x="2721564" y="4009258"/>
                  <a:ext cx="288032" cy="7200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" name="Ovál 24"/>
                <p:cNvSpPr/>
                <p:nvPr/>
              </p:nvSpPr>
              <p:spPr>
                <a:xfrm>
                  <a:off x="2900601" y="5085184"/>
                  <a:ext cx="220218" cy="220218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26" name="Přímá spojnice 25"/>
                <p:cNvCxnSpPr/>
                <p:nvPr/>
              </p:nvCxnSpPr>
              <p:spPr>
                <a:xfrm flipH="1">
                  <a:off x="2841171" y="4747659"/>
                  <a:ext cx="50740" cy="33752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Přímá spojnice 26"/>
                <p:cNvCxnSpPr/>
                <p:nvPr/>
              </p:nvCxnSpPr>
              <p:spPr>
                <a:xfrm flipH="1">
                  <a:off x="2841172" y="5085184"/>
                  <a:ext cx="1154764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" name="Ovál 27"/>
                <p:cNvSpPr/>
                <p:nvPr/>
              </p:nvSpPr>
              <p:spPr>
                <a:xfrm>
                  <a:off x="3775718" y="5085184"/>
                  <a:ext cx="220218" cy="220218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29" name="Ovál 28"/>
                <p:cNvSpPr/>
                <p:nvPr/>
              </p:nvSpPr>
              <p:spPr>
                <a:xfrm>
                  <a:off x="2721564" y="3935152"/>
                  <a:ext cx="110109" cy="110109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</p:grpSp>
        <p:pic>
          <p:nvPicPr>
            <p:cNvPr id="1026" name="Picture 2" descr="C:\Documents and Settings\NB02\Local Settings\Temporary Internet Files\Content.IE5\9W1YWHR3\MC900398601[1].wmf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C4CBA"/>
                </a:clrFrom>
                <a:clrTo>
                  <a:srgbClr val="FC4CBA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11404" y="3249908"/>
              <a:ext cx="1061493" cy="12366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9664461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7037E-6 L 0.97361 3.7037E-6 " pathEditMode="relative" rAng="0" ptsTypes="AA">
                                      <p:cBhvr>
                                        <p:cTn id="6" dur="4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68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3.7037E-7 L 0.96302 3.7037E-7 " pathEditMode="relative" rAng="0" ptsTypes="AA">
                                      <p:cBhvr>
                                        <p:cTn id="10" dur="7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14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771924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accent1"/>
                </a:solidFill>
              </a:rPr>
              <a:t>Druhý pohybový zákon – zákon síly</a:t>
            </a:r>
            <a:endParaRPr lang="cs-CZ" b="1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611560" y="1772816"/>
                <a:ext cx="7704856" cy="228389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cs-CZ" dirty="0" smtClean="0">
                    <a:latin typeface="Arial" pitchFamily="34" charset="0"/>
                    <a:cs typeface="Arial" pitchFamily="34" charset="0"/>
                  </a:rPr>
                  <a:t>Velikost zrychlení hmotného bodu je přímo úměrná velikosti působící síly</a:t>
                </a:r>
              </a:p>
              <a:p>
                <a:r>
                  <a:rPr lang="cs-CZ" dirty="0" smtClean="0">
                    <a:latin typeface="Arial" pitchFamily="34" charset="0"/>
                    <a:cs typeface="Arial" pitchFamily="34" charset="0"/>
                  </a:rPr>
                  <a:t>a nepřímo úměrná hmotnosti:</a:t>
                </a:r>
              </a:p>
              <a:p>
                <a:endParaRPr lang="cs-CZ" dirty="0">
                  <a:latin typeface="Arial" pitchFamily="34" charset="0"/>
                  <a:cs typeface="Arial" pitchFamily="34" charset="0"/>
                </a:endParaRPr>
              </a:p>
              <a:p>
                <a:endParaRPr lang="cs-CZ" dirty="0" smtClean="0">
                  <a:latin typeface="Arial" pitchFamily="34" charset="0"/>
                  <a:cs typeface="Arial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1" i="1" smtClean="0">
                          <a:solidFill>
                            <a:schemeClr val="accent1"/>
                          </a:solidFill>
                          <a:latin typeface="Cambria Math"/>
                          <a:cs typeface="Arial" pitchFamily="34" charset="0"/>
                        </a:rPr>
                        <m:t>𝒂</m:t>
                      </m:r>
                      <m:r>
                        <a:rPr lang="cs-CZ" sz="2800" b="1" i="1" smtClean="0">
                          <a:solidFill>
                            <a:schemeClr val="accent1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cs-CZ" sz="2800" b="1" i="1" smtClean="0">
                              <a:solidFill>
                                <a:schemeClr val="accent1"/>
                              </a:solidFill>
                              <a:latin typeface="Cambria Math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cs-CZ" sz="2800" b="1" i="1" smtClean="0">
                              <a:solidFill>
                                <a:schemeClr val="accent1"/>
                              </a:solidFill>
                              <a:latin typeface="Cambria Math"/>
                              <a:cs typeface="Arial" pitchFamily="34" charset="0"/>
                            </a:rPr>
                            <m:t>𝑭</m:t>
                          </m:r>
                        </m:num>
                        <m:den>
                          <m:r>
                            <a:rPr lang="cs-CZ" sz="2800" b="1" i="1" smtClean="0">
                              <a:solidFill>
                                <a:schemeClr val="accent1"/>
                              </a:solidFill>
                              <a:latin typeface="Cambria Math"/>
                              <a:cs typeface="Arial" pitchFamily="34" charset="0"/>
                            </a:rPr>
                            <m:t>𝒎</m:t>
                          </m:r>
                        </m:den>
                      </m:f>
                    </m:oMath>
                  </m:oMathPara>
                </a14:m>
                <a:endParaRPr lang="cs-CZ" sz="2800" b="1" dirty="0">
                  <a:latin typeface="Arial" pitchFamily="34" charset="0"/>
                  <a:cs typeface="Arial" pitchFamily="34" charset="0"/>
                </a:endParaRPr>
              </a:p>
              <a:p>
                <a:endParaRPr lang="cs-C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772816"/>
                <a:ext cx="7704856" cy="2283895"/>
              </a:xfrm>
              <a:prstGeom prst="rect">
                <a:avLst/>
              </a:prstGeom>
              <a:blipFill rotWithShape="1">
                <a:blip r:embed="rId3"/>
                <a:stretch>
                  <a:fillRect l="-473" t="-79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ovéPole 3"/>
          <p:cNvSpPr txBox="1"/>
          <p:nvPr/>
        </p:nvSpPr>
        <p:spPr>
          <a:xfrm>
            <a:off x="630897" y="4365104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Směr zrychlení je stejný jako směr působící síly.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611560" y="5157192"/>
                <a:ext cx="77048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>
                    <a:latin typeface="Arial" pitchFamily="34" charset="0"/>
                    <a:cs typeface="Arial" pitchFamily="34" charset="0"/>
                  </a:rPr>
                  <a:t>Nejčastěji používaný tvar:  </a:t>
                </a:r>
                <a14:m>
                  <m:oMath xmlns:m="http://schemas.openxmlformats.org/officeDocument/2006/math">
                    <m:r>
                      <a:rPr lang="cs-CZ" sz="2400" b="1" i="1" smtClean="0">
                        <a:solidFill>
                          <a:schemeClr val="accent1"/>
                        </a:solidFill>
                        <a:latin typeface="Cambria Math"/>
                        <a:cs typeface="Arial" pitchFamily="34" charset="0"/>
                      </a:rPr>
                      <m:t>𝑭</m:t>
                    </m:r>
                    <m:r>
                      <a:rPr lang="cs-CZ" sz="2400" b="1" i="1" smtClean="0">
                        <a:solidFill>
                          <a:schemeClr val="accent1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r>
                      <a:rPr lang="cs-CZ" sz="2400" b="1" i="1" smtClean="0">
                        <a:solidFill>
                          <a:schemeClr val="accent1"/>
                        </a:solidFill>
                        <a:latin typeface="Cambria Math"/>
                        <a:cs typeface="Arial" pitchFamily="34" charset="0"/>
                      </a:rPr>
                      <m:t>𝒎𝒂</m:t>
                    </m:r>
                  </m:oMath>
                </a14:m>
                <a:r>
                  <a:rPr lang="cs-CZ" sz="2400" b="1" dirty="0" smtClean="0">
                    <a:solidFill>
                      <a:schemeClr val="accent1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cs-CZ" dirty="0">
                    <a:latin typeface="Arial" pitchFamily="34" charset="0"/>
                    <a:cs typeface="Arial" pitchFamily="34" charset="0"/>
                  </a:rPr>
                  <a:t>(pohybová rovnice)</a:t>
                </a:r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5157192"/>
                <a:ext cx="7704856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633" b="-1710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29762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683568" y="836712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Příklad:</a:t>
            </a:r>
          </a:p>
          <a:p>
            <a:r>
              <a:rPr lang="cs-CZ" dirty="0" smtClean="0"/>
              <a:t>Vůz</a:t>
            </a:r>
            <a:r>
              <a:rPr lang="cs-CZ" dirty="0"/>
              <a:t>, jehož hmotnost je </a:t>
            </a:r>
            <a:r>
              <a:rPr lang="cs-CZ" dirty="0" smtClean="0"/>
              <a:t>600 </a:t>
            </a:r>
            <a:r>
              <a:rPr lang="cs-CZ" dirty="0"/>
              <a:t>kg a je původně v klidu, je tažen silou </a:t>
            </a:r>
            <a:r>
              <a:rPr lang="cs-CZ" dirty="0" smtClean="0"/>
              <a:t>30 </a:t>
            </a:r>
            <a:r>
              <a:rPr lang="cs-CZ" dirty="0"/>
              <a:t>N. Za jakou dobu dosáhne rychlosti </a:t>
            </a:r>
            <a:r>
              <a:rPr lang="cs-CZ" dirty="0" smtClean="0"/>
              <a:t>2,0 m/s?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83568" y="1857598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m = 600 kg, F = 30 N, v = 2,0 m/s, t = ? s</a:t>
            </a:r>
            <a:endParaRPr lang="cs-CZ" dirty="0"/>
          </a:p>
        </p:txBody>
      </p:sp>
      <p:cxnSp>
        <p:nvCxnSpPr>
          <p:cNvPr id="6" name="Přímá spojnice 5"/>
          <p:cNvCxnSpPr/>
          <p:nvPr/>
        </p:nvCxnSpPr>
        <p:spPr>
          <a:xfrm>
            <a:off x="683568" y="2226930"/>
            <a:ext cx="70567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827584" y="2675673"/>
                <a:ext cx="2641108" cy="19622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𝑎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𝐹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cs-CZ" dirty="0" smtClean="0"/>
              </a:p>
              <a:p>
                <a:endParaRPr lang="cs-CZ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/>
                        </a:rPr>
                        <m:t>𝑎</m:t>
                      </m:r>
                      <m:r>
                        <a:rPr lang="cs-CZ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30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600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=0,05 </m:t>
                      </m:r>
                      <m:r>
                        <a:rPr lang="cs-CZ" b="0" i="1" smtClean="0">
                          <a:latin typeface="Cambria Math"/>
                        </a:rPr>
                        <m:t>𝑚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cs-CZ" dirty="0" smtClean="0"/>
              </a:p>
              <a:p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2675673"/>
                <a:ext cx="2641108" cy="196226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4860032" y="2636912"/>
                <a:ext cx="1816075" cy="25018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𝑣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cs-CZ" b="0" dirty="0" smtClean="0"/>
              </a:p>
              <a:p>
                <a:endParaRPr lang="cs-CZ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𝑡</m:t>
                      </m:r>
                      <m:r>
                        <a:rPr lang="cs-CZ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cs-CZ" dirty="0" smtClean="0"/>
              </a:p>
              <a:p>
                <a:endParaRPr lang="cs-CZ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/>
                        </a:rPr>
                        <m:t>𝑡</m:t>
                      </m:r>
                      <m:r>
                        <a:rPr lang="cs-CZ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0,05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=40 </m:t>
                      </m:r>
                      <m:r>
                        <a:rPr lang="cs-CZ" b="0" i="1" smtClean="0"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2636912"/>
                <a:ext cx="1816075" cy="250183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493764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403648" y="764704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accent1"/>
                </a:solidFill>
              </a:rPr>
              <a:t>Hybnost hmotného bodu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11560" y="1772816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Pro vyjádření </a:t>
            </a:r>
            <a:r>
              <a:rPr lang="cs-CZ" b="1" dirty="0" smtClean="0">
                <a:solidFill>
                  <a:schemeClr val="accent1"/>
                </a:solidFill>
              </a:rPr>
              <a:t>pohybového stavu </a:t>
            </a:r>
            <a:r>
              <a:rPr lang="cs-CZ" dirty="0" smtClean="0"/>
              <a:t>tělesa v dynamice je důležitá </a:t>
            </a:r>
            <a:r>
              <a:rPr lang="cs-CZ" b="1" dirty="0" smtClean="0">
                <a:solidFill>
                  <a:schemeClr val="accent1"/>
                </a:solidFill>
              </a:rPr>
              <a:t>rychlost</a:t>
            </a:r>
            <a:r>
              <a:rPr lang="cs-CZ" dirty="0" smtClean="0"/>
              <a:t> tělesa a také jeho </a:t>
            </a:r>
            <a:r>
              <a:rPr lang="cs-CZ" b="1" dirty="0" smtClean="0">
                <a:solidFill>
                  <a:schemeClr val="accent1"/>
                </a:solidFill>
              </a:rPr>
              <a:t>hmotnost.</a:t>
            </a:r>
            <a:r>
              <a:rPr lang="cs-CZ" dirty="0" smtClean="0"/>
              <a:t> </a:t>
            </a:r>
          </a:p>
          <a:p>
            <a:endParaRPr lang="cs-CZ" dirty="0"/>
          </a:p>
          <a:p>
            <a:r>
              <a:rPr lang="cs-CZ" dirty="0" smtClean="0"/>
              <a:t>Pohybový stav popisujeme fyzikální veličinou </a:t>
            </a:r>
            <a:r>
              <a:rPr lang="cs-CZ" b="1" dirty="0" smtClean="0">
                <a:solidFill>
                  <a:schemeClr val="accent1"/>
                </a:solidFill>
              </a:rPr>
              <a:t>hybnost.</a:t>
            </a:r>
            <a:endParaRPr lang="cs-CZ" b="1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755576" y="3429000"/>
                <a:ext cx="7704856" cy="1292662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Hybnost  p hmotného bodu je vektorová fyzikální veličina, definovaná  jako součin hmotnosti a rychlosti hmotného bodu:</a:t>
                </a:r>
              </a:p>
              <a:p>
                <a:endParaRPr lang="cs-CZ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24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sz="24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𝒑</m:t>
                          </m:r>
                        </m:e>
                      </m:acc>
                      <m:r>
                        <a:rPr lang="cs-CZ" sz="2400" b="1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400" b="1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𝒎</m:t>
                      </m:r>
                      <m:r>
                        <a:rPr lang="cs-CZ" sz="2400" b="1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cs-CZ" sz="2400" b="1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sz="2400" b="1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𝒗</m:t>
                          </m:r>
                        </m:e>
                      </m:acc>
                    </m:oMath>
                  </m:oMathPara>
                </a14:m>
                <a:endParaRPr lang="cs-CZ" sz="2400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3429000"/>
                <a:ext cx="7704856" cy="1292662"/>
              </a:xfrm>
              <a:prstGeom prst="rect">
                <a:avLst/>
              </a:prstGeom>
              <a:blipFill rotWithShape="1">
                <a:blip r:embed="rId3"/>
                <a:stretch>
                  <a:fillRect l="-552" t="-1389" b="-18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ovéPole 9"/>
          <p:cNvSpPr txBox="1"/>
          <p:nvPr/>
        </p:nvSpPr>
        <p:spPr>
          <a:xfrm>
            <a:off x="755576" y="5151641"/>
            <a:ext cx="7920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Jednotka:    </a:t>
            </a:r>
            <a:r>
              <a:rPr lang="cs-CZ" sz="2000" b="1" dirty="0" smtClean="0">
                <a:solidFill>
                  <a:schemeClr val="accent1"/>
                </a:solidFill>
              </a:rPr>
              <a:t>kg ∙ m ∙ s</a:t>
            </a:r>
            <a:r>
              <a:rPr lang="cs-CZ" sz="2000" b="1" baseline="30000" dirty="0" smtClean="0">
                <a:solidFill>
                  <a:schemeClr val="accent1"/>
                </a:solidFill>
              </a:rPr>
              <a:t>-1</a:t>
            </a:r>
            <a:r>
              <a:rPr lang="cs-CZ" sz="2000" b="1" dirty="0" smtClean="0">
                <a:solidFill>
                  <a:schemeClr val="accent1"/>
                </a:solidFill>
              </a:rPr>
              <a:t>    </a:t>
            </a:r>
            <a:r>
              <a:rPr lang="cs-CZ" sz="2000" dirty="0" smtClean="0"/>
              <a:t>     Směr je stejný jako směr rychlosti.</a:t>
            </a:r>
            <a:endParaRPr lang="cs-CZ" sz="2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03486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683568" y="836712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Příklad:</a:t>
            </a:r>
          </a:p>
          <a:p>
            <a:r>
              <a:rPr lang="cs-CZ" dirty="0" smtClean="0"/>
              <a:t>Jakou hybnost má běžec o hmotnosti 80 kg pohybující se rychlostí 5 m/s?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83568" y="1857598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m = 80 kg, v = 5 m/s, p = ? kg ∙ m ∙ s</a:t>
            </a:r>
            <a:r>
              <a:rPr lang="cs-CZ" baseline="30000" dirty="0" smtClean="0"/>
              <a:t>-1</a:t>
            </a:r>
            <a:endParaRPr lang="cs-CZ" dirty="0"/>
          </a:p>
        </p:txBody>
      </p:sp>
      <p:cxnSp>
        <p:nvCxnSpPr>
          <p:cNvPr id="6" name="Přímá spojnice 5"/>
          <p:cNvCxnSpPr/>
          <p:nvPr/>
        </p:nvCxnSpPr>
        <p:spPr>
          <a:xfrm>
            <a:off x="683568" y="2226930"/>
            <a:ext cx="70567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827584" y="2675673"/>
                <a:ext cx="3220369" cy="14773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𝑝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</a:rPr>
                        <m:t>𝑚𝑣</m:t>
                      </m:r>
                    </m:oMath>
                  </m:oMathPara>
                </a14:m>
                <a:endParaRPr lang="cs-CZ" dirty="0" smtClean="0"/>
              </a:p>
              <a:p>
                <a:endParaRPr lang="cs-CZ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𝑝</m:t>
                      </m:r>
                      <m:r>
                        <a:rPr lang="cs-CZ" i="1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</a:rPr>
                        <m:t>80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∙5</m:t>
                      </m:r>
                      <m:r>
                        <a:rPr lang="cs-CZ" b="0" i="1" smtClean="0">
                          <a:latin typeface="Cambria Math"/>
                        </a:rPr>
                        <m:t>=400 </m:t>
                      </m:r>
                      <m:r>
                        <a:rPr lang="cs-CZ" b="0" i="1" smtClean="0">
                          <a:latin typeface="Cambria Math"/>
                        </a:rPr>
                        <m:t>𝑘𝑔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smtClean="0">
                          <a:latin typeface="Cambria Math"/>
                        </a:rPr>
                        <m:t>𝑚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cs-CZ" dirty="0" smtClean="0"/>
              </a:p>
              <a:p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2675673"/>
                <a:ext cx="3220369" cy="147732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bdélník 7"/>
          <p:cNvSpPr/>
          <p:nvPr/>
        </p:nvSpPr>
        <p:spPr>
          <a:xfrm>
            <a:off x="683568" y="3857127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Příklad:</a:t>
            </a:r>
          </a:p>
          <a:p>
            <a:r>
              <a:rPr lang="cs-CZ" dirty="0" smtClean="0"/>
              <a:t>Jakou hybnost má 9 mm kulka o hmotnosti 8 g vystřelená rychlostí 350 m/s?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683568" y="4878013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m = 0,008 kg, v = 350 m/s, p = ? kg ∙ m ∙ s</a:t>
            </a:r>
            <a:r>
              <a:rPr lang="cs-CZ" baseline="30000" dirty="0" smtClean="0"/>
              <a:t>-1</a:t>
            </a:r>
            <a:endParaRPr lang="cs-CZ" dirty="0"/>
          </a:p>
        </p:txBody>
      </p:sp>
      <p:cxnSp>
        <p:nvCxnSpPr>
          <p:cNvPr id="11" name="Přímá spojnice 10"/>
          <p:cNvCxnSpPr/>
          <p:nvPr/>
        </p:nvCxnSpPr>
        <p:spPr>
          <a:xfrm>
            <a:off x="683568" y="5247345"/>
            <a:ext cx="70567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827584" y="5696088"/>
                <a:ext cx="3632341" cy="14773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𝑝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</a:rPr>
                        <m:t>𝑚𝑣</m:t>
                      </m:r>
                    </m:oMath>
                  </m:oMathPara>
                </a14:m>
                <a:endParaRPr lang="cs-CZ" dirty="0" smtClean="0"/>
              </a:p>
              <a:p>
                <a:endParaRPr lang="cs-CZ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𝑝</m:t>
                      </m:r>
                      <m:r>
                        <a:rPr lang="cs-CZ" i="1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</a:rPr>
                        <m:t>0,008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∙350</m:t>
                      </m:r>
                      <m:r>
                        <a:rPr lang="cs-CZ" b="0" i="1" smtClean="0">
                          <a:latin typeface="Cambria Math"/>
                        </a:rPr>
                        <m:t>=2,8 </m:t>
                      </m:r>
                      <m:r>
                        <a:rPr lang="cs-CZ" b="0" i="1" smtClean="0">
                          <a:latin typeface="Cambria Math"/>
                        </a:rPr>
                        <m:t>𝑘𝑔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smtClean="0">
                          <a:latin typeface="Cambria Math"/>
                        </a:rPr>
                        <m:t>𝑚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cs-CZ" dirty="0" smtClean="0"/>
              </a:p>
              <a:p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5696088"/>
                <a:ext cx="3632341" cy="147732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901354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10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475656" y="667218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accent1"/>
                </a:solidFill>
              </a:rPr>
              <a:t>Změna hybnosti</a:t>
            </a:r>
            <a:endParaRPr lang="cs-CZ" b="1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683568" y="1052736"/>
                <a:ext cx="7704856" cy="11887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V pohybové rovnici můžeme nahradit zrychlení:</a:t>
                </a:r>
              </a:p>
              <a:p>
                <a:endParaRPr lang="cs-CZ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𝐹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</a:rPr>
                        <m:t>𝑚𝑎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</a:rPr>
                        <m:t>𝑚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𝑣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𝑚</m:t>
                          </m:r>
                          <m:sSub>
                            <m:sSub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/>
                            </a:rPr>
                            <m:t>−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𝑚</m:t>
                          </m:r>
                          <m:sSub>
                            <m:sSub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𝑝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1052736"/>
                <a:ext cx="7704856" cy="1188787"/>
              </a:xfrm>
              <a:prstGeom prst="rect">
                <a:avLst/>
              </a:prstGeom>
              <a:blipFill rotWithShape="1">
                <a:blip r:embed="rId3"/>
                <a:stretch>
                  <a:fillRect l="-633" t="-256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ovéPole 4"/>
          <p:cNvSpPr txBox="1"/>
          <p:nvPr/>
        </p:nvSpPr>
        <p:spPr>
          <a:xfrm>
            <a:off x="626738" y="2296216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Jiné vyjádření druhého pohybového zákona: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698746" y="2690662"/>
                <a:ext cx="7704856" cy="1989712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Výsledná síla působící na hmotný bod je rovna časové změně hybnosti hmotného bodu:</a:t>
                </a:r>
              </a:p>
              <a:p>
                <a:endParaRPr lang="cs-CZ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24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sz="24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𝑭</m:t>
                          </m:r>
                        </m:e>
                      </m:acc>
                      <m:r>
                        <a:rPr lang="cs-CZ" sz="2400" b="1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cs-CZ" sz="2400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cs-CZ" sz="2400" b="1" i="1">
                                  <a:solidFill>
                                    <a:schemeClr val="accent1"/>
                                  </a:solidFill>
                                  <a:latin typeface="Cambria Math"/>
                                  <a:ea typeface="Cambria Math"/>
                                </a:rPr>
                                <m:t>∆</m:t>
                              </m:r>
                              <m:r>
                                <a:rPr lang="cs-CZ" sz="2400" b="1" i="1">
                                  <a:solidFill>
                                    <a:schemeClr val="accent1"/>
                                  </a:solidFill>
                                  <a:latin typeface="Cambria Math"/>
                                  <a:ea typeface="Cambria Math"/>
                                </a:rPr>
                                <m:t>𝒑</m:t>
                              </m:r>
                            </m:e>
                          </m:acc>
                        </m:num>
                        <m:den>
                          <m:r>
                            <a:rPr lang="cs-CZ" sz="2400" b="1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cs-CZ" sz="2400" b="1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𝒕</m:t>
                          </m:r>
                        </m:den>
                      </m:f>
                    </m:oMath>
                  </m:oMathPara>
                </a14:m>
                <a:endParaRPr lang="cs-CZ" sz="2400" b="1" dirty="0" smtClean="0">
                  <a:solidFill>
                    <a:schemeClr val="accent1"/>
                  </a:solidFill>
                </a:endParaRP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746" y="2690662"/>
                <a:ext cx="7704856" cy="1989712"/>
              </a:xfrm>
              <a:prstGeom prst="rect">
                <a:avLst/>
              </a:prstGeom>
              <a:blipFill rotWithShape="1">
                <a:blip r:embed="rId4"/>
                <a:stretch>
                  <a:fillRect l="-552" t="-906" r="-10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ovéPole 6"/>
          <p:cNvSpPr txBox="1"/>
          <p:nvPr/>
        </p:nvSpPr>
        <p:spPr>
          <a:xfrm>
            <a:off x="683568" y="5013176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Součin  </a:t>
            </a:r>
            <a:r>
              <a:rPr lang="cs-CZ" b="1" i="1" dirty="0" smtClean="0">
                <a:solidFill>
                  <a:schemeClr val="accent1"/>
                </a:solidFill>
              </a:rPr>
              <a:t>F∙∆t  </a:t>
            </a:r>
            <a:r>
              <a:rPr lang="cs-CZ" dirty="0" smtClean="0"/>
              <a:t>je </a:t>
            </a:r>
            <a:r>
              <a:rPr lang="cs-CZ" b="1" dirty="0" smtClean="0">
                <a:solidFill>
                  <a:schemeClr val="accent1"/>
                </a:solidFill>
              </a:rPr>
              <a:t>impuls síly </a:t>
            </a:r>
            <a:r>
              <a:rPr lang="cs-CZ" dirty="0" smtClean="0"/>
              <a:t>a vyjadřuje </a:t>
            </a:r>
            <a:r>
              <a:rPr lang="cs-CZ" b="1" dirty="0" smtClean="0">
                <a:solidFill>
                  <a:schemeClr val="accent1"/>
                </a:solidFill>
              </a:rPr>
              <a:t>časový účinek síly </a:t>
            </a:r>
            <a:r>
              <a:rPr lang="cs-CZ" dirty="0" smtClean="0"/>
              <a:t>(jednotka </a:t>
            </a:r>
            <a:r>
              <a:rPr lang="cs-CZ" dirty="0" err="1" smtClean="0"/>
              <a:t>N∙s</a:t>
            </a:r>
            <a:r>
              <a:rPr lang="cs-CZ" dirty="0" smtClean="0"/>
              <a:t>)</a:t>
            </a:r>
            <a:endParaRPr lang="cs-CZ" b="1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27275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467544" y="836712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Příklad:</a:t>
            </a:r>
          </a:p>
          <a:p>
            <a:r>
              <a:rPr lang="cs-CZ" dirty="0" smtClean="0"/>
              <a:t>Tenisový míč o hmotnosti 60 g dopadl kolmo na stěnu rychlostí 16 m/s a odrazil</a:t>
            </a:r>
          </a:p>
          <a:p>
            <a:r>
              <a:rPr lang="cs-CZ" dirty="0" smtClean="0"/>
              <a:t>se rychlostí 12 m/s. Náraz trval 0,005 s. Jak velká síla působila na míček?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83568" y="1857598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m = 0,06 kg, v</a:t>
            </a:r>
            <a:r>
              <a:rPr lang="cs-CZ" baseline="-25000" dirty="0" smtClean="0"/>
              <a:t>1</a:t>
            </a:r>
            <a:r>
              <a:rPr lang="cs-CZ" dirty="0" smtClean="0"/>
              <a:t> = 16 m/s, v</a:t>
            </a:r>
            <a:r>
              <a:rPr lang="cs-CZ" baseline="-25000" dirty="0" smtClean="0"/>
              <a:t>2 </a:t>
            </a:r>
            <a:r>
              <a:rPr lang="cs-CZ" dirty="0" smtClean="0"/>
              <a:t>= 12 m/s, ∆t = 0,005 s, F = ? N</a:t>
            </a:r>
            <a:endParaRPr lang="cs-CZ" dirty="0"/>
          </a:p>
        </p:txBody>
      </p:sp>
      <p:cxnSp>
        <p:nvCxnSpPr>
          <p:cNvPr id="6" name="Přímá spojnice 5"/>
          <p:cNvCxnSpPr/>
          <p:nvPr/>
        </p:nvCxnSpPr>
        <p:spPr>
          <a:xfrm>
            <a:off x="683568" y="2226930"/>
            <a:ext cx="70567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C:\Documents and Settings\NB02\Local Settings\Temporary Internet Files\Content.IE5\G8V0P80V\MC900437042[1].pn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429000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/>
          <p:cNvSpPr/>
          <p:nvPr/>
        </p:nvSpPr>
        <p:spPr>
          <a:xfrm>
            <a:off x="1763688" y="2780928"/>
            <a:ext cx="864096" cy="2736304"/>
          </a:xfrm>
          <a:prstGeom prst="rect">
            <a:avLst/>
          </a:prstGeom>
          <a:pattFill prst="horzBrick">
            <a:fgClr>
              <a:srgbClr val="C00000"/>
            </a:fgClr>
            <a:bgClr>
              <a:schemeClr val="accent6">
                <a:lumMod val="60000"/>
                <a:lumOff val="40000"/>
              </a:schemeClr>
            </a:bgClr>
          </a:patt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nice se šipkou 9"/>
          <p:cNvCxnSpPr/>
          <p:nvPr/>
        </p:nvCxnSpPr>
        <p:spPr>
          <a:xfrm flipH="1">
            <a:off x="1619672" y="3933056"/>
            <a:ext cx="144016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2202483" y="3570871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i="1" dirty="0" smtClean="0"/>
              <a:t>p</a:t>
            </a:r>
            <a:r>
              <a:rPr lang="cs-CZ" b="1" i="1" baseline="-25000" dirty="0" smtClean="0"/>
              <a:t>1</a:t>
            </a:r>
            <a:endParaRPr lang="cs-CZ" b="1" i="1" dirty="0"/>
          </a:p>
        </p:txBody>
      </p:sp>
      <p:grpSp>
        <p:nvGrpSpPr>
          <p:cNvPr id="16" name="Skupina 15"/>
          <p:cNvGrpSpPr/>
          <p:nvPr/>
        </p:nvGrpSpPr>
        <p:grpSpPr>
          <a:xfrm>
            <a:off x="3070904" y="3574757"/>
            <a:ext cx="1224136" cy="369332"/>
            <a:chOff x="4211960" y="5229475"/>
            <a:chExt cx="1224136" cy="369332"/>
          </a:xfrm>
        </p:grpSpPr>
        <p:cxnSp>
          <p:nvCxnSpPr>
            <p:cNvPr id="13" name="Přímá spojnice se šipkou 12"/>
            <p:cNvCxnSpPr/>
            <p:nvPr/>
          </p:nvCxnSpPr>
          <p:spPr>
            <a:xfrm>
              <a:off x="4211960" y="5589240"/>
              <a:ext cx="936104" cy="0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ovéPole 13"/>
            <p:cNvSpPr txBox="1"/>
            <p:nvPr/>
          </p:nvSpPr>
          <p:spPr>
            <a:xfrm>
              <a:off x="4427984" y="5229475"/>
              <a:ext cx="1008112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b="1" i="1" dirty="0" smtClean="0">
                  <a:solidFill>
                    <a:schemeClr val="bg1">
                      <a:lumMod val="50000"/>
                    </a:schemeClr>
                  </a:solidFill>
                </a:rPr>
                <a:t>p</a:t>
              </a:r>
              <a:r>
                <a:rPr lang="cs-CZ" b="1" i="1" baseline="-25000" dirty="0" smtClean="0">
                  <a:solidFill>
                    <a:schemeClr val="bg1">
                      <a:lumMod val="50000"/>
                    </a:schemeClr>
                  </a:solidFill>
                </a:rPr>
                <a:t>2</a:t>
              </a:r>
              <a:endParaRPr lang="cs-CZ" b="1" i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17" name="TextovéPole 16"/>
          <p:cNvSpPr txBox="1"/>
          <p:nvPr/>
        </p:nvSpPr>
        <p:spPr>
          <a:xfrm>
            <a:off x="3059832" y="2596262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i="1" dirty="0" smtClean="0"/>
              <a:t>∆p</a:t>
            </a:r>
            <a:r>
              <a:rPr lang="cs-CZ" dirty="0" smtClean="0"/>
              <a:t> = </a:t>
            </a:r>
            <a:r>
              <a:rPr lang="cs-CZ" b="1" i="1" dirty="0" smtClean="0"/>
              <a:t>p</a:t>
            </a:r>
            <a:r>
              <a:rPr lang="cs-CZ" b="1" i="1" baseline="-25000" dirty="0" smtClean="0"/>
              <a:t>2</a:t>
            </a:r>
            <a:r>
              <a:rPr lang="cs-CZ" baseline="-25000" dirty="0" smtClean="0"/>
              <a:t> </a:t>
            </a:r>
            <a:r>
              <a:rPr lang="cs-CZ" dirty="0" smtClean="0"/>
              <a:t>– </a:t>
            </a:r>
            <a:r>
              <a:rPr lang="cs-CZ" b="1" i="1" dirty="0" smtClean="0"/>
              <a:t>p</a:t>
            </a:r>
            <a:r>
              <a:rPr lang="cs-CZ" b="1" i="1" baseline="-25000" dirty="0" smtClean="0"/>
              <a:t>1</a:t>
            </a:r>
            <a:r>
              <a:rPr lang="cs-CZ" b="1" i="1" dirty="0" smtClean="0"/>
              <a:t> </a:t>
            </a:r>
            <a:r>
              <a:rPr lang="cs-CZ" dirty="0" smtClean="0"/>
              <a:t>= </a:t>
            </a:r>
            <a:r>
              <a:rPr lang="cs-CZ" b="1" i="1" dirty="0"/>
              <a:t>p</a:t>
            </a:r>
            <a:r>
              <a:rPr lang="cs-CZ" b="1" i="1" baseline="-25000" dirty="0"/>
              <a:t>2</a:t>
            </a:r>
            <a:r>
              <a:rPr lang="cs-CZ" baseline="-25000" dirty="0"/>
              <a:t> </a:t>
            </a:r>
            <a:r>
              <a:rPr lang="cs-CZ" dirty="0" smtClean="0"/>
              <a:t>+ (-</a:t>
            </a:r>
            <a:r>
              <a:rPr lang="cs-CZ" b="1" i="1" dirty="0" smtClean="0"/>
              <a:t>p</a:t>
            </a:r>
            <a:r>
              <a:rPr lang="cs-CZ" b="1" i="1" baseline="-25000" dirty="0" smtClean="0"/>
              <a:t>1</a:t>
            </a:r>
            <a:r>
              <a:rPr lang="cs-CZ" b="1" i="1" dirty="0" smtClean="0"/>
              <a:t>)</a:t>
            </a:r>
            <a:endParaRPr lang="cs-CZ" b="1" i="1" dirty="0"/>
          </a:p>
        </p:txBody>
      </p:sp>
      <p:cxnSp>
        <p:nvCxnSpPr>
          <p:cNvPr id="19" name="Přímá spojnice se šipkou 18"/>
          <p:cNvCxnSpPr/>
          <p:nvPr/>
        </p:nvCxnSpPr>
        <p:spPr>
          <a:xfrm>
            <a:off x="4001472" y="3933056"/>
            <a:ext cx="142908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4355976" y="357301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- </a:t>
            </a:r>
            <a:r>
              <a:rPr lang="cs-CZ" b="1" i="1" dirty="0" smtClean="0"/>
              <a:t>p</a:t>
            </a:r>
            <a:r>
              <a:rPr lang="cs-CZ" b="1" i="1" baseline="-25000" dirty="0" smtClean="0"/>
              <a:t>1</a:t>
            </a:r>
            <a:endParaRPr lang="cs-CZ" b="1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/>
              <p:cNvSpPr txBox="1"/>
              <p:nvPr/>
            </p:nvSpPr>
            <p:spPr>
              <a:xfrm>
                <a:off x="1151620" y="4509120"/>
                <a:ext cx="7128792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i="1" dirty="0" smtClean="0"/>
                  <a:t>výpočet: </a:t>
                </a:r>
                <a:r>
                  <a:rPr lang="cs-CZ" i="1" dirty="0"/>
                  <a:t>∆p = </a:t>
                </a:r>
                <a:r>
                  <a:rPr lang="cs-CZ" i="1" dirty="0" smtClean="0"/>
                  <a:t>p</a:t>
                </a:r>
                <a:r>
                  <a:rPr lang="cs-CZ" i="1" baseline="-25000" dirty="0" smtClean="0"/>
                  <a:t>2 </a:t>
                </a:r>
                <a:r>
                  <a:rPr lang="cs-CZ" i="1" dirty="0"/>
                  <a:t>+ </a:t>
                </a:r>
                <a:r>
                  <a:rPr lang="cs-CZ" i="1" dirty="0" smtClean="0"/>
                  <a:t>p</a:t>
                </a:r>
                <a:r>
                  <a:rPr lang="cs-CZ" i="1" baseline="-25000" dirty="0" smtClean="0"/>
                  <a:t>1</a:t>
                </a:r>
                <a:r>
                  <a:rPr lang="cs-CZ" i="1" dirty="0" smtClean="0"/>
                  <a:t> = 12 ∙ 0,06 + 16 ∙ 0,06 = 1,68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𝑘𝑔</m:t>
                    </m:r>
                    <m:r>
                      <a:rPr lang="cs-CZ" i="1">
                        <a:latin typeface="Cambria Math"/>
                        <a:ea typeface="Cambria Math"/>
                      </a:rPr>
                      <m:t>∙</m:t>
                    </m:r>
                    <m:r>
                      <a:rPr lang="cs-CZ" i="1">
                        <a:latin typeface="Cambria Math"/>
                      </a:rPr>
                      <m:t>𝑚</m:t>
                    </m:r>
                    <m:r>
                      <a:rPr lang="cs-CZ" i="1"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cs-CZ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cs-CZ" i="1">
                            <a:latin typeface="Cambria Math"/>
                            <a:ea typeface="Cambria Math"/>
                          </a:rPr>
                          <m:t>𝑠</m:t>
                        </m:r>
                      </m:e>
                      <m:sup>
                        <m:r>
                          <a:rPr lang="cs-CZ" i="1">
                            <a:latin typeface="Cambria Math"/>
                            <a:ea typeface="Cambria Math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cs-CZ" i="1" dirty="0" smtClean="0"/>
                  <a:t> </a:t>
                </a:r>
                <a:endParaRPr lang="cs-CZ" i="1" dirty="0"/>
              </a:p>
              <a:p>
                <a:endParaRPr lang="cs-CZ" dirty="0" smtClean="0"/>
              </a:p>
              <a:p>
                <a:endParaRPr lang="cs-CZ" dirty="0" smtClean="0"/>
              </a:p>
              <a:p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1620" y="4509120"/>
                <a:ext cx="7128792" cy="1477328"/>
              </a:xfrm>
              <a:prstGeom prst="rect">
                <a:avLst/>
              </a:prstGeom>
              <a:blipFill rotWithShape="1">
                <a:blip r:embed="rId5"/>
                <a:stretch>
                  <a:fillRect l="-770" t="-206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/>
              <p:cNvSpPr txBox="1"/>
              <p:nvPr/>
            </p:nvSpPr>
            <p:spPr>
              <a:xfrm>
                <a:off x="2202483" y="5031760"/>
                <a:ext cx="4968552" cy="6420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𝐹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𝑝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1,68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0,005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=336 </m:t>
                      </m:r>
                      <m:r>
                        <a:rPr lang="cs-CZ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2483" y="5031760"/>
                <a:ext cx="4968552" cy="64203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Skupina 27"/>
          <p:cNvGrpSpPr/>
          <p:nvPr/>
        </p:nvGrpSpPr>
        <p:grpSpPr>
          <a:xfrm>
            <a:off x="3066579" y="4080332"/>
            <a:ext cx="2359656" cy="369332"/>
            <a:chOff x="4372584" y="5949280"/>
            <a:chExt cx="2359656" cy="369332"/>
          </a:xfrm>
        </p:grpSpPr>
        <p:cxnSp>
          <p:nvCxnSpPr>
            <p:cNvPr id="24" name="Přímá spojnice se šipkou 23"/>
            <p:cNvCxnSpPr/>
            <p:nvPr/>
          </p:nvCxnSpPr>
          <p:spPr>
            <a:xfrm>
              <a:off x="4372584" y="5949280"/>
              <a:ext cx="2359656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ovéPole 26"/>
            <p:cNvSpPr txBox="1"/>
            <p:nvPr/>
          </p:nvSpPr>
          <p:spPr>
            <a:xfrm>
              <a:off x="5226819" y="5949280"/>
              <a:ext cx="10013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i="1" dirty="0" smtClean="0">
                  <a:solidFill>
                    <a:srgbClr val="FF0000"/>
                  </a:solidFill>
                </a:rPr>
                <a:t>∆p</a:t>
              </a:r>
              <a:endParaRPr lang="cs-CZ" b="1" i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5294884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81 3.7037E-7 L -0.40937 3.7037E-7 " pathEditMode="relative" rAng="0" ptsTypes="AA">
                                      <p:cBhvr>
                                        <p:cTn id="22" dur="3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8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63" presetClass="path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0.40156 3.7037E-7 L -0.00781 3.7037E-7 " pathEditMode="relative" rAng="0" ptsTypes="AA">
                                      <p:cBhvr>
                                        <p:cTn id="32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88" y="0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750"/>
                            </p:stCondLst>
                            <p:childTnLst>
                              <p:par>
                                <p:cTn id="3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250"/>
                            </p:stCondLst>
                            <p:childTnLst>
                              <p:par>
                                <p:cTn id="4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5" grpId="1" animBg="1"/>
      <p:bldP spid="11" grpId="0"/>
      <p:bldP spid="11" grpId="1"/>
      <p:bldP spid="17" grpId="0"/>
      <p:bldP spid="20" grpId="0"/>
      <p:bldP spid="21" grpId="0"/>
      <p:bldP spid="22" grpId="0"/>
    </p:bld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1815</TotalTime>
  <Words>592</Words>
  <Application>Microsoft Office PowerPoint</Application>
  <PresentationFormat>Předvádění na obrazovce (4:3)</PresentationFormat>
  <Paragraphs>81</Paragraphs>
  <Slides>11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Mechanika I.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Děkujeme za pozornost.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alan</cp:lastModifiedBy>
  <cp:revision>84</cp:revision>
  <dcterms:created xsi:type="dcterms:W3CDTF">2011-12-03T14:12:28Z</dcterms:created>
  <dcterms:modified xsi:type="dcterms:W3CDTF">2013-05-03T08:28:04Z</dcterms:modified>
</cp:coreProperties>
</file>