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1" r:id="rId3"/>
    <p:sldId id="280" r:id="rId4"/>
    <p:sldId id="283" r:id="rId5"/>
    <p:sldId id="282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79" r:id="rId14"/>
    <p:sldId id="267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01" autoAdjust="0"/>
  </p:normalViewPr>
  <p:slideViewPr>
    <p:cSldViewPr>
      <p:cViewPr>
        <p:scale>
          <a:sx n="87" d="100"/>
          <a:sy n="87" d="100"/>
        </p:scale>
        <p:origin x="-10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9719A-F83D-4DBC-B287-7B163CD738A4}" type="datetimeFigureOut">
              <a:rPr lang="cs-CZ" smtClean="0"/>
              <a:t>3.5.2013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1907A-02F1-4483-8D2B-24DAC6C7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2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1776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1922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1605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7268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0467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872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148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469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344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026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32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790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595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807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microsoft.com/office/2007/relationships/hdphoto" Target="../media/hdphoto2.wdp"/><Relationship Id="rId11" Type="http://schemas.openxmlformats.org/officeDocument/2006/relationships/image" Target="../media/image14.png"/><Relationship Id="rId5" Type="http://schemas.openxmlformats.org/officeDocument/2006/relationships/image" Target="../media/image11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Vzájemné působení těles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VY_32_INOVACE_10-13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827584" y="3861048"/>
            <a:ext cx="8568952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avoúhlý trojúhelník 4"/>
          <p:cNvSpPr/>
          <p:nvPr/>
        </p:nvSpPr>
        <p:spPr>
          <a:xfrm>
            <a:off x="827584" y="2924944"/>
            <a:ext cx="2160240" cy="936104"/>
          </a:xfrm>
          <a:prstGeom prst="rtTriangl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55576" y="836712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Těleso je v rovnoměrném přímočarém pohybu: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820146" y="2564904"/>
            <a:ext cx="432048" cy="43204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1036170" y="2780928"/>
            <a:ext cx="576064" cy="2880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2835323" y="479715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 výsledná síla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2051720" y="4977979"/>
            <a:ext cx="576064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/>
          <p:cNvSpPr txBox="1"/>
          <p:nvPr/>
        </p:nvSpPr>
        <p:spPr>
          <a:xfrm>
            <a:off x="827584" y="407707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zrychlený pohyb                                rovnoměrný pohyb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60450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3" presetClass="path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44444E-6 L 0.22118 0.1259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59" y="6296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3" presetClass="path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0.22136 0.1261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59" y="629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10"/>
                            </p:stCondLst>
                            <p:childTnLst>
                              <p:par>
                                <p:cTn id="24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118 0.12592 L 0.96944 0.12592 " pathEditMode="relative" rAng="0" ptsTypes="AA">
                                      <p:cBhvr>
                                        <p:cTn id="2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4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2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2115" y="101520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Inerciální vztažná soustava </a:t>
            </a:r>
            <a:r>
              <a:rPr lang="cs-CZ" dirty="0" smtClean="0"/>
              <a:t>– soustava, ve které platí zákon setrvačnosti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Neinerciální </a:t>
            </a:r>
            <a:r>
              <a:rPr lang="cs-CZ" b="1" dirty="0">
                <a:solidFill>
                  <a:schemeClr val="accent1"/>
                </a:solidFill>
              </a:rPr>
              <a:t>vztažná soustava </a:t>
            </a:r>
            <a:r>
              <a:rPr lang="cs-CZ" dirty="0" smtClean="0"/>
              <a:t>– soustava, </a:t>
            </a:r>
            <a:r>
              <a:rPr lang="cs-CZ" dirty="0"/>
              <a:t>ve které </a:t>
            </a:r>
            <a:r>
              <a:rPr lang="cs-CZ" dirty="0" smtClean="0"/>
              <a:t>neplatí </a:t>
            </a:r>
            <a:r>
              <a:rPr lang="cs-CZ" dirty="0"/>
              <a:t>zákon setrvačnosti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327275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10005" y="3933056"/>
            <a:ext cx="8208912" cy="720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4" name="Skupina 13"/>
          <p:cNvGrpSpPr/>
          <p:nvPr/>
        </p:nvGrpSpPr>
        <p:grpSpPr>
          <a:xfrm>
            <a:off x="610005" y="2164755"/>
            <a:ext cx="3456384" cy="1749458"/>
            <a:chOff x="827584" y="1247494"/>
            <a:chExt cx="3456384" cy="1749458"/>
          </a:xfrm>
        </p:grpSpPr>
        <p:grpSp>
          <p:nvGrpSpPr>
            <p:cNvPr id="12" name="Skupina 11"/>
            <p:cNvGrpSpPr/>
            <p:nvPr/>
          </p:nvGrpSpPr>
          <p:grpSpPr>
            <a:xfrm>
              <a:off x="1187624" y="2708920"/>
              <a:ext cx="2808312" cy="288032"/>
              <a:chOff x="1187624" y="2708920"/>
              <a:chExt cx="2808312" cy="288032"/>
            </a:xfrm>
          </p:grpSpPr>
          <p:grpSp>
            <p:nvGrpSpPr>
              <p:cNvPr id="8" name="Skupina 7"/>
              <p:cNvGrpSpPr/>
              <p:nvPr/>
            </p:nvGrpSpPr>
            <p:grpSpPr>
              <a:xfrm>
                <a:off x="1187624" y="2708920"/>
                <a:ext cx="720080" cy="288032"/>
                <a:chOff x="1187624" y="2708920"/>
                <a:chExt cx="720080" cy="288032"/>
              </a:xfrm>
            </p:grpSpPr>
            <p:sp>
              <p:nvSpPr>
                <p:cNvPr id="6" name="Ovál 5"/>
                <p:cNvSpPr/>
                <p:nvPr/>
              </p:nvSpPr>
              <p:spPr>
                <a:xfrm>
                  <a:off x="1187624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7" name="Ovál 6"/>
                <p:cNvSpPr/>
                <p:nvPr/>
              </p:nvSpPr>
              <p:spPr>
                <a:xfrm>
                  <a:off x="1619672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9" name="Skupina 8"/>
              <p:cNvGrpSpPr/>
              <p:nvPr/>
            </p:nvGrpSpPr>
            <p:grpSpPr>
              <a:xfrm>
                <a:off x="3275856" y="2708920"/>
                <a:ext cx="720080" cy="288032"/>
                <a:chOff x="1187624" y="2708920"/>
                <a:chExt cx="720080" cy="288032"/>
              </a:xfrm>
            </p:grpSpPr>
            <p:sp>
              <p:nvSpPr>
                <p:cNvPr id="10" name="Ovál 9"/>
                <p:cNvSpPr/>
                <p:nvPr/>
              </p:nvSpPr>
              <p:spPr>
                <a:xfrm>
                  <a:off x="1187624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1" name="Ovál 10"/>
                <p:cNvSpPr/>
                <p:nvPr/>
              </p:nvSpPr>
              <p:spPr>
                <a:xfrm>
                  <a:off x="1619672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sp>
          <p:nvSpPr>
            <p:cNvPr id="13" name="Obdélník se zakulaceným rohem na stejné straně 12"/>
            <p:cNvSpPr/>
            <p:nvPr/>
          </p:nvSpPr>
          <p:spPr>
            <a:xfrm>
              <a:off x="827584" y="1247494"/>
              <a:ext cx="3456384" cy="1440160"/>
            </a:xfrm>
            <a:prstGeom prst="round2Same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" name="Ovál 1"/>
          <p:cNvSpPr/>
          <p:nvPr/>
        </p:nvSpPr>
        <p:spPr>
          <a:xfrm>
            <a:off x="3634341" y="3172867"/>
            <a:ext cx="432048" cy="43204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96547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0.53559 -0.00162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71" y="-9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1.94444E-6 -2.59259E-6 L 0.20469 -2.59259E-6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Alan Pieczonka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827584" y="693710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Jakákoliv </a:t>
            </a:r>
            <a:r>
              <a:rPr lang="cs-CZ" b="1" dirty="0" smtClean="0">
                <a:solidFill>
                  <a:schemeClr val="accent1"/>
                </a:solidFill>
              </a:rPr>
              <a:t>změna pohybového stavu </a:t>
            </a:r>
            <a:r>
              <a:rPr lang="cs-CZ" dirty="0" smtClean="0"/>
              <a:t>tělesa, nebo jeho </a:t>
            </a:r>
            <a:r>
              <a:rPr lang="cs-CZ" b="1" dirty="0" smtClean="0">
                <a:solidFill>
                  <a:schemeClr val="accent1"/>
                </a:solidFill>
              </a:rPr>
              <a:t>deformace</a:t>
            </a:r>
            <a:r>
              <a:rPr lang="cs-CZ" dirty="0" smtClean="0"/>
              <a:t> je způsobena působením </a:t>
            </a:r>
            <a:r>
              <a:rPr lang="cs-CZ" b="1" dirty="0" smtClean="0">
                <a:solidFill>
                  <a:schemeClr val="accent1"/>
                </a:solidFill>
              </a:rPr>
              <a:t>jiných těles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Vzájemné působení těles se projevuje </a:t>
            </a:r>
            <a:r>
              <a:rPr lang="cs-CZ" b="1" dirty="0" smtClean="0">
                <a:solidFill>
                  <a:schemeClr val="accent1"/>
                </a:solidFill>
              </a:rPr>
              <a:t>silami.</a:t>
            </a:r>
            <a:endParaRPr lang="cs-CZ" b="1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80419"/>
            <a:ext cx="2110786" cy="2256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NB02\Local Settings\Temporary Internet Files\Content.IE5\G8V0P80V\MC90044652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410685"/>
            <a:ext cx="2808312" cy="1759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NB02\Local Settings\Temporary Internet Files\Content.IE5\E8Y9VWCQ\MC90025014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1" y="4359966"/>
            <a:ext cx="3071059" cy="1956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600836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55576" y="692696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Pojem síla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64095" y="1340768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Síla</a:t>
            </a:r>
            <a:r>
              <a:rPr lang="cs-CZ" dirty="0" smtClean="0"/>
              <a:t> je </a:t>
            </a:r>
            <a:r>
              <a:rPr lang="cs-CZ" b="1" dirty="0" smtClean="0">
                <a:solidFill>
                  <a:schemeClr val="accent1"/>
                </a:solidFill>
              </a:rPr>
              <a:t>vektorová</a:t>
            </a:r>
            <a:r>
              <a:rPr lang="cs-CZ" dirty="0" smtClean="0"/>
              <a:t> fyzikální veličina.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971600" y="2204864"/>
                <a:ext cx="7056784" cy="2121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Značení: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3200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cs-CZ" sz="3200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𝑭</m:t>
                        </m:r>
                      </m:e>
                    </m:acc>
                  </m:oMath>
                </a14:m>
                <a:endParaRPr lang="cs-CZ" sz="3200" b="1" dirty="0" smtClean="0">
                  <a:solidFill>
                    <a:schemeClr val="accent1"/>
                  </a:solidFill>
                </a:endParaRPr>
              </a:p>
              <a:p>
                <a:r>
                  <a:rPr lang="cs-CZ" dirty="0"/>
                  <a:t>Jednotka:  </a:t>
                </a:r>
                <a:r>
                  <a:rPr lang="cs-CZ" sz="3200" b="1" i="1" dirty="0">
                    <a:solidFill>
                      <a:schemeClr val="accent1"/>
                    </a:solidFill>
                    <a:latin typeface="Cambria Math"/>
                  </a:rPr>
                  <a:t>N (</a:t>
                </a:r>
                <a:r>
                  <a:rPr lang="cs-CZ" sz="3200" b="1" i="1" dirty="0" smtClean="0">
                    <a:solidFill>
                      <a:schemeClr val="accent1"/>
                    </a:solidFill>
                    <a:latin typeface="Cambria Math"/>
                  </a:rPr>
                  <a:t>Newton)</a:t>
                </a:r>
              </a:p>
              <a:p>
                <a:endParaRPr lang="cs-CZ" sz="3200" b="1" i="1" dirty="0">
                  <a:solidFill>
                    <a:schemeClr val="accent1"/>
                  </a:solidFill>
                  <a:latin typeface="Cambria Math"/>
                </a:endParaRPr>
              </a:p>
              <a:p>
                <a:r>
                  <a:rPr lang="cs-CZ" dirty="0"/>
                  <a:t>Grafické znázornění</a:t>
                </a:r>
                <a:r>
                  <a:rPr lang="cs-CZ" dirty="0" smtClean="0"/>
                  <a:t>:  </a:t>
                </a:r>
                <a:r>
                  <a:rPr lang="cs-CZ" sz="3200" b="1" i="1" dirty="0">
                    <a:solidFill>
                      <a:schemeClr val="accent1"/>
                    </a:solidFill>
                    <a:latin typeface="Cambria Math"/>
                  </a:rPr>
                  <a:t>orientovaná úsečka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204864"/>
                <a:ext cx="7056784" cy="2121991"/>
              </a:xfrm>
              <a:prstGeom prst="rect">
                <a:avLst/>
              </a:prstGeom>
              <a:blipFill rotWithShape="1">
                <a:blip r:embed="rId3"/>
                <a:stretch>
                  <a:fillRect l="-691" b="-86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Přímá spojnice se šipkou 7"/>
          <p:cNvCxnSpPr/>
          <p:nvPr/>
        </p:nvCxnSpPr>
        <p:spPr>
          <a:xfrm>
            <a:off x="2987824" y="5517232"/>
            <a:ext cx="252028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3757766" y="4847349"/>
                <a:ext cx="980396" cy="644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32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3200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𝑭</m:t>
                          </m:r>
                          <m:r>
                            <m:rPr>
                              <m:nor/>
                            </m:rPr>
                            <a:rPr lang="cs-CZ" sz="3200" dirty="0"/>
                            <m:t> </m:t>
                          </m:r>
                        </m:e>
                      </m:acc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7766" y="4847349"/>
                <a:ext cx="980396" cy="64466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461541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Obdélník 2073"/>
          <p:cNvSpPr/>
          <p:nvPr/>
        </p:nvSpPr>
        <p:spPr>
          <a:xfrm>
            <a:off x="0" y="5666826"/>
            <a:ext cx="9540552" cy="1630014"/>
          </a:xfrm>
          <a:prstGeom prst="rect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11560" y="764704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1"/>
                </a:solidFill>
              </a:rPr>
              <a:t>Účinky</a:t>
            </a:r>
            <a:r>
              <a:rPr lang="cs-CZ" sz="2400" dirty="0" smtClean="0"/>
              <a:t> síly mohou být </a:t>
            </a:r>
            <a:r>
              <a:rPr lang="cs-CZ" sz="2400" b="1" dirty="0" smtClean="0">
                <a:solidFill>
                  <a:schemeClr val="accent1"/>
                </a:solidFill>
              </a:rPr>
              <a:t>pohybové:</a:t>
            </a:r>
          </a:p>
          <a:p>
            <a:pPr marL="285750" indent="-285750">
              <a:buFontTx/>
              <a:buChar char="-"/>
            </a:pPr>
            <a:r>
              <a:rPr lang="cs-CZ" sz="2400" dirty="0"/>
              <a:t>u</a:t>
            </a:r>
            <a:r>
              <a:rPr lang="cs-CZ" sz="2400" dirty="0" smtClean="0"/>
              <a:t>vedení do pohybu</a:t>
            </a:r>
          </a:p>
          <a:p>
            <a:pPr marL="285750" indent="-285750">
              <a:buFontTx/>
              <a:buChar char="-"/>
            </a:pPr>
            <a:r>
              <a:rPr lang="cs-CZ" sz="2400" dirty="0"/>
              <a:t>z</a:t>
            </a:r>
            <a:r>
              <a:rPr lang="cs-CZ" sz="2400" dirty="0" smtClean="0"/>
              <a:t>měna velikosti rychlosti</a:t>
            </a:r>
          </a:p>
          <a:p>
            <a:pPr marL="285750" indent="-285750">
              <a:buFontTx/>
              <a:buChar char="-"/>
            </a:pPr>
            <a:r>
              <a:rPr lang="cs-CZ" sz="2400" dirty="0"/>
              <a:t>z</a:t>
            </a:r>
            <a:r>
              <a:rPr lang="cs-CZ" sz="2400" dirty="0" smtClean="0"/>
              <a:t>měna směru rychlosti</a:t>
            </a:r>
            <a:endParaRPr lang="cs-CZ" sz="2400" dirty="0"/>
          </a:p>
        </p:txBody>
      </p:sp>
      <p:pic>
        <p:nvPicPr>
          <p:cNvPr id="2100" name="Picture 5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40930"/>
            <a:ext cx="181927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02" name="Picture 5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666826"/>
            <a:ext cx="809625" cy="9525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103" name="Picture 55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707586"/>
            <a:ext cx="4572000" cy="4589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04" name="Picture 56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634108"/>
            <a:ext cx="80010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05" name="Picture 5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012" y="6201545"/>
            <a:ext cx="1008112" cy="989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929529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85185E-6 L -0.15469 0.0023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43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469 0.00231 L 0.05017 0.0023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4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14844 -0.17639 C 0.17952 -0.2162 0.22622 -0.23634 0.27466 -0.23634 C 0.33039 -0.23634 0.37466 -0.2162 0.40573 -0.17639 L 0.55486 -3.33333E-6 " pathEditMode="relative" rAng="0" ptsTypes="FffFF">
                                      <p:cBhvr>
                                        <p:cTn id="35" dur="200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43" y="-1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5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486 -3.33333E-6 L 0.60157 -3.33333E-6 C 0.62292 -3.33333E-6 0.64931 0.02686 0.64931 0.04977 L 0.64931 0.09977 " pathEditMode="relative" rAng="0" ptsTypes="FfFF">
                                      <p:cBhvr>
                                        <p:cTn id="38" dur="200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2" y="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NB02\Local Settings\Temporary Internet Files\Content.IE5\G8V0P80V\MC90039846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97915"/>
            <a:ext cx="2880320" cy="107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Documents and Settings\NB02\Local Settings\Temporary Internet Files\Content.IE5\G8V0P80V\MC90039846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287847"/>
            <a:ext cx="1179748" cy="1162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11560" y="764704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1"/>
                </a:solidFill>
              </a:rPr>
              <a:t>Účinky</a:t>
            </a:r>
            <a:r>
              <a:rPr lang="cs-CZ" sz="2400" dirty="0" smtClean="0"/>
              <a:t> síly mohou být </a:t>
            </a:r>
            <a:r>
              <a:rPr lang="cs-CZ" sz="2400" b="1" dirty="0" smtClean="0">
                <a:solidFill>
                  <a:schemeClr val="accent1"/>
                </a:solidFill>
              </a:rPr>
              <a:t>deformační:</a:t>
            </a:r>
          </a:p>
        </p:txBody>
      </p:sp>
      <p:sp>
        <p:nvSpPr>
          <p:cNvPr id="2" name="Obdélník 1"/>
          <p:cNvSpPr/>
          <p:nvPr/>
        </p:nvSpPr>
        <p:spPr>
          <a:xfrm>
            <a:off x="7320698" y="3933056"/>
            <a:ext cx="2291862" cy="1872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5" name="Picture 3" descr="C:\Documents and Settings\NB02\Local Settings\Temporary Internet Files\Content.IE5\9W1YWHR3\MC90042399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121479"/>
            <a:ext cx="4092062" cy="4683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Skupina 12"/>
          <p:cNvGrpSpPr/>
          <p:nvPr/>
        </p:nvGrpSpPr>
        <p:grpSpPr>
          <a:xfrm>
            <a:off x="6122254" y="4065157"/>
            <a:ext cx="551788" cy="592797"/>
            <a:chOff x="2627784" y="2780928"/>
            <a:chExt cx="936104" cy="1152128"/>
          </a:xfrm>
        </p:grpSpPr>
        <p:sp>
          <p:nvSpPr>
            <p:cNvPr id="5" name="Oválný popisek 4"/>
            <p:cNvSpPr/>
            <p:nvPr/>
          </p:nvSpPr>
          <p:spPr>
            <a:xfrm>
              <a:off x="2627784" y="2780928"/>
              <a:ext cx="936104" cy="1152128"/>
            </a:xfrm>
            <a:prstGeom prst="wedgeEllipseCallout">
              <a:avLst>
                <a:gd name="adj1" fmla="val 21030"/>
                <a:gd name="adj2" fmla="val 88955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Veselý obličej 9"/>
            <p:cNvSpPr/>
            <p:nvPr/>
          </p:nvSpPr>
          <p:spPr>
            <a:xfrm>
              <a:off x="2682214" y="2896480"/>
              <a:ext cx="828092" cy="900100"/>
            </a:xfrm>
            <a:prstGeom prst="smileyFace">
              <a:avLst>
                <a:gd name="adj" fmla="val -4653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13929529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9259E-6 L 0.64653 -0.00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326" y="-27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1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10"/>
                            </p:stCondLst>
                            <p:childTnLst>
                              <p:par>
                                <p:cTn id="19" presetID="5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34 0.01736 C -0.06441 0.03958 -0.11997 -0.02407 -0.15469 -0.12338 C -0.1908 -0.225 -0.19236 -0.32407 -0.15729 -0.3463 C -0.12222 -0.36782 -0.12378 -0.46597 -0.15972 -0.56806 C -0.19462 -0.66713 -0.25035 -0.73125 -0.28542 -0.71042 " pathEditMode="relative" rAng="14693224" ptsTypes="fffff">
                                      <p:cBhvr>
                                        <p:cTn id="20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12" y="-36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1052736"/>
            <a:ext cx="77768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Silové působení je vždy </a:t>
            </a:r>
            <a:r>
              <a:rPr lang="cs-CZ" sz="2400" b="1" dirty="0" smtClean="0">
                <a:solidFill>
                  <a:schemeClr val="accent1"/>
                </a:solidFill>
              </a:rPr>
              <a:t>vzájemné</a:t>
            </a:r>
            <a:r>
              <a:rPr lang="cs-CZ" sz="2400" dirty="0" smtClean="0"/>
              <a:t>. Působíme-li na těleso silou, působí i toto těleso na nás </a:t>
            </a:r>
            <a:r>
              <a:rPr lang="cs-CZ" sz="2400" b="1" dirty="0" smtClean="0">
                <a:solidFill>
                  <a:schemeClr val="accent1"/>
                </a:solidFill>
              </a:rPr>
              <a:t>silou opačného směru.</a:t>
            </a:r>
          </a:p>
          <a:p>
            <a:endParaRPr lang="cs-CZ" sz="2400" b="1" dirty="0">
              <a:solidFill>
                <a:schemeClr val="accent1"/>
              </a:solidFill>
            </a:endParaRPr>
          </a:p>
          <a:p>
            <a:r>
              <a:rPr lang="cs-CZ" sz="2400" dirty="0" smtClean="0"/>
              <a:t>K vzájemnému silovému působení dochází </a:t>
            </a:r>
            <a:r>
              <a:rPr lang="cs-CZ" sz="2400" b="1" dirty="0" smtClean="0">
                <a:solidFill>
                  <a:schemeClr val="accent1"/>
                </a:solidFill>
              </a:rPr>
              <a:t>přímým stykem</a:t>
            </a:r>
            <a:r>
              <a:rPr lang="cs-CZ" sz="2400" dirty="0" smtClean="0"/>
              <a:t> těles nebo prostřednictvím </a:t>
            </a:r>
            <a:r>
              <a:rPr lang="cs-CZ" sz="2400" b="1" dirty="0" smtClean="0">
                <a:solidFill>
                  <a:schemeClr val="accent1"/>
                </a:solidFill>
              </a:rPr>
              <a:t>silových polí </a:t>
            </a:r>
            <a:r>
              <a:rPr lang="cs-CZ" sz="2400" dirty="0" smtClean="0"/>
              <a:t>(gravitační, elektrické, magnetické).</a:t>
            </a:r>
            <a:endParaRPr lang="cs-CZ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78894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27990" y="2132856"/>
            <a:ext cx="770485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Pohybové účinky síly popisují</a:t>
            </a:r>
          </a:p>
          <a:p>
            <a:endParaRPr lang="cs-CZ" dirty="0"/>
          </a:p>
          <a:p>
            <a:pPr algn="ctr"/>
            <a:r>
              <a:rPr lang="cs-CZ" sz="2800" b="1" dirty="0" smtClean="0">
                <a:solidFill>
                  <a:schemeClr val="accent1"/>
                </a:solidFill>
              </a:rPr>
              <a:t>Newtonovy pohybové zákony.</a:t>
            </a:r>
          </a:p>
          <a:p>
            <a:pPr algn="ctr"/>
            <a:endParaRPr lang="cs-CZ" sz="2800" b="1" dirty="0">
              <a:solidFill>
                <a:schemeClr val="accent1"/>
              </a:solidFill>
            </a:endParaRPr>
          </a:p>
          <a:p>
            <a:r>
              <a:rPr lang="cs-CZ" dirty="0" smtClean="0"/>
              <a:t>1. Zákon setrvačnosti</a:t>
            </a:r>
          </a:p>
          <a:p>
            <a:r>
              <a:rPr lang="cs-CZ" dirty="0" smtClean="0"/>
              <a:t>2. Zákon síly</a:t>
            </a:r>
          </a:p>
          <a:p>
            <a:r>
              <a:rPr lang="cs-CZ" dirty="0" smtClean="0"/>
              <a:t>3. Zákon akce a reakce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493764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77192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První pohybový zákon – zákon setrvačnosti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60" y="1772816"/>
            <a:ext cx="770485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Každé těleso setrvává v klidu nebo v rovnoměrném přímočarém pohybu,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pokud není nuceno vnějšími silami tento stav změnit.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30897" y="3315139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Těleso setrvává v klidu nebo v pohybu rovnoměrném přímočarém pokud na těleso nepůsobí žádné síly, nebo je-li výslednice všech sil nulová.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9762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55576" y="836712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Těleso je v klidu:</a:t>
            </a:r>
            <a:endParaRPr lang="cs-CZ" dirty="0"/>
          </a:p>
        </p:txBody>
      </p:sp>
      <p:grpSp>
        <p:nvGrpSpPr>
          <p:cNvPr id="15" name="Skupina 14"/>
          <p:cNvGrpSpPr/>
          <p:nvPr/>
        </p:nvGrpSpPr>
        <p:grpSpPr>
          <a:xfrm>
            <a:off x="971600" y="2096852"/>
            <a:ext cx="7200800" cy="2628292"/>
            <a:chOff x="971600" y="2096852"/>
            <a:chExt cx="7200800" cy="2628292"/>
          </a:xfrm>
        </p:grpSpPr>
        <p:grpSp>
          <p:nvGrpSpPr>
            <p:cNvPr id="13" name="Skupina 12"/>
            <p:cNvGrpSpPr/>
            <p:nvPr/>
          </p:nvGrpSpPr>
          <p:grpSpPr>
            <a:xfrm>
              <a:off x="971600" y="2348880"/>
              <a:ext cx="7200800" cy="2376264"/>
              <a:chOff x="971600" y="2348880"/>
              <a:chExt cx="7200800" cy="2376264"/>
            </a:xfrm>
          </p:grpSpPr>
          <p:sp>
            <p:nvSpPr>
              <p:cNvPr id="4" name="Obdélník 3"/>
              <p:cNvSpPr/>
              <p:nvPr/>
            </p:nvSpPr>
            <p:spPr>
              <a:xfrm>
                <a:off x="971600" y="3717032"/>
                <a:ext cx="7200800" cy="50405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" name="Ovál 4"/>
              <p:cNvSpPr/>
              <p:nvPr/>
            </p:nvSpPr>
            <p:spPr>
              <a:xfrm>
                <a:off x="3635896" y="2348880"/>
                <a:ext cx="1368152" cy="136815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7" name="Přímá spojnice se šipkou 6"/>
              <p:cNvCxnSpPr/>
              <p:nvPr/>
            </p:nvCxnSpPr>
            <p:spPr>
              <a:xfrm>
                <a:off x="4319972" y="3104964"/>
                <a:ext cx="0" cy="1620180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ovéPole 8"/>
              <p:cNvSpPr txBox="1"/>
              <p:nvPr/>
            </p:nvSpPr>
            <p:spPr>
              <a:xfrm>
                <a:off x="4355976" y="3779748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>
                    <a:solidFill>
                      <a:schemeClr val="accent1"/>
                    </a:solidFill>
                  </a:rPr>
                  <a:t>F</a:t>
                </a:r>
                <a:r>
                  <a:rPr lang="cs-CZ" b="1" baseline="-25000" dirty="0" smtClean="0">
                    <a:solidFill>
                      <a:schemeClr val="accent1"/>
                    </a:solidFill>
                  </a:rPr>
                  <a:t>g</a:t>
                </a:r>
                <a:endParaRPr lang="cs-CZ" b="1" dirty="0">
                  <a:solidFill>
                    <a:schemeClr val="accent1"/>
                  </a:solidFill>
                </a:endParaRPr>
              </a:p>
            </p:txBody>
          </p:sp>
        </p:grpSp>
        <p:cxnSp>
          <p:nvCxnSpPr>
            <p:cNvPr id="12" name="Přímá spojnice se šipkou 11"/>
            <p:cNvCxnSpPr/>
            <p:nvPr/>
          </p:nvCxnSpPr>
          <p:spPr>
            <a:xfrm flipV="1">
              <a:off x="4355976" y="2096852"/>
              <a:ext cx="0" cy="1620180"/>
            </a:xfrm>
            <a:prstGeom prst="straightConnector1">
              <a:avLst/>
            </a:prstGeom>
            <a:ln w="5715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Pole 13"/>
            <p:cNvSpPr txBox="1"/>
            <p:nvPr/>
          </p:nvSpPr>
          <p:spPr>
            <a:xfrm>
              <a:off x="4355976" y="2663624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solidFill>
                    <a:schemeClr val="accent3">
                      <a:lumMod val="75000"/>
                    </a:schemeClr>
                  </a:solidFill>
                </a:rPr>
                <a:t>F</a:t>
              </a:r>
              <a:r>
                <a:rPr lang="cs-CZ" b="1" baseline="-25000" dirty="0" smtClean="0">
                  <a:solidFill>
                    <a:schemeClr val="accent3">
                      <a:lumMod val="75000"/>
                    </a:schemeClr>
                  </a:solidFill>
                </a:rPr>
                <a:t>p</a:t>
              </a:r>
              <a:endParaRPr lang="cs-CZ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sp>
        <p:nvSpPr>
          <p:cNvPr id="16" name="TextovéPole 15"/>
          <p:cNvSpPr txBox="1"/>
          <p:nvPr/>
        </p:nvSpPr>
        <p:spPr>
          <a:xfrm>
            <a:off x="971600" y="4869160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</a:t>
            </a:r>
            <a:r>
              <a:rPr lang="cs-CZ" baseline="-25000" dirty="0" smtClean="0"/>
              <a:t>g</a:t>
            </a:r>
            <a:r>
              <a:rPr lang="cs-CZ" dirty="0" smtClean="0"/>
              <a:t> – tíhová síla</a:t>
            </a:r>
          </a:p>
          <a:p>
            <a:r>
              <a:rPr lang="cs-CZ" dirty="0" smtClean="0"/>
              <a:t>F</a:t>
            </a:r>
            <a:r>
              <a:rPr lang="cs-CZ" baseline="-25000" dirty="0" smtClean="0"/>
              <a:t>p</a:t>
            </a:r>
            <a:r>
              <a:rPr lang="cs-CZ" dirty="0" smtClean="0"/>
              <a:t> – síla, kterou působí podložka na těleso</a:t>
            </a:r>
          </a:p>
          <a:p>
            <a:r>
              <a:rPr lang="cs-CZ" dirty="0" err="1" smtClean="0"/>
              <a:t>F</a:t>
            </a:r>
            <a:r>
              <a:rPr lang="cs-CZ" baseline="-25000" dirty="0" err="1" smtClean="0"/>
              <a:t>v</a:t>
            </a:r>
            <a:r>
              <a:rPr lang="cs-CZ" dirty="0" smtClean="0"/>
              <a:t> – výslednice je rovna nule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03486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1577</TotalTime>
  <Words>285</Words>
  <Application>Microsoft Office PowerPoint</Application>
  <PresentationFormat>Předvádění na obrazovce (4:3)</PresentationFormat>
  <Paragraphs>61</Paragraphs>
  <Slides>14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Mechanika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alan</cp:lastModifiedBy>
  <cp:revision>81</cp:revision>
  <dcterms:created xsi:type="dcterms:W3CDTF">2011-12-03T14:12:28Z</dcterms:created>
  <dcterms:modified xsi:type="dcterms:W3CDTF">2013-05-03T08:27:05Z</dcterms:modified>
</cp:coreProperties>
</file>