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81" r:id="rId3"/>
    <p:sldId id="282" r:id="rId4"/>
    <p:sldId id="283" r:id="rId5"/>
    <p:sldId id="284" r:id="rId6"/>
    <p:sldId id="291" r:id="rId7"/>
    <p:sldId id="285" r:id="rId8"/>
    <p:sldId id="289" r:id="rId9"/>
    <p:sldId id="292" r:id="rId10"/>
    <p:sldId id="279" r:id="rId11"/>
    <p:sldId id="267" r:id="rId12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DF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468" autoAdjust="0"/>
  </p:normalViewPr>
  <p:slideViewPr>
    <p:cSldViewPr>
      <p:cViewPr>
        <p:scale>
          <a:sx n="99" d="100"/>
          <a:sy n="99" d="100"/>
        </p:scale>
        <p:origin x="-73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F6D444-3EEA-49E4-A027-EDA5D350B6C1}" type="datetimeFigureOut">
              <a:rPr lang="cs-CZ" smtClean="0"/>
              <a:t>3.5.2013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DAA466-ACCB-4388-9CFE-44A8C37AAF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52753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DAA466-ACCB-4388-9CFE-44A8C37AAFB5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30089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DAA466-ACCB-4388-9CFE-44A8C37AAFB5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12525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DAA466-ACCB-4388-9CFE-44A8C37AAFB5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47205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DAA466-ACCB-4388-9CFE-44A8C37AAFB5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75419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DAA466-ACCB-4388-9CFE-44A8C37AAFB5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13189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DAA466-ACCB-4388-9CFE-44A8C37AAFB5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85074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DAA466-ACCB-4388-9CFE-44A8C37AAFB5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24458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DAA466-ACCB-4388-9CFE-44A8C37AAFB5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94583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DAA466-ACCB-4388-9CFE-44A8C37AAFB5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43067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DAA466-ACCB-4388-9CFE-44A8C37AAFB5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95454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DAA466-ACCB-4388-9CFE-44A8C37AAFB5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05944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9" descr="linka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71663" y="3716338"/>
            <a:ext cx="5400675" cy="2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Klepnutím lze upravit styl předlohy podnadpisů.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937D58-FE2D-4BB4-87B3-6B1E1412DDD6}" type="datetimeFigureOut">
              <a:rPr lang="cs-CZ"/>
              <a:pPr>
                <a:defRPr/>
              </a:pPr>
              <a:t>3.5.2013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A0B2C8-0AE4-4DF6-9D51-1528F8A34C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5566" y="5157192"/>
            <a:ext cx="7812868" cy="566738"/>
          </a:xfrm>
        </p:spPr>
        <p:txBody>
          <a:bodyPr anchor="b"/>
          <a:lstStyle>
            <a:lvl1pPr algn="ctr">
              <a:defRPr sz="2000" b="1"/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47564" y="5864498"/>
            <a:ext cx="7848872" cy="804862"/>
          </a:xfrm>
        </p:spPr>
        <p:txBody>
          <a:bodyPr>
            <a:normAutofit/>
          </a:bodyPr>
          <a:lstStyle>
            <a:lvl1pPr marL="0" indent="0" algn="ctr"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23F4F3-6507-4155-9CB9-11FFBEC8CB1F}" type="datetimeFigureOut">
              <a:rPr lang="cs-CZ"/>
              <a:pPr>
                <a:defRPr/>
              </a:pPr>
              <a:t>3.5.2013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565DE-A243-4149-9800-636659DFBEA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6037A3-C926-4599-AB63-0334ACA12EC6}" type="datetimeFigureOut">
              <a:rPr lang="cs-CZ"/>
              <a:pPr>
                <a:defRPr/>
              </a:pPr>
              <a:t>3.5.2013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B70DBC-270F-42C7-A683-529CF9F2829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99DF94-2D7F-4F11-BCDD-4FA7C267D9A8}" type="datetimeFigureOut">
              <a:rPr lang="cs-CZ"/>
              <a:pPr>
                <a:defRPr/>
              </a:pPr>
              <a:t>3.5.2013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055C96-31DF-4E0B-8A29-570891E3999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9" descr="linka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1530350"/>
            <a:ext cx="5399088" cy="2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41784"/>
            <a:ext cx="8229600" cy="1143000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/>
          <a:lstStyle>
            <a:lvl1pPr>
              <a:spcBef>
                <a:spcPts val="18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itchFamily="2" charset="2"/>
              <a:buChar char="§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Wingdings 3" pitchFamily="18" charset="2"/>
              <a:buChar char="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50000"/>
              <a:buFont typeface="Wingdings" pitchFamily="2" charset="2"/>
              <a:buChar char="q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Wingdings 3" pitchFamily="18" charset="2"/>
              <a:buChar char="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spcBef>
                <a:spcPts val="0"/>
              </a:spcBef>
              <a:buClr>
                <a:schemeClr val="bg1">
                  <a:lumMod val="50000"/>
                </a:schemeClr>
              </a:buCl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7CDEC3-BC88-48A2-B64C-6BFE56287A18}" type="datetimeFigureOut">
              <a:rPr lang="cs-CZ"/>
              <a:pPr>
                <a:defRPr/>
              </a:pPr>
              <a:t>3.5.2013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80A76D-CDDF-48CE-B192-25D6D3F7204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41784"/>
            <a:ext cx="8229600" cy="1143000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/>
          <a:lstStyle>
            <a:lvl1pPr>
              <a:spcBef>
                <a:spcPts val="18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itchFamily="2" charset="2"/>
              <a:buChar char="§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Wingdings 3" pitchFamily="18" charset="2"/>
              <a:buChar char="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50000"/>
              <a:buFont typeface="Wingdings" pitchFamily="2" charset="2"/>
              <a:buChar char="q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Wingdings 3" pitchFamily="18" charset="2"/>
              <a:buChar char="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spcBef>
                <a:spcPts val="0"/>
              </a:spcBef>
              <a:buClr>
                <a:schemeClr val="bg1">
                  <a:lumMod val="50000"/>
                </a:schemeClr>
              </a:buCl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18A989-257F-497A-BEDF-2C206640251B}" type="datetimeFigureOut">
              <a:rPr lang="cs-CZ"/>
              <a:pPr>
                <a:defRPr/>
              </a:pPr>
              <a:t>3.5.2013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5EBC48-54A0-4A78-A422-D6C1416318F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7BA5B4-6AC1-4552-B688-43B8F4332889}" type="datetimeFigureOut">
              <a:rPr lang="cs-CZ"/>
              <a:pPr>
                <a:defRPr/>
              </a:pPr>
              <a:t>3.5.2013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9381C1-7951-46F4-ABC2-045B3F8A2F2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D79CAE-0219-4F09-B202-55DF938F9B65}" type="datetimeFigureOut">
              <a:rPr lang="cs-CZ"/>
              <a:pPr>
                <a:defRPr/>
              </a:pPr>
              <a:t>3.5.2013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2B97AB-C0C8-4DE3-934F-12318682615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7BF6B2-E91F-4553-BA59-37E8E307428D}" type="datetimeFigureOut">
              <a:rPr lang="cs-CZ"/>
              <a:pPr>
                <a:defRPr/>
              </a:pPr>
              <a:t>3.5.2013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660D10-1D27-437A-93F7-B38F19FB5C4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3BF788-6C6F-472F-B114-8C4AA86B5044}" type="datetimeFigureOut">
              <a:rPr lang="cs-CZ"/>
              <a:pPr>
                <a:defRPr/>
              </a:pPr>
              <a:t>3.5.2013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C89CEF-B344-470C-AD0C-782F5B15F3D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71383-7520-467E-9361-372990F7CF04}" type="datetimeFigureOut">
              <a:rPr lang="cs-CZ"/>
              <a:pPr>
                <a:defRPr/>
              </a:pPr>
              <a:t>3.5.2013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F1D4D1-1EB8-4E0D-ADC5-ABBBD9531C5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0994AD-9F31-489D-8F6F-8997437A2372}" type="datetimeFigureOut">
              <a:rPr lang="cs-CZ"/>
              <a:pPr>
                <a:defRPr/>
              </a:pPr>
              <a:t>3.5.2013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3AFF44-77BB-4152-A50E-C0280ACFCB9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3413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A03CD5D-730B-4DF8-8352-CB6D475B6EBA}" type="datetimeFigureOut">
              <a:rPr lang="cs-CZ"/>
              <a:pPr>
                <a:defRPr/>
              </a:pPr>
              <a:t>3.5.2013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4EAB025-E801-4724-A5B7-F0789AD28FA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1031" name="Picture 2"/>
          <p:cNvPicPr>
            <a:picLocks noChangeAspect="1" noChangeArrowheads="1"/>
          </p:cNvPicPr>
          <p:nvPr userDrawn="1"/>
        </p:nvPicPr>
        <p:blipFill>
          <a:blip r:embed="rId14" cstate="print"/>
          <a:srcRect l="38271" t="16800" r="46136" b="55481"/>
          <a:stretch>
            <a:fillRect/>
          </a:stretch>
        </p:blipFill>
        <p:spPr bwMode="auto">
          <a:xfrm>
            <a:off x="52388" y="36513"/>
            <a:ext cx="576262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Obrázek 10" descr="linka.png"/>
          <p:cNvPicPr>
            <a:picLocks noChangeAspect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322263" y="644525"/>
            <a:ext cx="26987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Obrázek 12" descr="linka.png"/>
          <p:cNvPicPr>
            <a:picLocks noChangeAspect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650875" y="330200"/>
            <a:ext cx="5400675" cy="2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90" r:id="rId1"/>
    <p:sldLayoutId id="2147483791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7" r:id="rId10"/>
    <p:sldLayoutId id="2147483788" r:id="rId11"/>
    <p:sldLayoutId id="2147483789" r:id="rId12"/>
  </p:sldLayoutIdLst>
  <p:transition>
    <p:randomBar dir="vert"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37609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rgbClr val="0070C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0070C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0070C0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0070C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0070C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dirty="0" smtClean="0">
                <a:solidFill>
                  <a:srgbClr val="376092"/>
                </a:solidFill>
              </a:rPr>
              <a:t>Mechanika I.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Pohyb po kružnici– test 3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7150100" y="115888"/>
            <a:ext cx="1886863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sz="1200" dirty="0" smtClean="0">
                <a:solidFill>
                  <a:schemeClr val="bg1">
                    <a:lumMod val="65000"/>
                  </a:schemeClr>
                </a:solidFill>
              </a:rPr>
              <a:t>VY_32_INOVACE_10-12</a:t>
            </a:r>
            <a:endParaRPr lang="cs-CZ" sz="12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555776" y="3645024"/>
            <a:ext cx="4536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bg1">
                    <a:lumMod val="65000"/>
                  </a:schemeClr>
                </a:solidFill>
              </a:rPr>
              <a:t>Autor obrázků: Alan Pieczonka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88324823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dirty="0" smtClean="0">
                <a:solidFill>
                  <a:srgbClr val="376092"/>
                </a:solidFill>
              </a:rPr>
              <a:t>Děkujeme za pozornost.</a:t>
            </a:r>
          </a:p>
        </p:txBody>
      </p:sp>
      <p:sp>
        <p:nvSpPr>
          <p:cNvPr id="6" name="Podnadpis 5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Autor DUM: Mgr. Alan Pieczonka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ulka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344409429"/>
                  </p:ext>
                </p:extLst>
              </p:nvPr>
            </p:nvGraphicFramePr>
            <p:xfrm>
              <a:off x="1259632" y="1988840"/>
              <a:ext cx="6768752" cy="2664295"/>
            </p:xfrm>
            <a:graphic>
              <a:graphicData uri="http://schemas.openxmlformats.org/drawingml/2006/table">
                <a:tbl>
                  <a:tblPr/>
                  <a:tblGrid>
                    <a:gridCol w="307671"/>
                    <a:gridCol w="6461081"/>
                  </a:tblGrid>
                  <a:tr h="532859"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cs-CZ" sz="2000" b="1" i="0" u="none" strike="noStrike" dirty="0">
                              <a:solidFill>
                                <a:srgbClr val="FFFFFF"/>
                              </a:solidFill>
                              <a:effectLst/>
                              <a:latin typeface="Arial Black"/>
                            </a:rPr>
                            <a:t>1.</a:t>
                          </a:r>
                        </a:p>
                      </a:txBody>
                      <a:tcPr marL="9525" marR="9525" marT="9525" marB="0" anchor="ctr">
                        <a:lnL>
                          <a:noFill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>
                          <a:noFill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1F497D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cs-CZ" sz="20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 Převeďte na stupně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cs-CZ" sz="2000" b="0" i="1" u="none" strike="noStrike" smtClean="0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cs-CZ" sz="2000" b="0" i="1" u="none" strike="noStrike" smtClean="0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/>
                                    </a:rPr>
                                    <m:t>5</m:t>
                                  </m:r>
                                </m:num>
                                <m:den>
                                  <m:r>
                                    <a:rPr lang="cs-CZ" sz="2000" b="0" i="1" u="none" strike="noStrike" smtClean="0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/>
                                    </a:rPr>
                                    <m:t>6</m:t>
                                  </m:r>
                                </m:den>
                              </m:f>
                              <m:r>
                                <a:rPr lang="cs-CZ" sz="2000" b="0" i="1" u="none" strike="noStrike" smtClean="0">
                                  <a:solidFill>
                                    <a:srgbClr val="000000"/>
                                  </a:solidFill>
                                  <a:effectLst/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oMath>
                          </a14:m>
                          <a:r>
                            <a:rPr lang="cs-CZ" sz="20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:</a:t>
                          </a:r>
                          <a:endParaRPr lang="cs-CZ" sz="2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>
                          <a:noFill/>
                        </a:lnR>
                        <a:lnT>
                          <a:noFill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C5D9F1"/>
                        </a:solidFill>
                      </a:tcPr>
                    </a:tc>
                  </a:tr>
                  <a:tr h="532859">
                    <a:tc>
                      <a:txBody>
                        <a:bodyPr/>
                        <a:lstStyle/>
                        <a:p>
                          <a:pPr algn="r" fontAlgn="ctr"/>
                          <a:r>
                            <a:rPr lang="cs-CZ" sz="2000" b="0" i="0" u="none" strike="noStrike">
                              <a:solidFill>
                                <a:srgbClr val="FFFFFF"/>
                              </a:solidFill>
                              <a:effectLst/>
                              <a:latin typeface="Calibri"/>
                            </a:rPr>
                            <a:t>a)</a:t>
                          </a:r>
                        </a:p>
                      </a:txBody>
                      <a:tcPr marL="9525" marR="9525" marT="9525" marB="0" anchor="ctr">
                        <a:lnL>
                          <a:noFill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  <a:solidFill>
                          <a:srgbClr val="00B0F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cs-CZ" sz="20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 30</a:t>
                          </a:r>
                          <a:r>
                            <a:rPr lang="cs-CZ" sz="2000" b="0" i="0" u="none" strike="noStrike" baseline="0" dirty="0" smtClean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°</a:t>
                          </a:r>
                          <a:endParaRPr lang="cs-CZ" sz="2000" b="0" i="0" u="none" strike="noStrike" baseline="0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>
                          <a:noFill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  <a:solidFill>
                          <a:srgbClr val="F2F2F2"/>
                        </a:solidFill>
                      </a:tcPr>
                    </a:tc>
                  </a:tr>
                  <a:tr h="532859">
                    <a:tc>
                      <a:txBody>
                        <a:bodyPr/>
                        <a:lstStyle/>
                        <a:p>
                          <a:pPr algn="r" fontAlgn="ctr"/>
                          <a:r>
                            <a:rPr lang="cs-CZ" sz="2000" b="0" i="0" u="none" strike="noStrike">
                              <a:solidFill>
                                <a:srgbClr val="FFFFFF"/>
                              </a:solidFill>
                              <a:effectLst/>
                              <a:latin typeface="Calibri"/>
                            </a:rPr>
                            <a:t>b)</a:t>
                          </a:r>
                        </a:p>
                      </a:txBody>
                      <a:tcPr marL="9525" marR="9525" marT="9525" marB="0" anchor="ctr">
                        <a:lnL>
                          <a:noFill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00B0F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cs-CZ" sz="20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 135</a:t>
                          </a:r>
                          <a:r>
                            <a:rPr lang="cs-CZ" sz="2000" b="0" i="0" u="none" strike="noStrike" baseline="0" dirty="0" smtClean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°</a:t>
                          </a:r>
                          <a:endParaRPr lang="cs-CZ" sz="2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</a:tr>
                  <a:tr h="532859">
                    <a:tc>
                      <a:txBody>
                        <a:bodyPr/>
                        <a:lstStyle/>
                        <a:p>
                          <a:pPr algn="r" fontAlgn="ctr"/>
                          <a:r>
                            <a:rPr lang="cs-CZ" sz="2000" b="0" i="0" u="none" strike="noStrike">
                              <a:solidFill>
                                <a:srgbClr val="FFFFFF"/>
                              </a:solidFill>
                              <a:effectLst/>
                              <a:latin typeface="Calibri"/>
                            </a:rPr>
                            <a:t>c)</a:t>
                          </a:r>
                        </a:p>
                      </a:txBody>
                      <a:tcPr marL="9525" marR="9525" marT="9525" marB="0" anchor="ctr">
                        <a:lnL>
                          <a:noFill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00B0F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cs-CZ" sz="20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 150</a:t>
                          </a:r>
                          <a:r>
                            <a:rPr lang="cs-CZ" sz="2000" b="0" i="0" u="none" strike="noStrike" baseline="0" dirty="0" smtClean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°</a:t>
                          </a:r>
                          <a:endParaRPr lang="cs-CZ" sz="2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2F2F2"/>
                        </a:solidFill>
                      </a:tcPr>
                    </a:tc>
                  </a:tr>
                  <a:tr h="532859">
                    <a:tc>
                      <a:txBody>
                        <a:bodyPr/>
                        <a:lstStyle/>
                        <a:p>
                          <a:pPr algn="r" fontAlgn="ctr"/>
                          <a:r>
                            <a:rPr lang="cs-CZ" sz="2000" b="0" i="0" u="none" strike="noStrike">
                              <a:solidFill>
                                <a:srgbClr val="FFFFFF"/>
                              </a:solidFill>
                              <a:effectLst/>
                              <a:latin typeface="Calibri"/>
                            </a:rPr>
                            <a:t>d)</a:t>
                          </a:r>
                        </a:p>
                      </a:txBody>
                      <a:tcPr marL="9525" marR="9525" marT="9525" marB="0" anchor="ctr">
                        <a:lnL>
                          <a:noFill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00B0F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cs-CZ" sz="20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 300</a:t>
                          </a:r>
                          <a:r>
                            <a:rPr lang="cs-CZ" sz="2000" b="0" i="0" u="none" strike="noStrike" baseline="0" dirty="0" smtClean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°</a:t>
                          </a:r>
                          <a:endParaRPr lang="cs-CZ" sz="2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ulka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344409429"/>
                  </p:ext>
                </p:extLst>
              </p:nvPr>
            </p:nvGraphicFramePr>
            <p:xfrm>
              <a:off x="1259632" y="1988840"/>
              <a:ext cx="6768752" cy="2664295"/>
            </p:xfrm>
            <a:graphic>
              <a:graphicData uri="http://schemas.openxmlformats.org/drawingml/2006/table">
                <a:tbl>
                  <a:tblPr/>
                  <a:tblGrid>
                    <a:gridCol w="307671"/>
                    <a:gridCol w="6461081"/>
                  </a:tblGrid>
                  <a:tr h="532859"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cs-CZ" sz="2000" b="1" i="0" u="none" strike="noStrike" dirty="0">
                              <a:solidFill>
                                <a:srgbClr val="FFFFFF"/>
                              </a:solidFill>
                              <a:effectLst/>
                              <a:latin typeface="Arial Black"/>
                            </a:rPr>
                            <a:t>1.</a:t>
                          </a:r>
                        </a:p>
                      </a:txBody>
                      <a:tcPr marL="9525" marR="9525" marT="9525" marB="0" anchor="ctr">
                        <a:lnL>
                          <a:noFill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>
                          <a:noFill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1F497D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>
                          <a:noFill/>
                        </a:lnR>
                        <a:lnT>
                          <a:noFill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4811" b="-411494"/>
                          </a:stretch>
                        </a:blipFill>
                      </a:tcPr>
                    </a:tc>
                  </a:tr>
                  <a:tr h="532859">
                    <a:tc>
                      <a:txBody>
                        <a:bodyPr/>
                        <a:lstStyle/>
                        <a:p>
                          <a:pPr algn="r" fontAlgn="ctr"/>
                          <a:r>
                            <a:rPr lang="cs-CZ" sz="2000" b="0" i="0" u="none" strike="noStrike">
                              <a:solidFill>
                                <a:srgbClr val="FFFFFF"/>
                              </a:solidFill>
                              <a:effectLst/>
                              <a:latin typeface="Calibri"/>
                            </a:rPr>
                            <a:t>a)</a:t>
                          </a:r>
                        </a:p>
                      </a:txBody>
                      <a:tcPr marL="9525" marR="9525" marT="9525" marB="0" anchor="ctr">
                        <a:lnL>
                          <a:noFill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  <a:solidFill>
                          <a:srgbClr val="00B0F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cs-CZ" sz="20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 30</a:t>
                          </a:r>
                          <a:r>
                            <a:rPr lang="cs-CZ" sz="2000" b="0" i="0" u="none" strike="noStrike" baseline="0" dirty="0" smtClean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°</a:t>
                          </a:r>
                          <a:endParaRPr lang="cs-CZ" sz="2000" b="0" i="0" u="none" strike="noStrike" baseline="0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>
                          <a:noFill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  <a:solidFill>
                          <a:srgbClr val="F2F2F2"/>
                        </a:solidFill>
                      </a:tcPr>
                    </a:tc>
                  </a:tr>
                  <a:tr h="532859">
                    <a:tc>
                      <a:txBody>
                        <a:bodyPr/>
                        <a:lstStyle/>
                        <a:p>
                          <a:pPr algn="r" fontAlgn="ctr"/>
                          <a:r>
                            <a:rPr lang="cs-CZ" sz="2000" b="0" i="0" u="none" strike="noStrike">
                              <a:solidFill>
                                <a:srgbClr val="FFFFFF"/>
                              </a:solidFill>
                              <a:effectLst/>
                              <a:latin typeface="Calibri"/>
                            </a:rPr>
                            <a:t>b)</a:t>
                          </a:r>
                        </a:p>
                      </a:txBody>
                      <a:tcPr marL="9525" marR="9525" marT="9525" marB="0" anchor="ctr">
                        <a:lnL>
                          <a:noFill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00B0F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cs-CZ" sz="20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 135</a:t>
                          </a:r>
                          <a:r>
                            <a:rPr lang="cs-CZ" sz="2000" b="0" i="0" u="none" strike="noStrike" baseline="0" dirty="0" smtClean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°</a:t>
                          </a:r>
                          <a:endParaRPr lang="cs-CZ" sz="2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</a:tr>
                  <a:tr h="532859">
                    <a:tc>
                      <a:txBody>
                        <a:bodyPr/>
                        <a:lstStyle/>
                        <a:p>
                          <a:pPr algn="r" fontAlgn="ctr"/>
                          <a:r>
                            <a:rPr lang="cs-CZ" sz="2000" b="0" i="0" u="none" strike="noStrike">
                              <a:solidFill>
                                <a:srgbClr val="FFFFFF"/>
                              </a:solidFill>
                              <a:effectLst/>
                              <a:latin typeface="Calibri"/>
                            </a:rPr>
                            <a:t>c)</a:t>
                          </a:r>
                        </a:p>
                      </a:txBody>
                      <a:tcPr marL="9525" marR="9525" marT="9525" marB="0" anchor="ctr">
                        <a:lnL>
                          <a:noFill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00B0F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cs-CZ" sz="20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 150</a:t>
                          </a:r>
                          <a:r>
                            <a:rPr lang="cs-CZ" sz="2000" b="0" i="0" u="none" strike="noStrike" baseline="0" dirty="0" smtClean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°</a:t>
                          </a:r>
                          <a:endParaRPr lang="cs-CZ" sz="2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2F2F2"/>
                        </a:solidFill>
                      </a:tcPr>
                    </a:tc>
                  </a:tr>
                  <a:tr h="532859">
                    <a:tc>
                      <a:txBody>
                        <a:bodyPr/>
                        <a:lstStyle/>
                        <a:p>
                          <a:pPr algn="r" fontAlgn="ctr"/>
                          <a:r>
                            <a:rPr lang="cs-CZ" sz="2000" b="0" i="0" u="none" strike="noStrike">
                              <a:solidFill>
                                <a:srgbClr val="FFFFFF"/>
                              </a:solidFill>
                              <a:effectLst/>
                              <a:latin typeface="Calibri"/>
                            </a:rPr>
                            <a:t>d)</a:t>
                          </a:r>
                        </a:p>
                      </a:txBody>
                      <a:tcPr marL="9525" marR="9525" marT="9525" marB="0" anchor="ctr">
                        <a:lnL>
                          <a:noFill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00B0F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cs-CZ" sz="20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 300</a:t>
                          </a:r>
                          <a:r>
                            <a:rPr lang="cs-CZ" sz="2000" b="0" i="0" u="none" strike="noStrike" baseline="0" dirty="0" smtClean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°</a:t>
                          </a:r>
                          <a:endParaRPr lang="cs-CZ" sz="2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319280929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ulka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037810134"/>
                  </p:ext>
                </p:extLst>
              </p:nvPr>
            </p:nvGraphicFramePr>
            <p:xfrm>
              <a:off x="1187624" y="1988840"/>
              <a:ext cx="6669484" cy="2859410"/>
            </p:xfrm>
            <a:graphic>
              <a:graphicData uri="http://schemas.openxmlformats.org/drawingml/2006/table">
                <a:tbl>
                  <a:tblPr/>
                  <a:tblGrid>
                    <a:gridCol w="303158"/>
                    <a:gridCol w="6366326"/>
                  </a:tblGrid>
                  <a:tr h="571882"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cs-CZ" sz="2000" b="1" i="0" u="none" strike="noStrike" dirty="0">
                              <a:solidFill>
                                <a:srgbClr val="FFFFFF"/>
                              </a:solidFill>
                              <a:effectLst/>
                              <a:latin typeface="Arial Black"/>
                            </a:rPr>
                            <a:t>2.</a:t>
                          </a:r>
                        </a:p>
                      </a:txBody>
                      <a:tcPr marL="9525" marR="9525" marT="9525" marB="0" anchor="ctr">
                        <a:lnL>
                          <a:noFill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>
                          <a:noFill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1F497D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cs-CZ" sz="20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 Převeďte na obloukovou míru 120</a:t>
                          </a:r>
                          <a:r>
                            <a:rPr lang="cs-CZ" sz="2000" b="0" i="0" u="none" strike="noStrike" baseline="0" dirty="0" smtClean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°:</a:t>
                          </a:r>
                          <a:endParaRPr lang="cs-CZ" sz="2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>
                          <a:noFill/>
                        </a:lnR>
                        <a:lnT>
                          <a:noFill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C5D9F1"/>
                        </a:solidFill>
                      </a:tcPr>
                    </a:tc>
                  </a:tr>
                  <a:tr h="571882">
                    <a:tc>
                      <a:txBody>
                        <a:bodyPr/>
                        <a:lstStyle/>
                        <a:p>
                          <a:pPr algn="r" fontAlgn="ctr"/>
                          <a:r>
                            <a:rPr lang="cs-CZ" sz="2000" b="0" i="0" u="none" strike="noStrike">
                              <a:solidFill>
                                <a:srgbClr val="FFFFFF"/>
                              </a:solidFill>
                              <a:effectLst/>
                              <a:latin typeface="Calibri"/>
                            </a:rPr>
                            <a:t>a)</a:t>
                          </a:r>
                        </a:p>
                      </a:txBody>
                      <a:tcPr marL="9525" marR="9525" marT="9525" marB="0" anchor="ctr">
                        <a:lnL>
                          <a:noFill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  <a:solidFill>
                          <a:srgbClr val="00B0F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cs-CZ" sz="20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 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cs-CZ" sz="2000" b="0" i="1" u="none" strike="noStrike" smtClean="0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cs-CZ" sz="2000" b="0" i="1" u="none" strike="noStrike" smtClean="0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/>
                                    </a:rPr>
                                    <m:t>7</m:t>
                                  </m:r>
                                </m:num>
                                <m:den>
                                  <m:r>
                                    <a:rPr lang="cs-CZ" sz="2000" b="0" i="1" u="none" strike="noStrike" smtClean="0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/>
                                    </a:rPr>
                                    <m:t>6</m:t>
                                  </m:r>
                                </m:den>
                              </m:f>
                              <m:r>
                                <a:rPr lang="cs-CZ" sz="2000" b="0" i="1" u="none" strike="noStrike" smtClean="0">
                                  <a:solidFill>
                                    <a:srgbClr val="000000"/>
                                  </a:solidFill>
                                  <a:effectLst/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oMath>
                          </a14:m>
                          <a:endParaRPr lang="cs-CZ" sz="2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>
                          <a:noFill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  <a:solidFill>
                          <a:srgbClr val="F2F2F2"/>
                        </a:solidFill>
                      </a:tcPr>
                    </a:tc>
                  </a:tr>
                  <a:tr h="571882">
                    <a:tc>
                      <a:txBody>
                        <a:bodyPr/>
                        <a:lstStyle/>
                        <a:p>
                          <a:pPr algn="r" fontAlgn="ctr"/>
                          <a:r>
                            <a:rPr lang="cs-CZ" sz="2000" b="0" i="0" u="none" strike="noStrike">
                              <a:solidFill>
                                <a:srgbClr val="FFFFFF"/>
                              </a:solidFill>
                              <a:effectLst/>
                              <a:latin typeface="Calibri"/>
                            </a:rPr>
                            <a:t>b)</a:t>
                          </a:r>
                        </a:p>
                      </a:txBody>
                      <a:tcPr marL="9525" marR="9525" marT="9525" marB="0" anchor="ctr">
                        <a:lnL>
                          <a:noFill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00B0F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cs-CZ" sz="20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 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cs-CZ" sz="2000" b="0" i="1" u="none" strike="noStrike" smtClean="0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cs-CZ" sz="2000" b="0" i="1" u="none" strike="noStrike" smtClean="0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cs-CZ" sz="2000" b="0" i="1" u="none" strike="noStrike" smtClean="0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/>
                                    </a:rPr>
                                    <m:t>3</m:t>
                                  </m:r>
                                </m:den>
                              </m:f>
                              <m:r>
                                <a:rPr lang="cs-CZ" sz="2000" b="0" i="1" u="none" strike="noStrike" smtClean="0">
                                  <a:solidFill>
                                    <a:srgbClr val="000000"/>
                                  </a:solidFill>
                                  <a:effectLst/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oMath>
                          </a14:m>
                          <a:endParaRPr lang="cs-CZ" sz="2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</a:tr>
                  <a:tr h="571882">
                    <a:tc>
                      <a:txBody>
                        <a:bodyPr/>
                        <a:lstStyle/>
                        <a:p>
                          <a:pPr algn="r" fontAlgn="ctr"/>
                          <a:r>
                            <a:rPr lang="cs-CZ" sz="2000" b="0" i="0" u="none" strike="noStrike">
                              <a:solidFill>
                                <a:srgbClr val="FFFFFF"/>
                              </a:solidFill>
                              <a:effectLst/>
                              <a:latin typeface="Calibri"/>
                            </a:rPr>
                            <a:t>c)</a:t>
                          </a:r>
                        </a:p>
                      </a:txBody>
                      <a:tcPr marL="9525" marR="9525" marT="9525" marB="0" anchor="ctr">
                        <a:lnL>
                          <a:noFill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00B0F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cs-CZ" sz="1600" b="0" u="none" strike="noStrike" dirty="0" smtClean="0">
                              <a:solidFill>
                                <a:srgbClr val="000000"/>
                              </a:solidFill>
                              <a:effectLst/>
                            </a:rPr>
                            <a:t>  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cs-CZ" sz="2000" b="0" i="1" u="none" strike="noStrike" smtClean="0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cs-CZ" sz="2000" b="0" i="1" u="none" strike="noStrike" smtClean="0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cs-CZ" sz="2000" b="0" i="1" u="none" strike="noStrike" smtClean="0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/>
                                    </a:rPr>
                                    <m:t>3</m:t>
                                  </m:r>
                                </m:den>
                              </m:f>
                              <m:r>
                                <a:rPr lang="cs-CZ" sz="2000" b="0" i="1" u="none" strike="noStrike" smtClean="0">
                                  <a:solidFill>
                                    <a:srgbClr val="000000"/>
                                  </a:solidFill>
                                  <a:effectLst/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oMath>
                          </a14:m>
                          <a:endParaRPr lang="cs-CZ" sz="2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mbria Math" pitchFamily="18" charset="0"/>
                            <a:ea typeface="Cambria Math" pitchFamily="18" charset="0"/>
                          </a:endParaRP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2F2F2"/>
                        </a:solidFill>
                      </a:tcPr>
                    </a:tc>
                  </a:tr>
                  <a:tr h="571882">
                    <a:tc>
                      <a:txBody>
                        <a:bodyPr/>
                        <a:lstStyle/>
                        <a:p>
                          <a:pPr algn="r" fontAlgn="ctr"/>
                          <a:r>
                            <a:rPr lang="cs-CZ" sz="2000" b="0" i="0" u="none" strike="noStrike" smtClean="0">
                              <a:solidFill>
                                <a:srgbClr val="FFFFFF"/>
                              </a:solidFill>
                              <a:effectLst/>
                              <a:latin typeface="Calibri"/>
                            </a:rPr>
                            <a:t>d)</a:t>
                          </a:r>
                          <a:endParaRPr lang="cs-CZ" sz="2000" b="0" i="0" u="none" strike="noStrike">
                            <a:solidFill>
                              <a:srgbClr val="FFFFFF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ctr">
                        <a:lnL>
                          <a:noFill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00B0F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cs-CZ" sz="2000" b="0" u="none" strike="noStrike" dirty="0" smtClean="0">
                              <a:solidFill>
                                <a:srgbClr val="000000"/>
                              </a:solidFill>
                              <a:effectLst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cs-CZ" sz="2000" b="0" i="1" u="none" strike="noStrike" smtClean="0">
                                  <a:solidFill>
                                    <a:srgbClr val="000000"/>
                                  </a:solidFill>
                                  <a:effectLst/>
                                  <a:latin typeface="Cambria Math"/>
                                </a:rPr>
                                <m:t> </m:t>
                              </m:r>
                              <m:f>
                                <m:fPr>
                                  <m:ctrlPr>
                                    <a:rPr lang="cs-CZ" sz="2000" b="0" i="1" u="none" strike="noStrike" smtClean="0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/>
                                      <a:ea typeface="Cambria Math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cs-CZ" sz="2000" b="0" i="1" u="none" strike="noStrike" smtClean="0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/>
                                      <a:ea typeface="Cambria Math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cs-CZ" sz="2000" b="0" i="1" u="none" strike="noStrike" smtClean="0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/>
                                      <a:ea typeface="Cambria Math" pitchFamily="18" charset="0"/>
                                    </a:rPr>
                                    <m:t>4</m:t>
                                  </m:r>
                                </m:den>
                              </m:f>
                              <m:r>
                                <a:rPr lang="cs-CZ" sz="2000" b="0" i="1" u="none" strike="noStrike" smtClean="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itchFamily="18" charset="0"/>
                                  <a:ea typeface="Cambria Math" pitchFamily="18" charset="0"/>
                                </a:rPr>
                                <m:t>𝜋</m:t>
                              </m:r>
                            </m:oMath>
                          </a14:m>
                          <a:r>
                            <a:rPr lang="cs-CZ" sz="20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Cambria Math" pitchFamily="18" charset="0"/>
                              <a:ea typeface="Cambria Math" pitchFamily="18" charset="0"/>
                            </a:rPr>
                            <a:t> </a:t>
                          </a:r>
                          <a:endParaRPr lang="cs-CZ" sz="2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mbria Math" pitchFamily="18" charset="0"/>
                            <a:ea typeface="Cambria Math" pitchFamily="18" charset="0"/>
                          </a:endParaRP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ulka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037810134"/>
                  </p:ext>
                </p:extLst>
              </p:nvPr>
            </p:nvGraphicFramePr>
            <p:xfrm>
              <a:off x="1187624" y="1988840"/>
              <a:ext cx="6669484" cy="2859410"/>
            </p:xfrm>
            <a:graphic>
              <a:graphicData uri="http://schemas.openxmlformats.org/drawingml/2006/table">
                <a:tbl>
                  <a:tblPr/>
                  <a:tblGrid>
                    <a:gridCol w="303158"/>
                    <a:gridCol w="6366326"/>
                  </a:tblGrid>
                  <a:tr h="571882"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cs-CZ" sz="2000" b="1" i="0" u="none" strike="noStrike" dirty="0">
                              <a:solidFill>
                                <a:srgbClr val="FFFFFF"/>
                              </a:solidFill>
                              <a:effectLst/>
                              <a:latin typeface="Arial Black"/>
                            </a:rPr>
                            <a:t>2.</a:t>
                          </a:r>
                        </a:p>
                      </a:txBody>
                      <a:tcPr marL="9525" marR="9525" marT="9525" marB="0" anchor="ctr">
                        <a:lnL>
                          <a:noFill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>
                          <a:noFill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1F497D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cs-CZ" sz="20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 Převeďte na obloukovou míru 120</a:t>
                          </a:r>
                          <a:r>
                            <a:rPr lang="cs-CZ" sz="2000" b="0" i="0" u="none" strike="noStrike" baseline="0" dirty="0" smtClean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°:</a:t>
                          </a:r>
                          <a:endParaRPr lang="cs-CZ" sz="2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>
                          <a:noFill/>
                        </a:lnR>
                        <a:lnT>
                          <a:noFill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C5D9F1"/>
                        </a:solidFill>
                      </a:tcPr>
                    </a:tc>
                  </a:tr>
                  <a:tr h="571882">
                    <a:tc>
                      <a:txBody>
                        <a:bodyPr/>
                        <a:lstStyle/>
                        <a:p>
                          <a:pPr algn="r" fontAlgn="ctr"/>
                          <a:r>
                            <a:rPr lang="cs-CZ" sz="2000" b="0" i="0" u="none" strike="noStrike">
                              <a:solidFill>
                                <a:srgbClr val="FFFFFF"/>
                              </a:solidFill>
                              <a:effectLst/>
                              <a:latin typeface="Calibri"/>
                            </a:rPr>
                            <a:t>a)</a:t>
                          </a:r>
                        </a:p>
                      </a:txBody>
                      <a:tcPr marL="9525" marR="9525" marT="9525" marB="0" anchor="ctr">
                        <a:lnL>
                          <a:noFill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  <a:solidFill>
                          <a:srgbClr val="00B0F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>
                          <a:noFill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  <a:blipFill rotWithShape="1">
                          <a:blip r:embed="rId3"/>
                          <a:stretch>
                            <a:fillRect l="-4885" t="-100000" b="-304255"/>
                          </a:stretch>
                        </a:blipFill>
                      </a:tcPr>
                    </a:tc>
                  </a:tr>
                  <a:tr h="571882">
                    <a:tc>
                      <a:txBody>
                        <a:bodyPr/>
                        <a:lstStyle/>
                        <a:p>
                          <a:pPr algn="r" fontAlgn="ctr"/>
                          <a:r>
                            <a:rPr lang="cs-CZ" sz="2000" b="0" i="0" u="none" strike="noStrike">
                              <a:solidFill>
                                <a:srgbClr val="FFFFFF"/>
                              </a:solidFill>
                              <a:effectLst/>
                              <a:latin typeface="Calibri"/>
                            </a:rPr>
                            <a:t>b)</a:t>
                          </a:r>
                        </a:p>
                      </a:txBody>
                      <a:tcPr marL="9525" marR="9525" marT="9525" marB="0" anchor="ctr">
                        <a:lnL>
                          <a:noFill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00B0F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3"/>
                          <a:stretch>
                            <a:fillRect l="-4885" t="-202151" b="-207527"/>
                          </a:stretch>
                        </a:blipFill>
                      </a:tcPr>
                    </a:tc>
                  </a:tr>
                  <a:tr h="571882">
                    <a:tc>
                      <a:txBody>
                        <a:bodyPr/>
                        <a:lstStyle/>
                        <a:p>
                          <a:pPr algn="r" fontAlgn="ctr"/>
                          <a:r>
                            <a:rPr lang="cs-CZ" sz="2000" b="0" i="0" u="none" strike="noStrike">
                              <a:solidFill>
                                <a:srgbClr val="FFFFFF"/>
                              </a:solidFill>
                              <a:effectLst/>
                              <a:latin typeface="Calibri"/>
                            </a:rPr>
                            <a:t>c)</a:t>
                          </a:r>
                        </a:p>
                      </a:txBody>
                      <a:tcPr marL="9525" marR="9525" marT="9525" marB="0" anchor="ctr">
                        <a:lnL>
                          <a:noFill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00B0F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3"/>
                          <a:stretch>
                            <a:fillRect l="-4885" t="-298936" b="-105319"/>
                          </a:stretch>
                        </a:blipFill>
                      </a:tcPr>
                    </a:tc>
                  </a:tr>
                  <a:tr h="571882">
                    <a:tc>
                      <a:txBody>
                        <a:bodyPr/>
                        <a:lstStyle/>
                        <a:p>
                          <a:pPr algn="r" fontAlgn="ctr"/>
                          <a:r>
                            <a:rPr lang="cs-CZ" sz="2000" b="0" i="0" u="none" strike="noStrike" smtClean="0">
                              <a:solidFill>
                                <a:srgbClr val="FFFFFF"/>
                              </a:solidFill>
                              <a:effectLst/>
                              <a:latin typeface="Calibri"/>
                            </a:rPr>
                            <a:t>d)</a:t>
                          </a:r>
                          <a:endParaRPr lang="cs-CZ" sz="2000" b="0" i="0" u="none" strike="noStrike">
                            <a:solidFill>
                              <a:srgbClr val="FFFFFF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ctr">
                        <a:lnL>
                          <a:noFill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00B0F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3"/>
                          <a:stretch>
                            <a:fillRect l="-4885" t="-398936" b="-5319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840255186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9" name="Tabulka 7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892704"/>
              </p:ext>
            </p:extLst>
          </p:nvPr>
        </p:nvGraphicFramePr>
        <p:xfrm>
          <a:off x="755576" y="1844824"/>
          <a:ext cx="7607154" cy="1723256"/>
        </p:xfrm>
        <a:graphic>
          <a:graphicData uri="http://schemas.openxmlformats.org/drawingml/2006/table">
            <a:tbl>
              <a:tblPr/>
              <a:tblGrid>
                <a:gridCol w="346948"/>
                <a:gridCol w="7260206"/>
              </a:tblGrid>
              <a:tr h="504056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 Black"/>
                        </a:rPr>
                        <a:t>3.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Jednotkou úhlové rychlosti je:</a:t>
                      </a:r>
                      <a:endParaRPr lang="cs-CZ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222579"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m / rad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222579"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b)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 ∙ s</a:t>
                      </a:r>
                      <a:r>
                        <a:rPr lang="cs-CZ" sz="2000" b="0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2579"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rad ∙ s</a:t>
                      </a:r>
                      <a:r>
                        <a:rPr lang="cs-CZ" sz="2000" b="0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222579"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s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54" name="TextovéPole 298"/>
          <p:cNvSpPr txBox="1"/>
          <p:nvPr/>
        </p:nvSpPr>
        <p:spPr>
          <a:xfrm>
            <a:off x="4230688" y="5735638"/>
            <a:ext cx="91440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0255186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extovéPole 374"/>
          <p:cNvSpPr txBox="1"/>
          <p:nvPr/>
        </p:nvSpPr>
        <p:spPr>
          <a:xfrm>
            <a:off x="4230688" y="9910763"/>
            <a:ext cx="91440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/>
          </a:p>
        </p:txBody>
      </p:sp>
      <p:graphicFrame>
        <p:nvGraphicFramePr>
          <p:cNvPr id="79" name="Tabulka 7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9885639"/>
              </p:ext>
            </p:extLst>
          </p:nvPr>
        </p:nvGraphicFramePr>
        <p:xfrm>
          <a:off x="1115616" y="1772816"/>
          <a:ext cx="7382790" cy="2011288"/>
        </p:xfrm>
        <a:graphic>
          <a:graphicData uri="http://schemas.openxmlformats.org/drawingml/2006/table">
            <a:tbl>
              <a:tblPr/>
              <a:tblGrid>
                <a:gridCol w="335581"/>
                <a:gridCol w="7047209"/>
              </a:tblGrid>
              <a:tr h="792088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 Black"/>
                        </a:rPr>
                        <a:t>4.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cs-CZ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Kolo automobilu o průměru 80 cm vykonalo za tři minuty  1440 otáček. </a:t>
                      </a:r>
                    </a:p>
                    <a:p>
                      <a:pPr lvl="0"/>
                      <a:r>
                        <a:rPr lang="cs-CZ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Jaká je frekvence otáčení?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255797"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a)</a:t>
                      </a:r>
                      <a:endParaRPr lang="cs-CZ" sz="2000" b="0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480 Hz 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55797"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0" i="0" u="none" strike="noStrike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b)</a:t>
                      </a:r>
                      <a:endParaRPr lang="cs-CZ" sz="2000" b="0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8 Hz 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255797"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0" i="0" u="none" strike="noStrike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c)</a:t>
                      </a:r>
                      <a:endParaRPr lang="cs-CZ" sz="2000" b="0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144 Hz 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5797"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0" i="0" u="none" strike="noStrike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d)</a:t>
                      </a:r>
                      <a:endParaRPr lang="cs-CZ" sz="2000" b="0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16 Hz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  <p:sp>
        <p:nvSpPr>
          <p:cNvPr id="154" name="TextovéPole 374"/>
          <p:cNvSpPr txBox="1"/>
          <p:nvPr/>
        </p:nvSpPr>
        <p:spPr>
          <a:xfrm>
            <a:off x="4230688" y="9910763"/>
            <a:ext cx="91440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0255186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extovéPole 374"/>
          <p:cNvSpPr txBox="1"/>
          <p:nvPr/>
        </p:nvSpPr>
        <p:spPr>
          <a:xfrm>
            <a:off x="4230688" y="9910763"/>
            <a:ext cx="91440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/>
          </a:p>
        </p:txBody>
      </p:sp>
      <p:graphicFrame>
        <p:nvGraphicFramePr>
          <p:cNvPr id="79" name="Tabulka 7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1645875"/>
              </p:ext>
            </p:extLst>
          </p:nvPr>
        </p:nvGraphicFramePr>
        <p:xfrm>
          <a:off x="1115616" y="1772816"/>
          <a:ext cx="7382790" cy="2072640"/>
        </p:xfrm>
        <a:graphic>
          <a:graphicData uri="http://schemas.openxmlformats.org/drawingml/2006/table">
            <a:tbl>
              <a:tblPr/>
              <a:tblGrid>
                <a:gridCol w="335581"/>
                <a:gridCol w="7047209"/>
              </a:tblGrid>
              <a:tr h="792088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 Black"/>
                        </a:rPr>
                        <a:t>5</a:t>
                      </a:r>
                      <a:r>
                        <a:rPr lang="cs-CZ" sz="20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 Black"/>
                        </a:rPr>
                        <a:t>.</a:t>
                      </a:r>
                      <a:endParaRPr lang="cs-CZ" sz="2000" b="1" i="0" u="none" strike="noStrike" dirty="0">
                        <a:solidFill>
                          <a:srgbClr val="FFFFFF"/>
                        </a:solidFill>
                        <a:effectLst/>
                        <a:latin typeface="Arial Black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cs-CZ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Kolo automobilu o průměru 80 cm vykonalo za tři minuty  1440 otáček. </a:t>
                      </a:r>
                    </a:p>
                    <a:p>
                      <a:pPr lvl="0"/>
                      <a:r>
                        <a:rPr lang="cs-CZ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Jaká je úhlová rychlost otáčení kola?</a:t>
                      </a:r>
                    </a:p>
                    <a:p>
                      <a:pPr lvl="0"/>
                      <a:endParaRPr lang="cs-CZ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255797"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a)</a:t>
                      </a:r>
                      <a:endParaRPr lang="cs-CZ" sz="2000" b="0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50,2 rad/s 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55797"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0" i="0" u="none" strike="noStrike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b)</a:t>
                      </a:r>
                      <a:endParaRPr lang="cs-CZ" sz="2000" b="0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40 rad/s 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255797"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0" i="0" u="none" strike="noStrike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c)</a:t>
                      </a:r>
                      <a:endParaRPr lang="cs-CZ" sz="2000" b="0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4320 rad/s 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5797"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0" i="0" u="none" strike="noStrike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d)</a:t>
                      </a:r>
                      <a:endParaRPr lang="cs-CZ" sz="2000" b="0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132 rad/s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  <p:sp>
        <p:nvSpPr>
          <p:cNvPr id="154" name="TextovéPole 374"/>
          <p:cNvSpPr txBox="1"/>
          <p:nvPr/>
        </p:nvSpPr>
        <p:spPr>
          <a:xfrm>
            <a:off x="4230688" y="9910763"/>
            <a:ext cx="91440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9092106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extovéPole 374"/>
          <p:cNvSpPr txBox="1"/>
          <p:nvPr/>
        </p:nvSpPr>
        <p:spPr>
          <a:xfrm>
            <a:off x="4230688" y="9910763"/>
            <a:ext cx="91440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/>
          </a:p>
        </p:txBody>
      </p:sp>
      <p:sp>
        <p:nvSpPr>
          <p:cNvPr id="154" name="TextovéPole 374"/>
          <p:cNvSpPr txBox="1"/>
          <p:nvPr/>
        </p:nvSpPr>
        <p:spPr>
          <a:xfrm>
            <a:off x="4230688" y="9910763"/>
            <a:ext cx="91440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/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6629113"/>
              </p:ext>
            </p:extLst>
          </p:nvPr>
        </p:nvGraphicFramePr>
        <p:xfrm>
          <a:off x="871464" y="1844824"/>
          <a:ext cx="7632848" cy="2083296"/>
        </p:xfrm>
        <a:graphic>
          <a:graphicData uri="http://schemas.openxmlformats.org/drawingml/2006/table">
            <a:tbl>
              <a:tblPr/>
              <a:tblGrid>
                <a:gridCol w="346948"/>
                <a:gridCol w="7285900"/>
              </a:tblGrid>
              <a:tr h="864096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 Black"/>
                        </a:rPr>
                        <a:t>6</a:t>
                      </a:r>
                      <a:r>
                        <a:rPr lang="cs-CZ" sz="20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 Black"/>
                        </a:rPr>
                        <a:t>.</a:t>
                      </a:r>
                      <a:endParaRPr lang="cs-CZ" sz="2000" b="1" i="0" u="none" strike="noStrike" dirty="0">
                        <a:solidFill>
                          <a:srgbClr val="FFFFFF"/>
                        </a:solidFill>
                        <a:effectLst/>
                        <a:latin typeface="Arial Black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cs-CZ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Kolo automobilu o průměru 80 cm vykonalo za tři minuty  1440 otáček. </a:t>
                      </a:r>
                    </a:p>
                    <a:p>
                      <a:pPr lvl="0"/>
                      <a:r>
                        <a:rPr lang="cs-CZ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Jakou rychlostí se auto pohybuje?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246586"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20km/h </a:t>
                      </a:r>
                      <a:endParaRPr lang="es-E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246586"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b)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40 m/s 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6586"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5,6 km/h</a:t>
                      </a:r>
                      <a:endParaRPr lang="pl-PL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246586"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72,3 km/h 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0909574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extovéPole 374"/>
          <p:cNvSpPr txBox="1"/>
          <p:nvPr/>
        </p:nvSpPr>
        <p:spPr>
          <a:xfrm>
            <a:off x="4230688" y="9910763"/>
            <a:ext cx="91440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/>
          </a:p>
        </p:txBody>
      </p:sp>
      <p:sp>
        <p:nvSpPr>
          <p:cNvPr id="154" name="TextovéPole 374"/>
          <p:cNvSpPr txBox="1"/>
          <p:nvPr/>
        </p:nvSpPr>
        <p:spPr>
          <a:xfrm>
            <a:off x="4230688" y="9910763"/>
            <a:ext cx="91440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211862"/>
              </p:ext>
            </p:extLst>
          </p:nvPr>
        </p:nvGraphicFramePr>
        <p:xfrm>
          <a:off x="752818" y="1916832"/>
          <a:ext cx="7870140" cy="2011288"/>
        </p:xfrm>
        <a:graphic>
          <a:graphicData uri="http://schemas.openxmlformats.org/drawingml/2006/table">
            <a:tbl>
              <a:tblPr/>
              <a:tblGrid>
                <a:gridCol w="357734"/>
                <a:gridCol w="7512406"/>
              </a:tblGrid>
              <a:tr h="792088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 Black"/>
                        </a:rPr>
                        <a:t>7</a:t>
                      </a:r>
                      <a:r>
                        <a:rPr lang="cs-CZ" sz="20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 Black"/>
                        </a:rPr>
                        <a:t>.</a:t>
                      </a:r>
                      <a:endParaRPr lang="cs-CZ" sz="2000" b="1" i="0" u="none" strike="noStrike" dirty="0">
                        <a:solidFill>
                          <a:srgbClr val="FFFFFF"/>
                        </a:solidFill>
                        <a:effectLst/>
                        <a:latin typeface="Arial Black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cs-CZ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Letadlo letí rychlostí 540 km/h. Letadlo při jedné otáčce vrtule urazí dráhu </a:t>
                      </a:r>
                    </a:p>
                    <a:p>
                      <a:pPr lvl="0"/>
                      <a:r>
                        <a:rPr lang="cs-CZ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4,8 m. Jaká je úhlová rychlost vrtule? 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265356"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196,3 rad/s 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265356"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b)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62,5 rad/s 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5356"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31 rad/s 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265356"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706,5 rad/s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9114542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extovéPole 374"/>
          <p:cNvSpPr txBox="1"/>
          <p:nvPr/>
        </p:nvSpPr>
        <p:spPr>
          <a:xfrm>
            <a:off x="4230688" y="9910763"/>
            <a:ext cx="91440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/>
          </a:p>
        </p:txBody>
      </p:sp>
      <p:sp>
        <p:nvSpPr>
          <p:cNvPr id="154" name="TextovéPole 374"/>
          <p:cNvSpPr txBox="1"/>
          <p:nvPr/>
        </p:nvSpPr>
        <p:spPr>
          <a:xfrm>
            <a:off x="4230688" y="9910763"/>
            <a:ext cx="91440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0321095"/>
              </p:ext>
            </p:extLst>
          </p:nvPr>
        </p:nvGraphicFramePr>
        <p:xfrm>
          <a:off x="752818" y="1916832"/>
          <a:ext cx="7870140" cy="2072640"/>
        </p:xfrm>
        <a:graphic>
          <a:graphicData uri="http://schemas.openxmlformats.org/drawingml/2006/table">
            <a:tbl>
              <a:tblPr/>
              <a:tblGrid>
                <a:gridCol w="357734"/>
                <a:gridCol w="7512406"/>
              </a:tblGrid>
              <a:tr h="792088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 Black"/>
                        </a:rPr>
                        <a:t>8.</a:t>
                      </a:r>
                      <a:endParaRPr lang="cs-CZ" sz="2000" b="1" i="0" u="none" strike="noStrike" dirty="0">
                        <a:solidFill>
                          <a:srgbClr val="FFFFFF"/>
                        </a:solidFill>
                        <a:effectLst/>
                        <a:latin typeface="Arial Black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cs-CZ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Letadlo letí rychlostí 540 km/h. Letadlo při jedné otáčce vrtule urazí dráhu </a:t>
                      </a:r>
                    </a:p>
                    <a:p>
                      <a:pPr lvl="0"/>
                      <a:r>
                        <a:rPr lang="cs-CZ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4,8 m. Průměr vrtule je 3 m. S jakým zrychlením se pohybují body na konci </a:t>
                      </a:r>
                    </a:p>
                    <a:p>
                      <a:pPr lvl="0"/>
                      <a:r>
                        <a:rPr lang="cs-CZ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vrtule?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265356"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57800 m / s</a:t>
                      </a:r>
                      <a:r>
                        <a:rPr lang="cs-CZ" sz="2000" b="0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265356"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b)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25690 </a:t>
                      </a:r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 / s</a:t>
                      </a:r>
                      <a:r>
                        <a:rPr lang="cs-CZ" sz="2000" b="0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5356"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15000 </a:t>
                      </a:r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 / s</a:t>
                      </a:r>
                      <a:r>
                        <a:rPr lang="cs-CZ" sz="2000" b="0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265356"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194400 </a:t>
                      </a:r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 / s</a:t>
                      </a:r>
                      <a:r>
                        <a:rPr lang="cs-CZ" sz="2000" b="0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4429594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Vlastní 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0504D"/>
      </a:hlink>
      <a:folHlink>
        <a:srgbClr val="D99694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832</TotalTime>
  <Words>363</Words>
  <Application>Microsoft Office PowerPoint</Application>
  <PresentationFormat>Předvádění na obrazovce (4:3)</PresentationFormat>
  <Paragraphs>103</Paragraphs>
  <Slides>11</Slides>
  <Notes>11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Motiv sady Office</vt:lpstr>
      <vt:lpstr>Mechanika I.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Děkujeme za pozornost.</vt:lpstr>
    </vt:vector>
  </TitlesOfParts>
  <Company>ATC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HE</dc:creator>
  <cp:lastModifiedBy>alan</cp:lastModifiedBy>
  <cp:revision>67</cp:revision>
  <dcterms:created xsi:type="dcterms:W3CDTF">2011-12-03T14:12:28Z</dcterms:created>
  <dcterms:modified xsi:type="dcterms:W3CDTF">2013-05-03T08:25:59Z</dcterms:modified>
</cp:coreProperties>
</file>