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00" r:id="rId3"/>
    <p:sldId id="302" r:id="rId4"/>
    <p:sldId id="303" r:id="rId5"/>
    <p:sldId id="311" r:id="rId6"/>
    <p:sldId id="312" r:id="rId7"/>
    <p:sldId id="304" r:id="rId8"/>
    <p:sldId id="306" r:id="rId9"/>
    <p:sldId id="307" r:id="rId10"/>
    <p:sldId id="308" r:id="rId11"/>
    <p:sldId id="305" r:id="rId12"/>
    <p:sldId id="310" r:id="rId13"/>
    <p:sldId id="279" r:id="rId14"/>
    <p:sldId id="267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1" autoAdjust="0"/>
  </p:normalViewPr>
  <p:slideViewPr>
    <p:cSldViewPr>
      <p:cViewPr>
        <p:scale>
          <a:sx n="90" d="100"/>
          <a:sy n="90" d="100"/>
        </p:scale>
        <p:origin x="-7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719A-F83D-4DBC-B287-7B163CD738A4}" type="datetimeFigureOut">
              <a:rPr lang="cs-CZ" smtClean="0"/>
              <a:t>8.10.2012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907A-02F1-4483-8D2B-24DAC6C7E7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16338"/>
            <a:ext cx="5400675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7D58-FE2D-4BB4-87B3-6B1E1412DDD6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B2C8-0AE4-4DF6-9D51-1528F8A34C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566" y="5157192"/>
            <a:ext cx="7812868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7564" y="5864498"/>
            <a:ext cx="7848872" cy="804862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F4F3-6507-4155-9CB9-11FFBEC8CB1F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565DE-A243-4149-9800-636659DFBE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7A3-C926-4599-AB63-0334ACA12EC6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0DBC-270F-42C7-A683-529CF9F28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DF94-2D7F-4F11-BCDD-4FA7C267D9A8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5C96-31DF-4E0B-8A29-570891E39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linka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30350"/>
            <a:ext cx="5399088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CDEC3-BC88-48A2-B64C-6BFE56287A18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A76D-CDDF-48CE-B192-25D6D3F720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spcBef>
                <a:spcPts val="1800"/>
              </a:spcBef>
              <a:buClr>
                <a:schemeClr val="bg1">
                  <a:lumMod val="50000"/>
                </a:schemeClr>
              </a:buClr>
              <a:buSzPct val="100000"/>
              <a:buFont typeface="Wingdings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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spcBef>
                <a:spcPts val="0"/>
              </a:spcBef>
              <a:buClr>
                <a:schemeClr val="bg1">
                  <a:lumMod val="50000"/>
                </a:schemeClr>
              </a:buClr>
              <a:buSzPct val="60000"/>
              <a:buFont typeface="Wingdings 3" pitchFamily="18" charset="2"/>
              <a:buChar char="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A989-257F-497A-BEDF-2C206640251B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EBC48-54A0-4A78-A422-D6C1416318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BA5B4-6AC1-4552-B688-43B8F4332889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381C1-7951-46F4-ABC2-045B3F8A2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9CAE-0219-4F09-B202-55DF938F9B65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97AB-C0C8-4DE3-934F-1231868261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F6B2-E91F-4553-BA59-37E8E307428D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60D10-1D27-437A-93F7-B38F19FB5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F788-6C6F-472F-B114-8C4AA86B5044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9CEF-B344-470C-AD0C-782F5B15F3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1383-7520-467E-9361-372990F7CF04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D4D1-1EB8-4E0D-ADC5-ABBBD9531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94AD-9F31-489D-8F6F-8997437A2372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F44-77BB-4152-A50E-C0280ACFCB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3CD5D-730B-4DF8-8352-CB6D475B6EBA}" type="datetimeFigureOut">
              <a:rPr lang="cs-CZ"/>
              <a:pPr>
                <a:defRPr/>
              </a:pPr>
              <a:t>8.10.2012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AB025-E801-4724-A5B7-F0789AD28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l="38271" t="16800" r="46136" b="55481"/>
          <a:stretch>
            <a:fillRect/>
          </a:stretch>
        </p:blipFill>
        <p:spPr bwMode="auto">
          <a:xfrm>
            <a:off x="52388" y="3651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Obrázek 10" descr="linka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2263" y="644525"/>
            <a:ext cx="269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Obrázek 12" descr="linka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0875" y="330200"/>
            <a:ext cx="5400675" cy="2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Mechanika I.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Rovnoměrný pohyb po kružnici 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50100" y="115888"/>
            <a:ext cx="187545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</a:rPr>
              <a:t>VY_32_INOVACE_10-11</a:t>
            </a:r>
            <a:endParaRPr lang="cs-CZ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8" name="Ovál 7"/>
          <p:cNvSpPr/>
          <p:nvPr/>
        </p:nvSpPr>
        <p:spPr>
          <a:xfrm>
            <a:off x="2087345" y="945103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7056276" y="198937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8960000" flipH="1" flipV="1">
            <a:off x="5824893" y="42949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H="1">
            <a:off x="6876256" y="446314"/>
            <a:ext cx="983230" cy="40128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6516216" y="188640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𝒗</m:t>
                      </m:r>
                    </m:oMath>
                  </m:oMathPara>
                </a14:m>
                <a:endParaRPr lang="cs-CZ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88640"/>
                <a:ext cx="144016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Přímá spojnice se šipkou 19"/>
          <p:cNvCxnSpPr/>
          <p:nvPr/>
        </p:nvCxnSpPr>
        <p:spPr>
          <a:xfrm flipV="1">
            <a:off x="7052930" y="1988840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rot="18960000" flipH="1" flipV="1">
            <a:off x="5824889" y="430225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5696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09063 -0.2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7014 0.0280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11560" y="1124744"/>
                <a:ext cx="8064896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Podle definice je zrychlení definováno jako podíl 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změny rychlosti </a:t>
                </a:r>
                <a:r>
                  <a:rPr lang="cs-CZ" dirty="0" smtClean="0"/>
                  <a:t>a </a:t>
                </a:r>
                <a:r>
                  <a:rPr lang="cs-CZ" b="1" dirty="0" smtClean="0">
                    <a:solidFill>
                      <a:schemeClr val="accent1"/>
                    </a:solidFill>
                  </a:rPr>
                  <a:t>doby</a:t>
                </a:r>
                <a:r>
                  <a:rPr lang="cs-CZ" dirty="0" smtClean="0"/>
                  <a:t>, během níž tato změna nastala.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𝒂</m:t>
                      </m:r>
                      <m:r>
                        <a:rPr lang="cs-CZ" sz="2400" b="0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sz="2400" b="0" i="1" smtClean="0">
                              <a:solidFill>
                                <a:schemeClr val="accent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24744"/>
                <a:ext cx="8064896" cy="1617174"/>
              </a:xfrm>
              <a:prstGeom prst="rect">
                <a:avLst/>
              </a:prstGeom>
              <a:blipFill rotWithShape="1">
                <a:blip r:embed="rId2"/>
                <a:stretch>
                  <a:fillRect l="-605" t="-18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11560" y="3068960"/>
                <a:ext cx="7848872" cy="138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Pro velikost zrychlení platí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cs-CZ" dirty="0" smtClean="0"/>
                  <a:t> - dostředivé)</a:t>
                </a:r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68960"/>
                <a:ext cx="7848872" cy="1385059"/>
              </a:xfrm>
              <a:prstGeom prst="rect">
                <a:avLst/>
              </a:prstGeom>
              <a:blipFill rotWithShape="1">
                <a:blip r:embed="rId3"/>
                <a:stretch>
                  <a:fillRect l="-621" t="-21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368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8" name="Ovál 7"/>
          <p:cNvSpPr/>
          <p:nvPr/>
        </p:nvSpPr>
        <p:spPr>
          <a:xfrm>
            <a:off x="2087345" y="945103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7056276" y="198937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8960000" flipH="1" flipV="1">
            <a:off x="5824893" y="42949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se šipkou 3"/>
          <p:cNvCxnSpPr/>
          <p:nvPr/>
        </p:nvCxnSpPr>
        <p:spPr>
          <a:xfrm flipH="1">
            <a:off x="5967448" y="3432768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7052930" y="1988840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755576" y="6311061"/>
            <a:ext cx="80648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Směr dostředivého zrychlení je neustále do středu kružnice.</a:t>
            </a:r>
          </a:p>
          <a:p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4572000" y="430225"/>
            <a:ext cx="1756269" cy="2999154"/>
            <a:chOff x="4572000" y="430225"/>
            <a:chExt cx="1756269" cy="2999154"/>
          </a:xfrm>
        </p:grpSpPr>
        <p:cxnSp>
          <p:nvCxnSpPr>
            <p:cNvPr id="21" name="Přímá spojnice se šipkou 20"/>
            <p:cNvCxnSpPr/>
            <p:nvPr/>
          </p:nvCxnSpPr>
          <p:spPr>
            <a:xfrm rot="18960000" flipH="1" flipV="1">
              <a:off x="5824889" y="430225"/>
              <a:ext cx="0" cy="14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 flipH="1">
              <a:off x="5584371" y="1680946"/>
              <a:ext cx="740674" cy="73568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4572000" y="1672731"/>
              <a:ext cx="1756269" cy="1756648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/>
          <p:cNvGrpSpPr/>
          <p:nvPr/>
        </p:nvGrpSpPr>
        <p:grpSpPr>
          <a:xfrm rot="16200000">
            <a:off x="2194288" y="1051288"/>
            <a:ext cx="1756269" cy="2999154"/>
            <a:chOff x="4572000" y="430225"/>
            <a:chExt cx="1756269" cy="2999154"/>
          </a:xfrm>
        </p:grpSpPr>
        <p:cxnSp>
          <p:nvCxnSpPr>
            <p:cNvPr id="23" name="Přímá spojnice se šipkou 22"/>
            <p:cNvCxnSpPr/>
            <p:nvPr/>
          </p:nvCxnSpPr>
          <p:spPr>
            <a:xfrm rot="18960000" flipH="1" flipV="1">
              <a:off x="5824889" y="430225"/>
              <a:ext cx="0" cy="14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 flipH="1">
              <a:off x="5584371" y="1680946"/>
              <a:ext cx="740674" cy="73568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 flipV="1">
              <a:off x="4572000" y="1672731"/>
              <a:ext cx="1756269" cy="1756648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 rot="10800000">
            <a:off x="2815351" y="3432317"/>
            <a:ext cx="1756269" cy="2999154"/>
            <a:chOff x="4572000" y="430225"/>
            <a:chExt cx="1756269" cy="2999154"/>
          </a:xfrm>
        </p:grpSpPr>
        <p:cxnSp>
          <p:nvCxnSpPr>
            <p:cNvPr id="27" name="Přímá spojnice se šipkou 26"/>
            <p:cNvCxnSpPr/>
            <p:nvPr/>
          </p:nvCxnSpPr>
          <p:spPr>
            <a:xfrm rot="18960000" flipH="1" flipV="1">
              <a:off x="5824889" y="430225"/>
              <a:ext cx="0" cy="14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 flipH="1">
              <a:off x="5584371" y="1680946"/>
              <a:ext cx="740674" cy="73568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4572000" y="1672731"/>
              <a:ext cx="1756269" cy="1756648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 rot="5400000">
            <a:off x="5193442" y="2807558"/>
            <a:ext cx="1756269" cy="2999154"/>
            <a:chOff x="4572000" y="430225"/>
            <a:chExt cx="1756269" cy="2999154"/>
          </a:xfrm>
        </p:grpSpPr>
        <p:cxnSp>
          <p:nvCxnSpPr>
            <p:cNvPr id="31" name="Přímá spojnice se šipkou 30"/>
            <p:cNvCxnSpPr/>
            <p:nvPr/>
          </p:nvCxnSpPr>
          <p:spPr>
            <a:xfrm rot="18960000" flipH="1" flipV="1">
              <a:off x="5824889" y="430225"/>
              <a:ext cx="0" cy="1440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/>
            <p:cNvCxnSpPr/>
            <p:nvPr/>
          </p:nvCxnSpPr>
          <p:spPr>
            <a:xfrm flipH="1">
              <a:off x="5584371" y="1680946"/>
              <a:ext cx="740674" cy="73568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flipV="1">
              <a:off x="4572000" y="1672731"/>
              <a:ext cx="1756269" cy="1756648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0822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36450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Autor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obrázků a fotografií: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Alan Pieczonka</a:t>
            </a:r>
          </a:p>
          <a:p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Zdroj klipartů: MS Office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83248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376092"/>
                </a:solidFill>
              </a:rPr>
              <a:t>Děkujeme za pozornost.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Autor DUM: Mgr. Alan Pieczonka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ál 7"/>
          <p:cNvSpPr/>
          <p:nvPr/>
        </p:nvSpPr>
        <p:spPr>
          <a:xfrm>
            <a:off x="2087345" y="943587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6" name="Skupina 25"/>
          <p:cNvGrpSpPr/>
          <p:nvPr/>
        </p:nvGrpSpPr>
        <p:grpSpPr>
          <a:xfrm>
            <a:off x="5864758" y="1989756"/>
            <a:ext cx="2016224" cy="1094891"/>
            <a:chOff x="5864758" y="1989756"/>
            <a:chExt cx="2016224" cy="1094891"/>
          </a:xfrm>
        </p:grpSpPr>
        <p:sp>
          <p:nvSpPr>
            <p:cNvPr id="24" name="TextovéPole 23"/>
            <p:cNvSpPr txBox="1"/>
            <p:nvPr/>
          </p:nvSpPr>
          <p:spPr>
            <a:xfrm>
              <a:off x="6872870" y="198975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864758" y="2622982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i="1" dirty="0" smtClean="0">
                  <a:latin typeface="Cambria Math" pitchFamily="18" charset="0"/>
                  <a:ea typeface="Cambria Math" pitchFamily="18" charset="0"/>
                </a:rPr>
                <a:t>∆φ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4" name="Ohnutý pruh 3"/>
          <p:cNvSpPr/>
          <p:nvPr/>
        </p:nvSpPr>
        <p:spPr>
          <a:xfrm>
            <a:off x="2051720" y="920595"/>
            <a:ext cx="5016052" cy="4932000"/>
          </a:xfrm>
          <a:prstGeom prst="blockArc">
            <a:avLst>
              <a:gd name="adj1" fmla="val 18536123"/>
              <a:gd name="adj2" fmla="val 63886"/>
              <a:gd name="adj3" fmla="val 69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44008" y="1547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i="1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5940152" y="712754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712754"/>
                <a:ext cx="122413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Skupina 17"/>
          <p:cNvGrpSpPr/>
          <p:nvPr/>
        </p:nvGrpSpPr>
        <p:grpSpPr>
          <a:xfrm>
            <a:off x="2399941" y="2005643"/>
            <a:ext cx="4764347" cy="3024336"/>
            <a:chOff x="2399941" y="2005643"/>
            <a:chExt cx="4764347" cy="3024336"/>
          </a:xfrm>
        </p:grpSpPr>
        <p:grpSp>
          <p:nvGrpSpPr>
            <p:cNvPr id="17" name="Skupina 16"/>
            <p:cNvGrpSpPr/>
            <p:nvPr/>
          </p:nvGrpSpPr>
          <p:grpSpPr>
            <a:xfrm rot="3125464">
              <a:off x="2958045" y="1447539"/>
              <a:ext cx="3024336" cy="4140544"/>
              <a:chOff x="3059832" y="1484784"/>
              <a:chExt cx="3024336" cy="4140544"/>
            </a:xfrm>
          </p:grpSpPr>
          <p:cxnSp>
            <p:nvCxnSpPr>
              <p:cNvPr id="13" name="Přímá spojnice 12"/>
              <p:cNvCxnSpPr/>
              <p:nvPr/>
            </p:nvCxnSpPr>
            <p:spPr>
              <a:xfrm flipV="1">
                <a:off x="3059832" y="1484784"/>
                <a:ext cx="3024336" cy="388843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bdélník 15"/>
              <p:cNvSpPr/>
              <p:nvPr/>
            </p:nvSpPr>
            <p:spPr>
              <a:xfrm rot="18454414" flipV="1">
                <a:off x="2588183" y="4391039"/>
                <a:ext cx="2422858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8" name="Ovál 27"/>
            <p:cNvSpPr/>
            <p:nvPr/>
          </p:nvSpPr>
          <p:spPr>
            <a:xfrm>
              <a:off x="6948264" y="3309492"/>
              <a:ext cx="216024" cy="216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1043608" y="47090"/>
            <a:ext cx="8136904" cy="6513542"/>
            <a:chOff x="971600" y="47090"/>
            <a:chExt cx="8136904" cy="6513542"/>
          </a:xfrm>
        </p:grpSpPr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bdélník 18"/>
          <p:cNvSpPr/>
          <p:nvPr/>
        </p:nvSpPr>
        <p:spPr>
          <a:xfrm>
            <a:off x="3758140" y="3451747"/>
            <a:ext cx="864096" cy="899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582798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Průvodič opíše za jednotku času úhel </a:t>
            </a:r>
            <a:r>
              <a:rPr lang="cs-CZ" i="1" dirty="0" smtClean="0"/>
              <a:t>∆</a:t>
            </a:r>
            <a:r>
              <a:rPr lang="el-GR" i="1" dirty="0" smtClean="0"/>
              <a:t>φ</a:t>
            </a:r>
            <a:r>
              <a:rPr lang="cs-CZ" dirty="0" smtClean="0"/>
              <a:t>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6444208" y="1887215"/>
                <a:ext cx="12241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</a:rPr>
                        <m:t>∆</m:t>
                      </m:r>
                      <m:r>
                        <a:rPr lang="cs-CZ" sz="240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cs-CZ" sz="2400" i="1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887215"/>
                <a:ext cx="122413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ovéPole 29"/>
          <p:cNvSpPr txBox="1"/>
          <p:nvPr/>
        </p:nvSpPr>
        <p:spPr>
          <a:xfrm>
            <a:off x="467544" y="58270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Hmotný bod urazí za jednotku času dráhu ∆</a:t>
            </a:r>
            <a:r>
              <a:rPr lang="cs-CZ" i="1" dirty="0" smtClean="0"/>
              <a:t>s.</a:t>
            </a:r>
            <a:endParaRPr 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467544" y="4581128"/>
                <a:ext cx="154817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𝑣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581128"/>
                <a:ext cx="1548172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/>
              <p:cNvSpPr txBox="1"/>
              <p:nvPr/>
            </p:nvSpPr>
            <p:spPr>
              <a:xfrm>
                <a:off x="6840252" y="4581128"/>
                <a:ext cx="154817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ω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1" name="TextovéPol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52" y="4581128"/>
                <a:ext cx="1548172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ovéPole 21"/>
          <p:cNvSpPr txBox="1"/>
          <p:nvPr/>
        </p:nvSpPr>
        <p:spPr>
          <a:xfrm>
            <a:off x="611560" y="596648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                                                                             Úhlová rychlost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47265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120000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0" grpId="0"/>
      <p:bldP spid="20" grpId="1"/>
      <p:bldP spid="29" grpId="0"/>
      <p:bldP spid="30" grpId="0"/>
      <p:bldP spid="30" grpId="1"/>
      <p:bldP spid="21" grpId="0"/>
      <p:bldP spid="3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55576" y="76470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Úhlová rychlost je podíl úhlu ∆</a:t>
            </a:r>
            <a:r>
              <a:rPr lang="el-GR" b="1" dirty="0" smtClean="0">
                <a:solidFill>
                  <a:schemeClr val="accent1"/>
                </a:solidFill>
              </a:rPr>
              <a:t>φ</a:t>
            </a:r>
            <a:r>
              <a:rPr lang="cs-CZ" b="1" dirty="0" smtClean="0">
                <a:solidFill>
                  <a:schemeClr val="accent1"/>
                </a:solidFill>
              </a:rPr>
              <a:t>, kterou opíše průvodič za dobu ∆t, a této doby. </a:t>
            </a:r>
            <a:endParaRPr lang="cs-CZ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01870" y="1844824"/>
                <a:ext cx="154817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𝝎</m:t>
                      </m:r>
                      <m:r>
                        <a:rPr lang="cs-CZ" sz="2400" b="1" i="1" smtClean="0">
                          <a:solidFill>
                            <a:schemeClr val="accent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l-GR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𝝋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cs-CZ" sz="2400" b="1" i="1" smtClean="0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cs-CZ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870" y="1844824"/>
                <a:ext cx="1548172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/>
              <p:cNvSpPr txBox="1"/>
              <p:nvPr/>
            </p:nvSpPr>
            <p:spPr>
              <a:xfrm>
                <a:off x="755576" y="2996952"/>
                <a:ext cx="7848872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Jednotkou úhlové rychlosti je radián za sekundu.</a:t>
                </a:r>
              </a:p>
              <a:p>
                <a:endParaRPr lang="cs-CZ" dirty="0"/>
              </a:p>
              <a:p>
                <a:r>
                  <a:rPr lang="cs-CZ" dirty="0" smtClean="0"/>
                  <a:t>Zapisujeme:  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   </m:t>
                    </m:r>
                    <m:r>
                      <a:rPr lang="cs-CZ" b="0" i="1" smtClean="0">
                        <a:latin typeface="Cambria Math"/>
                      </a:rPr>
                      <m:t>𝑟𝑎𝑑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nebo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  <a:ea typeface="Cambria Math"/>
                      </a:rPr>
                      <m:t>jen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       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7848872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99" t="-3226" b="-70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89400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155680" y="1124744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Rovnoměrný pohyb po </a:t>
            </a:r>
            <a:r>
              <a:rPr lang="cs-CZ" dirty="0" smtClean="0"/>
              <a:t>kružnici je pohyb </a:t>
            </a:r>
            <a:r>
              <a:rPr lang="cs-CZ" b="1" dirty="0" smtClean="0">
                <a:solidFill>
                  <a:schemeClr val="accent1"/>
                </a:solidFill>
              </a:rPr>
              <a:t>periodický.</a:t>
            </a:r>
            <a:r>
              <a:rPr lang="cs-CZ" dirty="0" smtClean="0"/>
              <a:t> 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11560" y="1844824"/>
                <a:ext cx="8352928" cy="265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Pojmy:</a:t>
                </a:r>
              </a:p>
              <a:p>
                <a:endParaRPr lang="cs-CZ" dirty="0"/>
              </a:p>
              <a:p>
                <a:r>
                  <a:rPr lang="cs-CZ" b="1" dirty="0" smtClean="0">
                    <a:solidFill>
                      <a:schemeClr val="accent1"/>
                    </a:solidFill>
                  </a:rPr>
                  <a:t>Perioda T </a:t>
                </a:r>
                <a:r>
                  <a:rPr lang="cs-CZ" dirty="0" smtClean="0"/>
                  <a:t> je oběžná doba. Jednotka je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cs-CZ" i="1" dirty="0" smtClean="0"/>
                  <a:t>.</a:t>
                </a:r>
              </a:p>
              <a:p>
                <a:r>
                  <a:rPr lang="cs-CZ" dirty="0" smtClean="0"/>
                  <a:t/>
                </a:r>
                <a:br>
                  <a:rPr lang="cs-CZ" dirty="0" smtClean="0"/>
                </a:br>
                <a:r>
                  <a:rPr lang="cs-CZ" dirty="0" smtClean="0"/>
                  <a:t>Hmotný bod během periody urazí délku kružnice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cs-CZ" dirty="0" smtClean="0"/>
                  <a:t>, </a:t>
                </a:r>
              </a:p>
              <a:p>
                <a:r>
                  <a:rPr lang="cs-CZ" dirty="0" smtClean="0"/>
                  <a:t>průvodič opíše plný úhel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cs-CZ" dirty="0" smtClean="0"/>
                  <a:t>.(jednou dokola)</a:t>
                </a:r>
              </a:p>
              <a:p>
                <a:endParaRPr lang="cs-CZ" dirty="0"/>
              </a:p>
              <a:p>
                <a:r>
                  <a:rPr lang="cs-CZ" b="1" dirty="0" smtClean="0">
                    <a:solidFill>
                      <a:schemeClr val="accent1"/>
                    </a:solidFill>
                  </a:rPr>
                  <a:t>Frekvence f  </a:t>
                </a:r>
                <a:r>
                  <a:rPr lang="cs-CZ" dirty="0" smtClean="0"/>
                  <a:t>určuje počet oběhů </a:t>
                </a:r>
                <a:r>
                  <a:rPr lang="cs-CZ" i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cs-CZ" dirty="0" smtClean="0"/>
                  <a:t> hmotného bodu za jednotku času </a:t>
                </a:r>
                <a:r>
                  <a:rPr lang="cs-CZ" i="1" dirty="0" smtClean="0">
                    <a:solidFill>
                      <a:schemeClr val="accent1"/>
                    </a:solidFill>
                  </a:rPr>
                  <a:t>t</a:t>
                </a:r>
                <a:r>
                  <a:rPr lang="cs-CZ" dirty="0" smtClean="0"/>
                  <a:t>. Jednotkou je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𝐻𝑧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(Hertz)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44824"/>
                <a:ext cx="8352928" cy="2652136"/>
              </a:xfrm>
              <a:prstGeom prst="rect">
                <a:avLst/>
              </a:prstGeom>
              <a:blipFill rotWithShape="1">
                <a:blip r:embed="rId2"/>
                <a:stretch>
                  <a:fillRect l="-584" t="-1149" b="-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651624" y="5023734"/>
            <a:ext cx="1008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Vzorce:</a:t>
            </a:r>
          </a:p>
          <a:p>
            <a:r>
              <a:rPr lang="cs-CZ" dirty="0" smtClean="0"/>
              <a:t>    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99792" y="5762398"/>
                <a:ext cx="36004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</a:rPr>
                        <m:t>ω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762398"/>
                <a:ext cx="3600400" cy="786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689994" y="4653136"/>
                <a:ext cx="161999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𝑓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94" y="4653136"/>
                <a:ext cx="1619995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4272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47625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4" y="908720"/>
            <a:ext cx="76200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1360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14375"/>
            <a:ext cx="7620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29263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119675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Vztah mezi velikostí  rychlosti  </a:t>
            </a:r>
            <a:r>
              <a:rPr lang="cs-CZ" b="1" i="1" dirty="0" smtClean="0">
                <a:solidFill>
                  <a:schemeClr val="accent1"/>
                </a:solidFill>
              </a:rPr>
              <a:t>v</a:t>
            </a:r>
            <a:r>
              <a:rPr lang="cs-CZ" i="1" dirty="0" smtClean="0"/>
              <a:t> </a:t>
            </a:r>
            <a:r>
              <a:rPr lang="cs-CZ" dirty="0" smtClean="0"/>
              <a:t> a úhlovou rychlostí </a:t>
            </a:r>
            <a:r>
              <a:rPr lang="el-GR" b="1" i="1" dirty="0" smtClean="0">
                <a:solidFill>
                  <a:schemeClr val="accent1"/>
                </a:solidFill>
              </a:rPr>
              <a:t>ω</a:t>
            </a:r>
            <a:r>
              <a:rPr lang="cs-CZ" i="1" dirty="0" smtClean="0"/>
              <a:t>.</a:t>
            </a:r>
            <a:endParaRPr lang="cs-CZ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19672" y="3179087"/>
                <a:ext cx="604867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/>
                        </a:rPr>
                        <m:t>𝑣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∆</m:t>
                          </m:r>
                          <m:r>
                            <a:rPr lang="cs-CZ" sz="2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cs-CZ" sz="2400" b="0" i="1" smtClean="0">
                          <a:latin typeface="Cambria Math"/>
                        </a:rPr>
                        <m:t>=2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𝑟𝑓</m:t>
                      </m:r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179087"/>
                <a:ext cx="6048672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0185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003152" y="553272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Zrychlení</a:t>
            </a:r>
            <a:r>
              <a:rPr lang="cs-CZ" dirty="0" smtClean="0"/>
              <a:t> při rovnoměrném pohybu </a:t>
            </a:r>
            <a:r>
              <a:rPr lang="cs-CZ" dirty="0"/>
              <a:t>po </a:t>
            </a:r>
            <a:r>
              <a:rPr lang="cs-CZ" dirty="0" smtClean="0"/>
              <a:t>kružnici.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3934" y="99503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rovnoměrném </a:t>
            </a:r>
            <a:r>
              <a:rPr lang="cs-CZ" dirty="0"/>
              <a:t>pohybu po </a:t>
            </a:r>
            <a:r>
              <a:rPr lang="cs-CZ" dirty="0" smtClean="0"/>
              <a:t>kružnici se nemění </a:t>
            </a:r>
            <a:r>
              <a:rPr lang="cs-CZ" b="1" dirty="0" smtClean="0">
                <a:solidFill>
                  <a:schemeClr val="accent1"/>
                </a:solidFill>
              </a:rPr>
              <a:t>velikost rychlosti</a:t>
            </a:r>
            <a:r>
              <a:rPr lang="cs-CZ" dirty="0" smtClean="0"/>
              <a:t>, ale její </a:t>
            </a:r>
            <a:r>
              <a:rPr lang="cs-CZ" b="1" dirty="0" smtClean="0">
                <a:solidFill>
                  <a:schemeClr val="accent1"/>
                </a:solidFill>
              </a:rPr>
              <a:t>směr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026" name="Picture 2" descr="C:\Documents and Settings\NB02\Local Settings\Temporary Internet Files\Content.IE5\9W1YWHR3\MC9004133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9" y="2564904"/>
            <a:ext cx="3953347" cy="344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NB02\Local Settings\Temporary Internet Files\Content.IE5\G8V0P80V\MC9001980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81" y="2924944"/>
            <a:ext cx="3384376" cy="253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482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971600" y="47090"/>
            <a:ext cx="8136904" cy="6513542"/>
            <a:chOff x="971600" y="47090"/>
            <a:chExt cx="8136904" cy="6513542"/>
          </a:xfrm>
        </p:grpSpPr>
        <p:cxnSp>
          <p:nvCxnSpPr>
            <p:cNvPr id="3" name="Přímá spojnice se šipkou 2"/>
            <p:cNvCxnSpPr/>
            <p:nvPr/>
          </p:nvCxnSpPr>
          <p:spPr>
            <a:xfrm>
              <a:off x="971600" y="3429000"/>
              <a:ext cx="74168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 rot="16200000">
              <a:off x="1386000" y="3374632"/>
              <a:ext cx="637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ovéPole 4"/>
            <p:cNvSpPr txBox="1"/>
            <p:nvPr/>
          </p:nvSpPr>
          <p:spPr>
            <a:xfrm>
              <a:off x="8100392" y="3491716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 smtClean="0">
                  <a:latin typeface="Cambria Math" pitchFamily="18" charset="0"/>
                  <a:ea typeface="Cambria Math" pitchFamily="18" charset="0"/>
                </a:rPr>
                <a:t>x</a:t>
              </a:r>
              <a:endParaRPr lang="cs-CZ" sz="2400" i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067944" y="47090"/>
              <a:ext cx="1008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Cambria Math" pitchFamily="18" charset="0"/>
                  <a:ea typeface="Cambria Math" pitchFamily="18" charset="0"/>
                </a:rPr>
                <a:t>y</a:t>
              </a:r>
            </a:p>
          </p:txBody>
        </p:sp>
      </p:grpSp>
      <p:sp>
        <p:nvSpPr>
          <p:cNvPr id="8" name="Ovál 7"/>
          <p:cNvSpPr/>
          <p:nvPr/>
        </p:nvSpPr>
        <p:spPr>
          <a:xfrm>
            <a:off x="2087345" y="945103"/>
            <a:ext cx="4968552" cy="4968552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6948264" y="3309492"/>
            <a:ext cx="216024" cy="2160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rot="5400000" flipV="1">
            <a:off x="5291621" y="5193655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7056276" y="198937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rot="18960000" flipH="1" flipV="1">
            <a:off x="5824893" y="429499"/>
            <a:ext cx="0" cy="1440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291621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rychlost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39794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017 0.20004 -0.12187 0.36378 -0.27222 0.36378 C -0.42205 0.36378 -0.5434 0.20004 -0.5434 -0.00046 C -0.5434 -0.20051 -0.42205 -0.3624 -0.27222 -0.3624 C -0.12187 -0.3624 -0.00017 -0.20051 -0.00017 -0.00046 Z " pathEditMode="relative" rAng="5400000" ptsTypes="fffff">
                                      <p:cBhvr>
                                        <p:cTn id="6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theme/theme1.xml><?xml version="1.0" encoding="utf-8"?>
<a:theme xmlns:a="http://schemas.openxmlformats.org/drawingml/2006/main" name="Motiv sady Office">
  <a:themeElements>
    <a:clrScheme name="Vlastní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D9969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301</Words>
  <Application>Microsoft Office PowerPoint</Application>
  <PresentationFormat>Předvádění na obrazovce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Mechanika I.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pozornost.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</dc:creator>
  <cp:lastModifiedBy>Valued Acer Customer</cp:lastModifiedBy>
  <cp:revision>79</cp:revision>
  <dcterms:created xsi:type="dcterms:W3CDTF">2011-12-03T14:12:28Z</dcterms:created>
  <dcterms:modified xsi:type="dcterms:W3CDTF">2012-10-08T15:03:30Z</dcterms:modified>
</cp:coreProperties>
</file>