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7" r:id="rId3"/>
    <p:sldId id="298" r:id="rId4"/>
    <p:sldId id="296" r:id="rId5"/>
    <p:sldId id="299" r:id="rId6"/>
    <p:sldId id="300" r:id="rId7"/>
    <p:sldId id="301" r:id="rId8"/>
    <p:sldId id="303" r:id="rId9"/>
    <p:sldId id="302" r:id="rId10"/>
    <p:sldId id="279" r:id="rId11"/>
    <p:sldId id="267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1" autoAdjust="0"/>
  </p:normalViewPr>
  <p:slideViewPr>
    <p:cSldViewPr>
      <p:cViewPr>
        <p:scale>
          <a:sx n="87" d="100"/>
          <a:sy n="87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9719A-F83D-4DBC-B287-7B163CD738A4}" type="datetimeFigureOut">
              <a:rPr lang="cs-CZ" smtClean="0"/>
              <a:t>18.9.2012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1907A-02F1-4483-8D2B-24DAC6C7E7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link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3716338"/>
            <a:ext cx="5400675" cy="2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7D58-FE2D-4BB4-87B3-6B1E1412DDD6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B2C8-0AE4-4DF6-9D51-1528F8A34C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566" y="5157192"/>
            <a:ext cx="7812868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7564" y="5864498"/>
            <a:ext cx="7848872" cy="80486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F4F3-6507-4155-9CB9-11FFBEC8CB1F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65DE-A243-4149-9800-636659DFBE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37A3-C926-4599-AB63-0334ACA12EC6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70DBC-270F-42C7-A683-529CF9F282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DF94-2D7F-4F11-BCDD-4FA7C267D9A8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55C96-31DF-4E0B-8A29-570891E399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link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30350"/>
            <a:ext cx="5399088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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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DEC3-BC88-48A2-B64C-6BFE56287A18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A76D-CDDF-48CE-B192-25D6D3F720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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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A989-257F-497A-BEDF-2C206640251B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BC48-54A0-4A78-A422-D6C1416318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BA5B4-6AC1-4552-B688-43B8F4332889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81C1-7951-46F4-ABC2-045B3F8A2F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9CAE-0219-4F09-B202-55DF938F9B65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97AB-C0C8-4DE3-934F-1231868261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F6B2-E91F-4553-BA59-37E8E307428D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0D10-1D27-437A-93F7-B38F19FB5C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F788-6C6F-472F-B114-8C4AA86B5044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9CEF-B344-470C-AD0C-782F5B15F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1383-7520-467E-9361-372990F7CF04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D4D1-1EB8-4E0D-ADC5-ABBBD9531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94AD-9F31-489D-8F6F-8997437A2372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FF44-77BB-4152-A50E-C0280ACFCB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03CD5D-730B-4DF8-8352-CB6D475B6EBA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EAB025-E801-4724-A5B7-F0789AD28F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 l="38271" t="16800" r="46136" b="55481"/>
          <a:stretch>
            <a:fillRect/>
          </a:stretch>
        </p:blipFill>
        <p:spPr bwMode="auto">
          <a:xfrm>
            <a:off x="52388" y="36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Obrázek 10" descr="linka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2263" y="644525"/>
            <a:ext cx="269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Obrázek 12" descr="linka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0875" y="330200"/>
            <a:ext cx="5400675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76092"/>
                </a:solidFill>
              </a:rPr>
              <a:t>Mechanika I.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Rovnoměrný pohyb po kružnici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150100" y="115888"/>
            <a:ext cx="188686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</a:rPr>
              <a:t>VY_32_INOVACE_10-10</a:t>
            </a:r>
            <a:endParaRPr lang="cs-CZ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364502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Autor obrázků: Alan Pieczonka</a:t>
            </a:r>
          </a:p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Zdroj klipartů: MS Office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83248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76092"/>
                </a:solidFill>
              </a:rPr>
              <a:t>Děkujeme za pozornost.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Autor DUM: Mgr. Alan Pieczonka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980728"/>
            <a:ext cx="763284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726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484784"/>
            <a:ext cx="78488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1"/>
                </a:solidFill>
              </a:rPr>
              <a:t>Rovnoměrný pohyb po kružnici:</a:t>
            </a:r>
          </a:p>
          <a:p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jednoduchý </a:t>
            </a:r>
            <a:r>
              <a:rPr lang="cs-CZ" sz="2400" b="1" dirty="0" smtClean="0">
                <a:solidFill>
                  <a:schemeClr val="accent1"/>
                </a:solidFill>
              </a:rPr>
              <a:t>křivočarý</a:t>
            </a:r>
            <a:r>
              <a:rPr lang="cs-CZ" sz="2400" dirty="0" smtClean="0"/>
              <a:t> pohyb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trajektorie hmotného bodu je </a:t>
            </a:r>
            <a:r>
              <a:rPr lang="cs-CZ" sz="2400" b="1" dirty="0" smtClean="0">
                <a:solidFill>
                  <a:schemeClr val="accent1"/>
                </a:solidFill>
              </a:rPr>
              <a:t>kružnice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1"/>
                </a:solidFill>
              </a:rPr>
              <a:t>velikost rychlosti</a:t>
            </a:r>
            <a:r>
              <a:rPr lang="cs-CZ" sz="2400" dirty="0" smtClean="0"/>
              <a:t> je </a:t>
            </a:r>
            <a:r>
              <a:rPr lang="cs-CZ" sz="2400" b="1" dirty="0" smtClean="0">
                <a:solidFill>
                  <a:schemeClr val="accent1"/>
                </a:solidFill>
              </a:rPr>
              <a:t>konstantní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1"/>
                </a:solidFill>
              </a:rPr>
              <a:t>směr rychlosti </a:t>
            </a:r>
            <a:r>
              <a:rPr lang="cs-CZ" sz="2400" dirty="0" smtClean="0"/>
              <a:t>se neustále </a:t>
            </a:r>
            <a:r>
              <a:rPr lang="cs-CZ" sz="2400" b="1" dirty="0" smtClean="0">
                <a:solidFill>
                  <a:schemeClr val="accent1"/>
                </a:solidFill>
              </a:rPr>
              <a:t>mění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1"/>
                </a:solidFill>
              </a:rPr>
              <a:t>periodický</a:t>
            </a:r>
            <a:r>
              <a:rPr lang="cs-CZ" sz="2400" dirty="0" smtClean="0"/>
              <a:t> pohyb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56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71513"/>
            <a:ext cx="57150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971600" y="47090"/>
            <a:ext cx="8136904" cy="6513542"/>
            <a:chOff x="971600" y="47090"/>
            <a:chExt cx="8136904" cy="6513542"/>
          </a:xfrm>
        </p:grpSpPr>
        <p:cxnSp>
          <p:nvCxnSpPr>
            <p:cNvPr id="3" name="Přímá spojnice se šipkou 2"/>
            <p:cNvCxnSpPr/>
            <p:nvPr/>
          </p:nvCxnSpPr>
          <p:spPr>
            <a:xfrm>
              <a:off x="971600" y="3429000"/>
              <a:ext cx="74168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rot="16200000">
              <a:off x="1386000" y="3374632"/>
              <a:ext cx="637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ovéPole 4"/>
            <p:cNvSpPr txBox="1"/>
            <p:nvPr/>
          </p:nvSpPr>
          <p:spPr>
            <a:xfrm>
              <a:off x="8100392" y="3491716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Cambria Math" pitchFamily="18" charset="0"/>
                  <a:ea typeface="Cambria Math" pitchFamily="18" charset="0"/>
                </a:rPr>
                <a:t>x</a:t>
              </a:r>
              <a:endParaRPr lang="cs-CZ" sz="24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067944" y="47090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>
                  <a:latin typeface="Cambria Math" pitchFamily="18" charset="0"/>
                  <a:ea typeface="Cambria Math" pitchFamily="18" charset="0"/>
                </a:rPr>
                <a:t>y</a:t>
              </a:r>
            </a:p>
          </p:txBody>
        </p:sp>
      </p:grpSp>
      <p:sp>
        <p:nvSpPr>
          <p:cNvPr id="8" name="Ovál 7"/>
          <p:cNvSpPr/>
          <p:nvPr/>
        </p:nvSpPr>
        <p:spPr>
          <a:xfrm>
            <a:off x="2087345" y="945103"/>
            <a:ext cx="4968552" cy="4968552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948264" y="3309492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22346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C -0.00017 0.20004 -0.12187 0.36378 -0.27222 0.36378 C -0.42205 0.36378 -0.5434 0.20004 -0.5434 -0.00046 C -0.5434 -0.20051 -0.42205 -0.3624 -0.27222 -0.3624 C -0.12187 -0.3624 -0.00017 -0.20051 -0.00017 -0.00046 Z " pathEditMode="relative" rAng="5400000" ptsTypes="fffff">
                                      <p:cBhvr>
                                        <p:cTn id="23" dur="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971600" y="47090"/>
            <a:ext cx="8136904" cy="6513542"/>
            <a:chOff x="971600" y="47090"/>
            <a:chExt cx="8136904" cy="6513542"/>
          </a:xfrm>
        </p:grpSpPr>
        <p:cxnSp>
          <p:nvCxnSpPr>
            <p:cNvPr id="3" name="Přímá spojnice se šipkou 2"/>
            <p:cNvCxnSpPr/>
            <p:nvPr/>
          </p:nvCxnSpPr>
          <p:spPr>
            <a:xfrm>
              <a:off x="971600" y="3429000"/>
              <a:ext cx="74168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rot="16200000">
              <a:off x="1386000" y="3374632"/>
              <a:ext cx="637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ovéPole 4"/>
            <p:cNvSpPr txBox="1"/>
            <p:nvPr/>
          </p:nvSpPr>
          <p:spPr>
            <a:xfrm>
              <a:off x="8100392" y="3491716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Cambria Math" pitchFamily="18" charset="0"/>
                  <a:ea typeface="Cambria Math" pitchFamily="18" charset="0"/>
                </a:rPr>
                <a:t>x</a:t>
              </a:r>
              <a:endParaRPr lang="cs-CZ" sz="24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067944" y="47090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>
                  <a:latin typeface="Cambria Math" pitchFamily="18" charset="0"/>
                  <a:ea typeface="Cambria Math" pitchFamily="18" charset="0"/>
                </a:rPr>
                <a:t>y</a:t>
              </a:r>
            </a:p>
          </p:txBody>
        </p:sp>
      </p:grpSp>
      <p:sp>
        <p:nvSpPr>
          <p:cNvPr id="8" name="Ovál 7"/>
          <p:cNvSpPr/>
          <p:nvPr/>
        </p:nvSpPr>
        <p:spPr>
          <a:xfrm>
            <a:off x="2087345" y="945103"/>
            <a:ext cx="4968552" cy="4968552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948264" y="3309492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395536" y="5020589"/>
            <a:ext cx="2088232" cy="577943"/>
            <a:chOff x="395536" y="5020589"/>
            <a:chExt cx="2088232" cy="577943"/>
          </a:xfrm>
        </p:grpSpPr>
        <p:sp>
          <p:nvSpPr>
            <p:cNvPr id="2" name="TextovéPole 1"/>
            <p:cNvSpPr txBox="1"/>
            <p:nvPr/>
          </p:nvSpPr>
          <p:spPr>
            <a:xfrm>
              <a:off x="395536" y="5229200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trajektorie</a:t>
              </a:r>
              <a:endParaRPr lang="cs-CZ" dirty="0"/>
            </a:p>
          </p:txBody>
        </p:sp>
        <p:cxnSp>
          <p:nvCxnSpPr>
            <p:cNvPr id="9" name="Přímá spojnice se šipkou 8"/>
            <p:cNvCxnSpPr/>
            <p:nvPr/>
          </p:nvCxnSpPr>
          <p:spPr>
            <a:xfrm flipV="1">
              <a:off x="1543928" y="5020589"/>
              <a:ext cx="900479" cy="3600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Přímá spojnice se šipkou 13"/>
          <p:cNvCxnSpPr/>
          <p:nvPr/>
        </p:nvCxnSpPr>
        <p:spPr>
          <a:xfrm rot="5400000" flipV="1">
            <a:off x="5291621" y="5193655"/>
            <a:ext cx="0" cy="144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7056276" y="1989379"/>
            <a:ext cx="0" cy="144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rot="18960000" flipH="1" flipV="1">
            <a:off x="5824893" y="429499"/>
            <a:ext cx="0" cy="144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5291621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rychlost</a:t>
            </a:r>
            <a:endParaRPr lang="cs-CZ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4572000" y="1118902"/>
            <a:ext cx="2277440" cy="2310477"/>
            <a:chOff x="4572000" y="1118902"/>
            <a:chExt cx="2277440" cy="2310477"/>
          </a:xfrm>
        </p:grpSpPr>
        <p:cxnSp>
          <p:nvCxnSpPr>
            <p:cNvPr id="13" name="Přímá spojnice 12"/>
            <p:cNvCxnSpPr>
              <a:endCxn id="8" idx="7"/>
            </p:cNvCxnSpPr>
            <p:nvPr/>
          </p:nvCxnSpPr>
          <p:spPr>
            <a:xfrm flipV="1">
              <a:off x="4572000" y="1672731"/>
              <a:ext cx="1756269" cy="175664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hnutý pruh 17"/>
            <p:cNvSpPr/>
            <p:nvPr/>
          </p:nvSpPr>
          <p:spPr>
            <a:xfrm rot="13271359">
              <a:off x="5826873" y="1118902"/>
              <a:ext cx="1022567" cy="1022567"/>
            </a:xfrm>
            <a:prstGeom prst="blockArc">
              <a:avLst>
                <a:gd name="adj1" fmla="val 16277088"/>
                <a:gd name="adj2" fmla="val 3"/>
                <a:gd name="adj3" fmla="val 158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9" name="Ovál 18"/>
            <p:cNvSpPr/>
            <p:nvPr/>
          </p:nvSpPr>
          <p:spPr>
            <a:xfrm>
              <a:off x="6026774" y="1617381"/>
              <a:ext cx="100085" cy="1000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9142084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C -0.00017 0.20004 -0.12187 0.36378 -0.27222 0.36378 C -0.42205 0.36378 -0.5434 0.20004 -0.5434 -0.00046 C -0.5434 -0.20051 -0.42205 -0.3624 -0.27222 -0.3624 C -0.12187 -0.3624 -0.00017 -0.20051 -0.00017 -0.00046 Z " pathEditMode="relative" rAng="5400000" ptsTypes="fffff">
                                      <p:cBhvr>
                                        <p:cTn id="6" dur="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 7"/>
          <p:cNvSpPr/>
          <p:nvPr/>
        </p:nvSpPr>
        <p:spPr>
          <a:xfrm>
            <a:off x="2087345" y="943587"/>
            <a:ext cx="4968552" cy="4968552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971600" y="47090"/>
            <a:ext cx="8136904" cy="6513542"/>
            <a:chOff x="971600" y="47090"/>
            <a:chExt cx="8136904" cy="6513542"/>
          </a:xfrm>
        </p:grpSpPr>
        <p:cxnSp>
          <p:nvCxnSpPr>
            <p:cNvPr id="3" name="Přímá spojnice se šipkou 2"/>
            <p:cNvCxnSpPr/>
            <p:nvPr/>
          </p:nvCxnSpPr>
          <p:spPr>
            <a:xfrm>
              <a:off x="971600" y="3429000"/>
              <a:ext cx="74168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rot="16200000">
              <a:off x="1386000" y="3374632"/>
              <a:ext cx="637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ovéPole 4"/>
            <p:cNvSpPr txBox="1"/>
            <p:nvPr/>
          </p:nvSpPr>
          <p:spPr>
            <a:xfrm>
              <a:off x="8100392" y="3491716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Cambria Math" pitchFamily="18" charset="0"/>
                  <a:ea typeface="Cambria Math" pitchFamily="18" charset="0"/>
                </a:rPr>
                <a:t>x</a:t>
              </a:r>
              <a:endParaRPr lang="cs-CZ" sz="24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067944" y="47090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>
                  <a:latin typeface="Cambria Math" pitchFamily="18" charset="0"/>
                  <a:ea typeface="Cambria Math" pitchFamily="18" charset="0"/>
                </a:rPr>
                <a:t>y</a:t>
              </a:r>
            </a:p>
          </p:txBody>
        </p:sp>
      </p:grpSp>
      <p:sp>
        <p:nvSpPr>
          <p:cNvPr id="7" name="Ovál 6"/>
          <p:cNvSpPr/>
          <p:nvPr/>
        </p:nvSpPr>
        <p:spPr>
          <a:xfrm>
            <a:off x="6948264" y="3309492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/>
          <p:cNvCxnSpPr/>
          <p:nvPr/>
        </p:nvCxnSpPr>
        <p:spPr>
          <a:xfrm flipV="1">
            <a:off x="4572000" y="1484784"/>
            <a:ext cx="1512168" cy="1932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Skupina 25"/>
          <p:cNvGrpSpPr/>
          <p:nvPr/>
        </p:nvGrpSpPr>
        <p:grpSpPr>
          <a:xfrm>
            <a:off x="5004048" y="1989479"/>
            <a:ext cx="2876934" cy="1325122"/>
            <a:chOff x="5004048" y="1989479"/>
            <a:chExt cx="2876934" cy="1325122"/>
          </a:xfrm>
        </p:grpSpPr>
        <p:sp>
          <p:nvSpPr>
            <p:cNvPr id="23" name="TextovéPole 22"/>
            <p:cNvSpPr txBox="1"/>
            <p:nvPr/>
          </p:nvSpPr>
          <p:spPr>
            <a:xfrm>
              <a:off x="5045631" y="1989479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Cambria Math" pitchFamily="18" charset="0"/>
                  <a:ea typeface="Cambria Math" pitchFamily="18" charset="0"/>
                </a:rPr>
                <a:t>r</a:t>
              </a:r>
              <a:endParaRPr lang="cs-CZ" sz="24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6872870" y="1989756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Cambria Math" pitchFamily="18" charset="0"/>
                  <a:ea typeface="Cambria Math" pitchFamily="18" charset="0"/>
                </a:rPr>
                <a:t>s</a:t>
              </a:r>
              <a:endParaRPr lang="cs-CZ" sz="24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5004048" y="2852936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i="1" dirty="0" smtClean="0">
                  <a:latin typeface="Cambria Math" pitchFamily="18" charset="0"/>
                  <a:ea typeface="Cambria Math" pitchFamily="18" charset="0"/>
                </a:rPr>
                <a:t>φ</a:t>
              </a:r>
              <a:endParaRPr lang="cs-CZ" sz="2400" i="1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6948264" y="508755"/>
                <a:ext cx="1686610" cy="10372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/>
                        </a:rPr>
                        <m:t>φ</m:t>
                      </m:r>
                      <m:r>
                        <a:rPr lang="cs-CZ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cs-CZ" sz="36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08755"/>
                <a:ext cx="1686610" cy="10372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hnutý pruh 3"/>
          <p:cNvSpPr/>
          <p:nvPr/>
        </p:nvSpPr>
        <p:spPr>
          <a:xfrm>
            <a:off x="2051720" y="920595"/>
            <a:ext cx="5016052" cy="4932000"/>
          </a:xfrm>
          <a:prstGeom prst="blockArc">
            <a:avLst>
              <a:gd name="adj1" fmla="val 18536123"/>
              <a:gd name="adj2" fmla="val 63886"/>
              <a:gd name="adj3" fmla="val 6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4644008" y="1547500"/>
            <a:ext cx="2016224" cy="533949"/>
            <a:chOff x="4644008" y="1547500"/>
            <a:chExt cx="2016224" cy="533949"/>
          </a:xfrm>
        </p:grpSpPr>
        <p:sp>
          <p:nvSpPr>
            <p:cNvPr id="9" name="TextovéPole 8"/>
            <p:cNvSpPr txBox="1"/>
            <p:nvPr/>
          </p:nvSpPr>
          <p:spPr>
            <a:xfrm>
              <a:off x="4644008" y="154750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průvodič</a:t>
              </a:r>
              <a:endParaRPr lang="cs-CZ" i="1" dirty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4" name="Přímá spojnice se šipkou 13"/>
            <p:cNvCxnSpPr/>
            <p:nvPr/>
          </p:nvCxnSpPr>
          <p:spPr>
            <a:xfrm>
              <a:off x="5225651" y="1897508"/>
              <a:ext cx="324036" cy="1839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64726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9 -0.2877 L -0.06094 -0.22433 C -0.05156 -0.20976 -0.03941 -0.18756 -0.03055 -0.16073 C -0.01944 -0.13159 -0.01302 -0.10662 -0.01076 -0.08765 L 0.00139 0.00254 " pathEditMode="relative" rAng="3842673" ptsTypes="FffFF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37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98072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Oblouková míra</a:t>
            </a:r>
            <a:endParaRPr lang="cs-CZ" b="1" dirty="0">
              <a:solidFill>
                <a:schemeClr val="accent1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170080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Velikost úhlu </a:t>
            </a:r>
            <a:r>
              <a:rPr lang="el-GR" b="1" dirty="0" smtClean="0">
                <a:solidFill>
                  <a:srgbClr val="FF0000"/>
                </a:solidFill>
              </a:rPr>
              <a:t>φ</a:t>
            </a:r>
            <a:r>
              <a:rPr lang="cs-CZ" b="1" dirty="0" smtClean="0">
                <a:solidFill>
                  <a:schemeClr val="accent1"/>
                </a:solidFill>
              </a:rPr>
              <a:t> </a:t>
            </a:r>
            <a:r>
              <a:rPr lang="cs-CZ" dirty="0" smtClean="0"/>
              <a:t>je určena poměrem </a:t>
            </a:r>
            <a:r>
              <a:rPr lang="cs-CZ" b="1" dirty="0" smtClean="0">
                <a:solidFill>
                  <a:schemeClr val="accent1"/>
                </a:solidFill>
              </a:rPr>
              <a:t>délky oblouku </a:t>
            </a:r>
            <a:r>
              <a:rPr lang="cs-CZ" dirty="0" smtClean="0"/>
              <a:t>kružnice</a:t>
            </a:r>
            <a:r>
              <a:rPr lang="cs-CZ" b="1" dirty="0" smtClean="0">
                <a:solidFill>
                  <a:schemeClr val="accent1"/>
                </a:solidFill>
              </a:rPr>
              <a:t> s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chemeClr val="accent1"/>
                </a:solidFill>
              </a:rPr>
              <a:t>poloměru r</a:t>
            </a:r>
            <a:r>
              <a:rPr lang="cs-CZ" dirty="0" smtClean="0"/>
              <a:t> kružnice. Jednotkou je </a:t>
            </a:r>
            <a:r>
              <a:rPr lang="cs-CZ" b="1" dirty="0" smtClean="0">
                <a:solidFill>
                  <a:schemeClr val="accent1"/>
                </a:solidFill>
              </a:rPr>
              <a:t>radián</a:t>
            </a:r>
            <a:r>
              <a:rPr lang="cs-CZ" dirty="0" smtClean="0"/>
              <a:t> (rad).</a:t>
            </a:r>
            <a:endParaRPr lang="cs-CZ" dirty="0"/>
          </a:p>
        </p:txBody>
      </p:sp>
      <p:grpSp>
        <p:nvGrpSpPr>
          <p:cNvPr id="34" name="Skupina 33"/>
          <p:cNvGrpSpPr/>
          <p:nvPr/>
        </p:nvGrpSpPr>
        <p:grpSpPr>
          <a:xfrm>
            <a:off x="3915819" y="2852936"/>
            <a:ext cx="4557062" cy="3719908"/>
            <a:chOff x="971600" y="-83951"/>
            <a:chExt cx="8136904" cy="6642117"/>
          </a:xfrm>
        </p:grpSpPr>
        <p:sp>
          <p:nvSpPr>
            <p:cNvPr id="16" name="Ovál 15"/>
            <p:cNvSpPr/>
            <p:nvPr/>
          </p:nvSpPr>
          <p:spPr>
            <a:xfrm>
              <a:off x="2087345" y="943587"/>
              <a:ext cx="4968552" cy="4968552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971600" y="-83951"/>
              <a:ext cx="8136904" cy="6642117"/>
              <a:chOff x="971600" y="-81485"/>
              <a:chExt cx="8136904" cy="6642117"/>
            </a:xfrm>
          </p:grpSpPr>
          <p:cxnSp>
            <p:nvCxnSpPr>
              <p:cNvPr id="18" name="Přímá spojnice se šipkou 17"/>
              <p:cNvCxnSpPr/>
              <p:nvPr/>
            </p:nvCxnSpPr>
            <p:spPr>
              <a:xfrm>
                <a:off x="971600" y="3429000"/>
                <a:ext cx="741682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se šipkou 18"/>
              <p:cNvCxnSpPr/>
              <p:nvPr/>
            </p:nvCxnSpPr>
            <p:spPr>
              <a:xfrm rot="16200000">
                <a:off x="1386000" y="3374632"/>
                <a:ext cx="6372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ovéPole 19"/>
              <p:cNvSpPr txBox="1"/>
              <p:nvPr/>
            </p:nvSpPr>
            <p:spPr>
              <a:xfrm>
                <a:off x="8100392" y="3491716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i="1" dirty="0" smtClean="0">
                    <a:latin typeface="Cambria Math" pitchFamily="18" charset="0"/>
                    <a:ea typeface="Cambria Math" pitchFamily="18" charset="0"/>
                  </a:rPr>
                  <a:t>x</a:t>
                </a:r>
                <a:endParaRPr lang="cs-CZ" sz="24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3814719" y="-81485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i="1" dirty="0">
                    <a:latin typeface="Cambria Math" pitchFamily="18" charset="0"/>
                    <a:ea typeface="Cambria Math" pitchFamily="18" charset="0"/>
                  </a:rPr>
                  <a:t>y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7087769" y="2204864"/>
                <a:ext cx="1686610" cy="10372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/>
                        </a:rPr>
                        <m:t>φ</m:t>
                      </m:r>
                      <m:r>
                        <a:rPr lang="cs-CZ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cs-CZ" sz="36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769" y="2204864"/>
                <a:ext cx="1686610" cy="10372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Skupina 40"/>
          <p:cNvGrpSpPr/>
          <p:nvPr/>
        </p:nvGrpSpPr>
        <p:grpSpPr>
          <a:xfrm>
            <a:off x="4451734" y="3381894"/>
            <a:ext cx="4440746" cy="2827332"/>
            <a:chOff x="4451734" y="3381894"/>
            <a:chExt cx="4440746" cy="2827332"/>
          </a:xfrm>
        </p:grpSpPr>
        <p:cxnSp>
          <p:nvCxnSpPr>
            <p:cNvPr id="23" name="Přímá spojnice 22"/>
            <p:cNvCxnSpPr>
              <a:endCxn id="29" idx="0"/>
            </p:cNvCxnSpPr>
            <p:nvPr/>
          </p:nvCxnSpPr>
          <p:spPr>
            <a:xfrm flipV="1">
              <a:off x="5915931" y="3696277"/>
              <a:ext cx="861692" cy="11125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hnutý pruh 28"/>
            <p:cNvSpPr>
              <a:spLocks noChangeAspect="1"/>
            </p:cNvSpPr>
            <p:nvPr/>
          </p:nvSpPr>
          <p:spPr>
            <a:xfrm>
              <a:off x="4451734" y="3381894"/>
              <a:ext cx="2875515" cy="2827332"/>
            </a:xfrm>
            <a:prstGeom prst="blockArc">
              <a:avLst>
                <a:gd name="adj1" fmla="val 18536123"/>
                <a:gd name="adj2" fmla="val 63886"/>
                <a:gd name="adj3" fmla="val 694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6244464" y="4321887"/>
              <a:ext cx="16866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1 rad</a:t>
              </a:r>
              <a:endParaRPr lang="cs-CZ" sz="2000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6156176" y="3820978"/>
              <a:ext cx="16866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r</a:t>
              </a:r>
              <a:endParaRPr lang="cs-CZ" sz="2000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7205870" y="3930839"/>
              <a:ext cx="16866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r</a:t>
              </a:r>
              <a:endParaRPr lang="cs-CZ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611560" y="2852936"/>
                <a:ext cx="2448272" cy="1118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Jednotkový úhel:</a:t>
                </a:r>
              </a:p>
              <a:p>
                <a:endParaRPr lang="cs-CZ" sz="2000" dirty="0"/>
              </a:p>
              <a:p>
                <a:r>
                  <a:rPr lang="cs-CZ" sz="2000" dirty="0" smtClean="0"/>
                  <a:t>φ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</a:rPr>
                      <m:t>=1 </m:t>
                    </m:r>
                    <m:r>
                      <a:rPr lang="cs-CZ" sz="2000" b="0" i="1" smtClean="0">
                        <a:latin typeface="Cambria Math"/>
                      </a:rPr>
                      <m:t>𝑟𝑎𝑑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852936"/>
                <a:ext cx="2448272" cy="1118127"/>
              </a:xfrm>
              <a:prstGeom prst="rect">
                <a:avLst/>
              </a:prstGeom>
              <a:blipFill rotWithShape="1">
                <a:blip r:embed="rId3"/>
                <a:stretch>
                  <a:fillRect l="-2488" t="-2186" b="-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251520" y="4134452"/>
                <a:ext cx="2448272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1 </m:t>
                      </m:r>
                      <m:r>
                        <a:rPr lang="cs-CZ" b="0" i="1" smtClean="0">
                          <a:latin typeface="Cambria Math"/>
                        </a:rPr>
                        <m:t>𝑟𝑎𝑑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57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20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´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34452"/>
                <a:ext cx="2448272" cy="3929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9005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4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98072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Oblouková míra</a:t>
            </a:r>
            <a:endParaRPr lang="cs-CZ" b="1" dirty="0">
              <a:solidFill>
                <a:schemeClr val="accent1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170080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Velikost úhlu </a:t>
            </a:r>
            <a:r>
              <a:rPr lang="el-GR" b="1" dirty="0" smtClean="0">
                <a:solidFill>
                  <a:schemeClr val="accent1"/>
                </a:solidFill>
              </a:rPr>
              <a:t>φ</a:t>
            </a:r>
            <a:r>
              <a:rPr lang="cs-CZ" b="1" dirty="0" smtClean="0">
                <a:solidFill>
                  <a:schemeClr val="accent1"/>
                </a:solidFill>
              </a:rPr>
              <a:t> </a:t>
            </a:r>
            <a:r>
              <a:rPr lang="cs-CZ" dirty="0" smtClean="0"/>
              <a:t>je určena poměrem </a:t>
            </a:r>
            <a:r>
              <a:rPr lang="cs-CZ" b="1" dirty="0" smtClean="0">
                <a:solidFill>
                  <a:schemeClr val="accent1"/>
                </a:solidFill>
              </a:rPr>
              <a:t>délky oblouku kružnice s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chemeClr val="accent1"/>
                </a:solidFill>
              </a:rPr>
              <a:t>poloměru r</a:t>
            </a:r>
            <a:r>
              <a:rPr lang="cs-CZ" dirty="0" smtClean="0"/>
              <a:t> kružnice. Jednotkou je </a:t>
            </a:r>
            <a:r>
              <a:rPr lang="cs-CZ" b="1" dirty="0" smtClean="0">
                <a:solidFill>
                  <a:schemeClr val="accent1"/>
                </a:solidFill>
              </a:rPr>
              <a:t>radián</a:t>
            </a:r>
            <a:r>
              <a:rPr lang="cs-CZ" dirty="0" smtClean="0"/>
              <a:t> (rad).</a:t>
            </a:r>
            <a:endParaRPr lang="cs-CZ" dirty="0"/>
          </a:p>
        </p:txBody>
      </p:sp>
      <p:sp>
        <p:nvSpPr>
          <p:cNvPr id="16" name="Ovál 15"/>
          <p:cNvSpPr/>
          <p:nvPr/>
        </p:nvSpPr>
        <p:spPr>
          <a:xfrm>
            <a:off x="4540690" y="3428407"/>
            <a:ext cx="2782631" cy="2782630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7" name="Skupina 16"/>
          <p:cNvGrpSpPr/>
          <p:nvPr/>
        </p:nvGrpSpPr>
        <p:grpSpPr>
          <a:xfrm>
            <a:off x="3915819" y="2852936"/>
            <a:ext cx="4557062" cy="3719908"/>
            <a:chOff x="971600" y="-81485"/>
            <a:chExt cx="8136904" cy="6642117"/>
          </a:xfrm>
        </p:grpSpPr>
        <p:cxnSp>
          <p:nvCxnSpPr>
            <p:cNvPr id="18" name="Přímá spojnice se šipkou 17"/>
            <p:cNvCxnSpPr/>
            <p:nvPr/>
          </p:nvCxnSpPr>
          <p:spPr>
            <a:xfrm>
              <a:off x="971600" y="3429000"/>
              <a:ext cx="74168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 rot="16200000">
              <a:off x="1386000" y="3374632"/>
              <a:ext cx="637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/>
            <p:cNvSpPr txBox="1"/>
            <p:nvPr/>
          </p:nvSpPr>
          <p:spPr>
            <a:xfrm>
              <a:off x="8100392" y="3491716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Cambria Math" pitchFamily="18" charset="0"/>
                  <a:ea typeface="Cambria Math" pitchFamily="18" charset="0"/>
                </a:rPr>
                <a:t>x</a:t>
              </a:r>
              <a:endParaRPr lang="cs-CZ" sz="24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3814719" y="-81485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>
                  <a:latin typeface="Cambria Math" pitchFamily="18" charset="0"/>
                  <a:ea typeface="Cambria Math" pitchFamily="18" charset="0"/>
                </a:rPr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7087769" y="2204864"/>
                <a:ext cx="1686610" cy="10372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/>
                        </a:rPr>
                        <m:t>φ</m:t>
                      </m:r>
                      <m:r>
                        <a:rPr lang="cs-CZ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cs-CZ" sz="36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769" y="2204864"/>
                <a:ext cx="1686610" cy="10372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22"/>
          <p:cNvCxnSpPr>
            <a:endCxn id="16" idx="6"/>
          </p:cNvCxnSpPr>
          <p:nvPr/>
        </p:nvCxnSpPr>
        <p:spPr>
          <a:xfrm flipV="1">
            <a:off x="5900057" y="4819722"/>
            <a:ext cx="1423264" cy="26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7061854" y="3685471"/>
            <a:ext cx="16866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2</a:t>
            </a:r>
            <a:r>
              <a:rPr lang="el-GR" sz="2000" dirty="0" smtClean="0"/>
              <a:t>π</a:t>
            </a:r>
            <a:r>
              <a:rPr lang="cs-CZ" sz="2000" dirty="0" smtClean="0"/>
              <a:t>r</a:t>
            </a:r>
            <a:endParaRPr lang="cs-CZ" sz="20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6557798" y="4769902"/>
            <a:ext cx="16866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r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586610" y="2942448"/>
                <a:ext cx="2448272" cy="1143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Plný úhel:</a:t>
                </a:r>
              </a:p>
              <a:p>
                <a:endParaRPr lang="cs-CZ" sz="2000" dirty="0"/>
              </a:p>
              <a:p>
                <a:r>
                  <a:rPr lang="cs-CZ" sz="2000" dirty="0" smtClean="0"/>
                  <a:t>φ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</a:rPr>
                          <m:t>π</m:t>
                        </m:r>
                        <m:r>
                          <a:rPr lang="cs-CZ" sz="2000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</a:rPr>
                      <m:t>π</m:t>
                    </m:r>
                    <m:r>
                      <a:rPr lang="cs-CZ" sz="2000" b="0" i="1" smtClean="0">
                        <a:latin typeface="Cambria Math"/>
                      </a:rPr>
                      <m:t> </m:t>
                    </m:r>
                    <m:r>
                      <a:rPr lang="cs-CZ" sz="2000" b="0" i="1" smtClean="0">
                        <a:latin typeface="Cambria Math"/>
                      </a:rPr>
                      <m:t>𝑟𝑎𝑑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10" y="2942448"/>
                <a:ext cx="2448272" cy="1143133"/>
              </a:xfrm>
              <a:prstGeom prst="rect">
                <a:avLst/>
              </a:prstGeom>
              <a:blipFill rotWithShape="1">
                <a:blip r:embed="rId3"/>
                <a:stretch>
                  <a:fillRect l="-2488" t="-2139" b="-32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ál 24"/>
          <p:cNvSpPr/>
          <p:nvPr/>
        </p:nvSpPr>
        <p:spPr>
          <a:xfrm>
            <a:off x="4540686" y="3439289"/>
            <a:ext cx="2782631" cy="278263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251520" y="4134452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π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𝑟𝑎𝑑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360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34452"/>
                <a:ext cx="244827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9723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76" y="76470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Zapamatujte si:</a:t>
            </a:r>
            <a:endParaRPr lang="cs-CZ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67544" y="1412775"/>
                <a:ext cx="2448272" cy="2743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π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2 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𝑟𝑎𝑑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π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𝑟𝑎𝑑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180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cs-CZ" dirty="0" smtClean="0"/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π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2 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𝑟𝑎𝑑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270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π</m:t>
                      </m:r>
                      <m:r>
                        <a:rPr lang="cs-CZ" i="1">
                          <a:latin typeface="Cambria Math"/>
                        </a:rPr>
                        <m:t> </m:t>
                      </m:r>
                      <m:r>
                        <a:rPr lang="cs-CZ" i="1">
                          <a:latin typeface="Cambria Math"/>
                        </a:rPr>
                        <m:t>𝑟𝑎𝑑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360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12775"/>
                <a:ext cx="2448272" cy="27438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131840" y="1412776"/>
                <a:ext cx="2448272" cy="261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π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6 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𝑟𝑎𝑑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π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𝑟𝑎𝑑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45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cs-CZ" dirty="0" smtClean="0"/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π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𝑟𝑎𝑑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60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412776"/>
                <a:ext cx="2448272" cy="26158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220072" y="1450963"/>
                <a:ext cx="3528392" cy="33800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φ</a:t>
                </a:r>
                <a:r>
                  <a:rPr lang="cs-CZ" dirty="0" smtClean="0"/>
                  <a:t> – oblouková míra</a:t>
                </a:r>
              </a:p>
              <a:p>
                <a:r>
                  <a:rPr lang="cs-CZ" dirty="0" smtClean="0"/>
                  <a:t>α – stupňová míra</a:t>
                </a:r>
              </a:p>
              <a:p>
                <a:endParaRPr lang="cs-CZ" dirty="0"/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latin typeface="Cambria Math"/>
                        </a:rPr>
                        <m:t>φ</m:t>
                      </m:r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α</m:t>
                          </m:r>
                        </m:num>
                        <m:den>
                          <m:sSup>
                            <m:sSup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32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cs-CZ" sz="3200" dirty="0" smtClean="0"/>
              </a:p>
              <a:p>
                <a:endParaRPr lang="cs-CZ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32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a:rPr lang="el-GR" sz="32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cs-CZ" sz="32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sz="3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180</m:t>
                          </m:r>
                        </m:e>
                        <m:sup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50963"/>
                <a:ext cx="3528392" cy="3380028"/>
              </a:xfrm>
              <a:prstGeom prst="rect">
                <a:avLst/>
              </a:prstGeom>
              <a:blipFill rotWithShape="1">
                <a:blip r:embed="rId4"/>
                <a:stretch>
                  <a:fillRect l="-1205" t="-7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8940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Vlastní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D9969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288</Words>
  <Application>Microsoft Office PowerPoint</Application>
  <PresentationFormat>Předvádění na obrazovce (4:3)</PresentationFormat>
  <Paragraphs>70</Paragraphs>
  <Slides>11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Mechanika 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pozornost.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</dc:creator>
  <cp:lastModifiedBy>Valued Acer Customer</cp:lastModifiedBy>
  <cp:revision>76</cp:revision>
  <dcterms:created xsi:type="dcterms:W3CDTF">2011-12-03T14:12:28Z</dcterms:created>
  <dcterms:modified xsi:type="dcterms:W3CDTF">2012-09-18T18:54:29Z</dcterms:modified>
</cp:coreProperties>
</file>