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88" r:id="rId4"/>
    <p:sldId id="287" r:id="rId5"/>
    <p:sldId id="283" r:id="rId6"/>
    <p:sldId id="280" r:id="rId7"/>
    <p:sldId id="284" r:id="rId8"/>
    <p:sldId id="285" r:id="rId9"/>
    <p:sldId id="279" r:id="rId10"/>
    <p:sldId id="267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01" autoAdjust="0"/>
  </p:normalViewPr>
  <p:slideViewPr>
    <p:cSldViewPr>
      <p:cViewPr>
        <p:scale>
          <a:sx n="90" d="100"/>
          <a:sy n="90" d="100"/>
        </p:scale>
        <p:origin x="-72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37D58-FE2D-4BB4-87B3-6B1E1412DDD6}" type="datetimeFigureOut">
              <a:rPr lang="cs-CZ"/>
              <a:pPr>
                <a:defRPr/>
              </a:pPr>
              <a:t>21.7.2012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0B2C8-0AE4-4DF6-9D51-1528F8A34C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3F4F3-6507-4155-9CB9-11FFBEC8CB1F}" type="datetimeFigureOut">
              <a:rPr lang="cs-CZ"/>
              <a:pPr>
                <a:defRPr/>
              </a:pPr>
              <a:t>21.7.2012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565DE-A243-4149-9800-636659DFBE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037A3-C926-4599-AB63-0334ACA12EC6}" type="datetimeFigureOut">
              <a:rPr lang="cs-CZ"/>
              <a:pPr>
                <a:defRPr/>
              </a:pPr>
              <a:t>21.7.2012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70DBC-270F-42C7-A683-529CF9F282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9DF94-2D7F-4F11-BCDD-4FA7C267D9A8}" type="datetimeFigureOut">
              <a:rPr lang="cs-CZ"/>
              <a:pPr>
                <a:defRPr/>
              </a:pPr>
              <a:t>21.7.2012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55C96-31DF-4E0B-8A29-570891E399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CDEC3-BC88-48A2-B64C-6BFE56287A18}" type="datetimeFigureOut">
              <a:rPr lang="cs-CZ"/>
              <a:pPr>
                <a:defRPr/>
              </a:pPr>
              <a:t>21.7.2012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0A76D-CDDF-48CE-B192-25D6D3F720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8A989-257F-497A-BEDF-2C206640251B}" type="datetimeFigureOut">
              <a:rPr lang="cs-CZ"/>
              <a:pPr>
                <a:defRPr/>
              </a:pPr>
              <a:t>21.7.2012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EBC48-54A0-4A78-A422-D6C1416318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BA5B4-6AC1-4552-B688-43B8F4332889}" type="datetimeFigureOut">
              <a:rPr lang="cs-CZ"/>
              <a:pPr>
                <a:defRPr/>
              </a:pPr>
              <a:t>21.7.2012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381C1-7951-46F4-ABC2-045B3F8A2F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79CAE-0219-4F09-B202-55DF938F9B65}" type="datetimeFigureOut">
              <a:rPr lang="cs-CZ"/>
              <a:pPr>
                <a:defRPr/>
              </a:pPr>
              <a:t>21.7.2012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B97AB-C0C8-4DE3-934F-1231868261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BF6B2-E91F-4553-BA59-37E8E307428D}" type="datetimeFigureOut">
              <a:rPr lang="cs-CZ"/>
              <a:pPr>
                <a:defRPr/>
              </a:pPr>
              <a:t>21.7.2012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60D10-1D27-437A-93F7-B38F19FB5C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BF788-6C6F-472F-B114-8C4AA86B5044}" type="datetimeFigureOut">
              <a:rPr lang="cs-CZ"/>
              <a:pPr>
                <a:defRPr/>
              </a:pPr>
              <a:t>21.7.2012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89CEF-B344-470C-AD0C-782F5B15F3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71383-7520-467E-9361-372990F7CF04}" type="datetimeFigureOut">
              <a:rPr lang="cs-CZ"/>
              <a:pPr>
                <a:defRPr/>
              </a:pPr>
              <a:t>21.7.2012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1D4D1-1EB8-4E0D-ADC5-ABBBD9531C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994AD-9F31-489D-8F6F-8997437A2372}" type="datetimeFigureOut">
              <a:rPr lang="cs-CZ"/>
              <a:pPr>
                <a:defRPr/>
              </a:pPr>
              <a:t>21.7.2012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AFF44-77BB-4152-A50E-C0280ACFCB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03CD5D-730B-4DF8-8352-CB6D475B6EBA}" type="datetimeFigureOut">
              <a:rPr lang="cs-CZ"/>
              <a:pPr>
                <a:defRPr/>
              </a:pPr>
              <a:t>21.7.2012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EAB025-E801-4724-A5B7-F0789AD28F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/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Mechanika 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Rovnoměrně zrychlený pohyb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88686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</a:rPr>
              <a:t>VY_32_INOVACE_10-06</a:t>
            </a:r>
            <a:endParaRPr lang="cs-CZ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Děkujeme za pozornost.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Autor DUM: Mgr. Alan Pieczonka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131840" y="836712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Rovnoměrně zrychlený pohyb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395536" y="1412776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Rovnoměrně zrychlený </a:t>
            </a:r>
            <a:r>
              <a:rPr lang="cs-CZ" dirty="0" smtClean="0"/>
              <a:t>pohyb</a:t>
            </a:r>
            <a:r>
              <a:rPr lang="cs-CZ" b="1" dirty="0" smtClean="0">
                <a:solidFill>
                  <a:schemeClr val="accent1"/>
                </a:solidFill>
              </a:rPr>
              <a:t> </a:t>
            </a:r>
            <a:r>
              <a:rPr lang="cs-CZ" dirty="0" smtClean="0"/>
              <a:t>je speciálním případem pohybu </a:t>
            </a:r>
            <a:r>
              <a:rPr lang="cs-CZ" b="1" dirty="0" smtClean="0">
                <a:solidFill>
                  <a:schemeClr val="accent1"/>
                </a:solidFill>
              </a:rPr>
              <a:t>nerovnoměrného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393676" y="3501008"/>
            <a:ext cx="8568952" cy="1440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9" name="Picture 2" descr="C:\Documents and Settings\NB02\Local Settings\Temporary Internet Files\Content.IE5\Z2LTAANU\MC90039103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492896"/>
            <a:ext cx="837590" cy="874166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395536" y="4725144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Nerovnoměrný pohyb – velikost rychlosti se mění </a:t>
            </a:r>
            <a:r>
              <a:rPr lang="cs-CZ" b="1" dirty="0" smtClean="0">
                <a:solidFill>
                  <a:schemeClr val="accent1"/>
                </a:solidFill>
              </a:rPr>
              <a:t>„různě“, </a:t>
            </a:r>
            <a:r>
              <a:rPr lang="cs-CZ" dirty="0" smtClean="0"/>
              <a:t>není funkcí času. </a:t>
            </a:r>
            <a:endParaRPr lang="cs-CZ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24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33333E-6 L 0.23768 -0.0006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75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3" presetClass="path" presetSubtype="0" accel="22000" decel="7100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0.23768 -0.00069 L 0.79688 -0.00069 " pathEditMode="relative" rAng="0" ptsTypes="AA">
                                      <p:cBhvr>
                                        <p:cTn id="9" dur="2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95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131840" y="836712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Rovnoměrně zrychlený pohyb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395536" y="1412776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Rovnoměrně zrychlený </a:t>
            </a:r>
            <a:r>
              <a:rPr lang="cs-CZ" dirty="0" smtClean="0"/>
              <a:t>pohyb</a:t>
            </a:r>
            <a:r>
              <a:rPr lang="cs-CZ" b="1" dirty="0" smtClean="0">
                <a:solidFill>
                  <a:schemeClr val="accent1"/>
                </a:solidFill>
              </a:rPr>
              <a:t> </a:t>
            </a:r>
            <a:r>
              <a:rPr lang="cs-CZ" dirty="0" smtClean="0"/>
              <a:t>je speciálním případem pohybu </a:t>
            </a:r>
            <a:r>
              <a:rPr lang="cs-CZ" b="1" dirty="0" smtClean="0">
                <a:solidFill>
                  <a:schemeClr val="accent1"/>
                </a:solidFill>
              </a:rPr>
              <a:t>nerovnoměrného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393676" y="3501008"/>
            <a:ext cx="8568952" cy="1440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9" name="Picture 2" descr="C:\Documents and Settings\NB02\Local Settings\Temporary Internet Files\Content.IE5\Z2LTAANU\MC90039103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492896"/>
            <a:ext cx="837590" cy="874166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393676" y="5805264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Rovnoměrně zrychlený </a:t>
            </a:r>
            <a:r>
              <a:rPr lang="cs-CZ" dirty="0" smtClean="0"/>
              <a:t>pohyb – velikost rychlosti se mění </a:t>
            </a:r>
            <a:r>
              <a:rPr lang="cs-CZ" b="1" dirty="0" smtClean="0">
                <a:solidFill>
                  <a:schemeClr val="accent1"/>
                </a:solidFill>
              </a:rPr>
              <a:t>„pravidelně“,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je funkcí času. </a:t>
            </a:r>
            <a:r>
              <a:rPr lang="cs-CZ" b="1" dirty="0" smtClean="0">
                <a:solidFill>
                  <a:schemeClr val="accent1"/>
                </a:solidFill>
              </a:rPr>
              <a:t>Rovnoměrně se zvětšuje nebo zmenšuje</a:t>
            </a:r>
            <a:r>
              <a:rPr lang="cs-CZ" dirty="0" smtClean="0">
                <a:solidFill>
                  <a:schemeClr val="accent1"/>
                </a:solidFill>
              </a:rPr>
              <a:t>.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26957" y="5013176"/>
            <a:ext cx="8568952" cy="1440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C:\Documents and Settings\NB02\Local Settings\Temporary Internet Files\Content.IE5\Z2LTAANU\MC90039103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00608" y="4005064"/>
            <a:ext cx="837590" cy="8741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072040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33333E-6 L 0.97795 -3.33333E-6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88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612 0.00972 L 0.93854 0.00972 " pathEditMode="relative" rAng="0" ptsTypes="AA">
                                      <p:cBhvr>
                                        <p:cTn id="10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7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683568" y="908720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Za libovolné </a:t>
            </a:r>
            <a:r>
              <a:rPr lang="cs-CZ" b="1" dirty="0" smtClean="0">
                <a:solidFill>
                  <a:schemeClr val="accent1"/>
                </a:solidFill>
              </a:rPr>
              <a:t>stejné časové intervaly </a:t>
            </a:r>
            <a:r>
              <a:rPr lang="cs-CZ" dirty="0" smtClean="0"/>
              <a:t>se velikost rychlosti změní o stejnou hodnotu.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676" y="3501008"/>
            <a:ext cx="8568952" cy="1440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683568" y="3861048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0 m/s         2 m/s                     4 m/s                                              6 m/s</a:t>
            </a:r>
            <a:endParaRPr lang="cs-CZ" dirty="0"/>
          </a:p>
        </p:txBody>
      </p:sp>
      <p:grpSp>
        <p:nvGrpSpPr>
          <p:cNvPr id="15" name="Skupina 14"/>
          <p:cNvGrpSpPr/>
          <p:nvPr/>
        </p:nvGrpSpPr>
        <p:grpSpPr>
          <a:xfrm>
            <a:off x="2195736" y="4437112"/>
            <a:ext cx="6840760" cy="0"/>
            <a:chOff x="2195736" y="4437112"/>
            <a:chExt cx="6840760" cy="0"/>
          </a:xfrm>
        </p:grpSpPr>
        <p:cxnSp>
          <p:nvCxnSpPr>
            <p:cNvPr id="10" name="Přímá spojnice se šipkou 9"/>
            <p:cNvCxnSpPr/>
            <p:nvPr/>
          </p:nvCxnSpPr>
          <p:spPr>
            <a:xfrm>
              <a:off x="2195736" y="4437112"/>
              <a:ext cx="360000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nice se šipkou 10"/>
            <p:cNvCxnSpPr/>
            <p:nvPr/>
          </p:nvCxnSpPr>
          <p:spPr>
            <a:xfrm>
              <a:off x="4067984" y="4437112"/>
              <a:ext cx="720000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se šipkou 11"/>
            <p:cNvCxnSpPr/>
            <p:nvPr/>
          </p:nvCxnSpPr>
          <p:spPr>
            <a:xfrm>
              <a:off x="7596496" y="4437112"/>
              <a:ext cx="1440000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Skupina 13"/>
          <p:cNvGrpSpPr/>
          <p:nvPr/>
        </p:nvGrpSpPr>
        <p:grpSpPr>
          <a:xfrm>
            <a:off x="395536" y="2492896"/>
            <a:ext cx="8784976" cy="2376264"/>
            <a:chOff x="395536" y="2492896"/>
            <a:chExt cx="8784976" cy="2376264"/>
          </a:xfrm>
        </p:grpSpPr>
        <p:pic>
          <p:nvPicPr>
            <p:cNvPr id="7" name="Picture 2" descr="C:\Documents and Settings\NB02\Local Settings\Temporary Internet Files\Content.IE5\Z2LTAANU\MC900391038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5536" y="2492896"/>
              <a:ext cx="837590" cy="874166"/>
            </a:xfrm>
            <a:prstGeom prst="rect">
              <a:avLst/>
            </a:prstGeom>
            <a:noFill/>
          </p:spPr>
        </p:pic>
        <p:sp>
          <p:nvSpPr>
            <p:cNvPr id="13" name="Obdélník 12"/>
            <p:cNvSpPr/>
            <p:nvPr/>
          </p:nvSpPr>
          <p:spPr>
            <a:xfrm>
              <a:off x="539552" y="3861048"/>
              <a:ext cx="8640960" cy="10081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cxnSp>
        <p:nvCxnSpPr>
          <p:cNvPr id="17" name="Přímá spojnice se šipkou 16"/>
          <p:cNvCxnSpPr/>
          <p:nvPr/>
        </p:nvCxnSpPr>
        <p:spPr>
          <a:xfrm>
            <a:off x="2195736" y="5540092"/>
            <a:ext cx="3600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>
            <a:off x="4067984" y="5540092"/>
            <a:ext cx="7200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>
            <a:off x="7596496" y="5540092"/>
            <a:ext cx="10800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ál 19"/>
          <p:cNvSpPr/>
          <p:nvPr/>
        </p:nvSpPr>
        <p:spPr>
          <a:xfrm>
            <a:off x="1141905" y="5517232"/>
            <a:ext cx="45719" cy="45719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TextovéPole 27"/>
          <p:cNvSpPr txBox="1"/>
          <p:nvPr/>
        </p:nvSpPr>
        <p:spPr>
          <a:xfrm>
            <a:off x="1233126" y="4739938"/>
            <a:ext cx="676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Změnu rychlosti charakterizuje veličina </a:t>
            </a:r>
            <a:r>
              <a:rPr lang="cs-CZ" b="1" dirty="0" smtClean="0">
                <a:solidFill>
                  <a:srgbClr val="FF0000"/>
                </a:solidFill>
              </a:rPr>
              <a:t>zrychlení.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684082" y="1916832"/>
            <a:ext cx="2709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Interval 1 s</a:t>
            </a:r>
            <a:endParaRPr lang="cs-CZ" dirty="0"/>
          </a:p>
        </p:txBody>
      </p:sp>
      <p:cxnSp>
        <p:nvCxnSpPr>
          <p:cNvPr id="31" name="Přímá spojnice se šipkou 30"/>
          <p:cNvCxnSpPr/>
          <p:nvPr/>
        </p:nvCxnSpPr>
        <p:spPr>
          <a:xfrm>
            <a:off x="8316416" y="5733256"/>
            <a:ext cx="36004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/>
          <p:nvPr/>
        </p:nvCxnSpPr>
        <p:spPr>
          <a:xfrm>
            <a:off x="2209537" y="5733256"/>
            <a:ext cx="36004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/>
          <p:nvPr/>
        </p:nvCxnSpPr>
        <p:spPr>
          <a:xfrm>
            <a:off x="4067984" y="5733256"/>
            <a:ext cx="36004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se šipkou 33"/>
          <p:cNvCxnSpPr/>
          <p:nvPr/>
        </p:nvCxnSpPr>
        <p:spPr>
          <a:xfrm>
            <a:off x="7956536" y="5728303"/>
            <a:ext cx="36004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/>
          <p:cNvCxnSpPr/>
          <p:nvPr/>
        </p:nvCxnSpPr>
        <p:spPr>
          <a:xfrm>
            <a:off x="7596496" y="5733256"/>
            <a:ext cx="36004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>
            <a:off x="4427944" y="5733256"/>
            <a:ext cx="36004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428811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29417E-6 L 0.99219 -0.00509 " pathEditMode="relative" rAng="0" ptsTypes="AA">
                                      <p:cBhvr>
                                        <p:cTn id="11" dur="3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01" y="-2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8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755576" y="1556792"/>
                <a:ext cx="7488832" cy="33854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Zrychlení je </a:t>
                </a:r>
                <a:r>
                  <a:rPr lang="cs-CZ" b="1" dirty="0" smtClean="0">
                    <a:solidFill>
                      <a:schemeClr val="accent1"/>
                    </a:solidFill>
                  </a:rPr>
                  <a:t>vektorová</a:t>
                </a:r>
                <a:r>
                  <a:rPr lang="cs-CZ" dirty="0" smtClean="0"/>
                  <a:t> fyzikální veličina a značí se </a:t>
                </a:r>
                <a:r>
                  <a:rPr lang="cs-CZ" b="1" dirty="0">
                    <a:solidFill>
                      <a:schemeClr val="accent1"/>
                    </a:solidFill>
                  </a:rPr>
                  <a:t>a </a:t>
                </a:r>
                <a:r>
                  <a:rPr lang="cs-CZ" dirty="0" smtClean="0"/>
                  <a:t>(</a:t>
                </a:r>
                <a:r>
                  <a:rPr lang="cs-CZ" dirty="0" smtClean="0">
                    <a:solidFill>
                      <a:schemeClr val="accent1"/>
                    </a:solidFill>
                  </a:rPr>
                  <a:t> a</a:t>
                </a:r>
                <a:r>
                  <a:rPr lang="cs-CZ" dirty="0" smtClean="0"/>
                  <a:t>cceleration ).</a:t>
                </a:r>
                <a:r>
                  <a:rPr lang="cs-CZ" dirty="0" smtClean="0">
                    <a:solidFill>
                      <a:schemeClr val="accent1"/>
                    </a:solidFill>
                  </a:rPr>
                  <a:t> </a:t>
                </a:r>
              </a:p>
              <a:p>
                <a:endParaRPr lang="cs-CZ" dirty="0"/>
              </a:p>
              <a:p>
                <a:r>
                  <a:rPr lang="cs-CZ" dirty="0" smtClean="0"/>
                  <a:t>Určuje, jak se změní velikost rychlosti během časového intervalu.</a:t>
                </a:r>
              </a:p>
              <a:p>
                <a:endParaRPr lang="cs-CZ" dirty="0" smtClean="0"/>
              </a:p>
              <a:p>
                <a:r>
                  <a:rPr lang="cs-CZ" dirty="0"/>
                  <a:t>	</a:t>
                </a:r>
                <a:r>
                  <a:rPr lang="cs-CZ" dirty="0" smtClean="0"/>
                  <a:t>		</a:t>
                </a:r>
                <a14:m>
                  <m:oMath xmlns:m="http://schemas.openxmlformats.org/officeDocument/2006/math">
                    <m:r>
                      <a:rPr lang="cs-CZ" sz="3200" b="0" i="1" smtClean="0">
                        <a:latin typeface="Cambria Math"/>
                      </a:rPr>
                      <m:t>𝑎</m:t>
                    </m:r>
                    <m:r>
                      <a:rPr lang="cs-CZ" sz="32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3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3200" b="0" i="1" smtClean="0"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cs-CZ" sz="3200" b="0" i="1" smtClean="0">
                            <a:latin typeface="Cambria Math"/>
                            <a:ea typeface="Cambria Math"/>
                          </a:rPr>
                          <m:t>𝑣</m:t>
                        </m:r>
                      </m:num>
                      <m:den>
                        <m:r>
                          <a:rPr lang="cs-CZ" sz="3200" b="0" i="1" smtClean="0"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cs-CZ" sz="3200" b="0" i="1" smtClean="0">
                            <a:latin typeface="Cambria Math"/>
                            <a:ea typeface="Cambria Math"/>
                          </a:rPr>
                          <m:t>𝑡</m:t>
                        </m:r>
                      </m:den>
                    </m:f>
                  </m:oMath>
                </a14:m>
                <a:r>
                  <a:rPr lang="cs-CZ" sz="3200" dirty="0" smtClean="0"/>
                  <a:t>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sz="3200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sz="3200" b="0" i="1" dirty="0" smtClean="0">
                            <a:latin typeface="Cambria Math"/>
                          </a:rPr>
                          <m:t>𝑎</m:t>
                        </m:r>
                        <m:r>
                          <a:rPr lang="cs-CZ" sz="3200" b="0" i="1" dirty="0" smtClean="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cs-CZ" sz="3200" b="0" i="1" dirty="0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sz="3200" b="0" i="1" dirty="0" smtClean="0">
                                <a:latin typeface="Cambria Math"/>
                              </a:rPr>
                              <m:t>𝑣</m:t>
                            </m:r>
                          </m:num>
                          <m:den>
                            <m:r>
                              <a:rPr lang="cs-CZ" sz="3200" b="0" i="1" dirty="0" smtClean="0">
                                <a:latin typeface="Cambria Math"/>
                              </a:rPr>
                              <m:t>𝑡</m:t>
                            </m:r>
                          </m:den>
                        </m:f>
                      </m:e>
                    </m:d>
                  </m:oMath>
                </a14:m>
                <a:endParaRPr lang="cs-CZ" sz="3200" dirty="0" smtClean="0"/>
              </a:p>
              <a:p>
                <a:endParaRPr lang="cs-CZ" dirty="0" smtClean="0"/>
              </a:p>
              <a:p>
                <a:r>
                  <a:rPr lang="cs-CZ" dirty="0" smtClean="0"/>
                  <a:t>Jednotkou zrychlení je</a:t>
                </a:r>
                <a:r>
                  <a:rPr lang="cs-CZ" sz="2400" dirty="0" smtClean="0"/>
                  <a:t>:     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cs-CZ" sz="240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sz="2400" b="0" i="1" smtClean="0">
                            <a:latin typeface="Cambria Math"/>
                          </a:rPr>
                          <m:t>𝑎</m:t>
                        </m:r>
                      </m:e>
                    </m:d>
                    <m:r>
                      <a:rPr lang="cs-CZ" sz="2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400" b="0" i="1" smtClean="0">
                            <a:latin typeface="Cambria Math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cs-CZ" sz="24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sz="2400" b="0" i="1" smtClean="0">
                                <a:latin typeface="Cambria Math"/>
                              </a:rPr>
                              <m:t>𝑚</m:t>
                            </m:r>
                          </m:num>
                          <m:den>
                            <m:r>
                              <a:rPr lang="cs-CZ" sz="2400" b="0" i="1" smtClean="0">
                                <a:latin typeface="Cambria Math"/>
                              </a:rPr>
                              <m:t>𝑠</m:t>
                            </m:r>
                          </m:den>
                        </m:f>
                      </m:num>
                      <m:den>
                        <m:r>
                          <a:rPr lang="cs-CZ" sz="2400" b="0" i="1" smtClean="0">
                            <a:latin typeface="Cambria Math"/>
                          </a:rPr>
                          <m:t>𝑠</m:t>
                        </m:r>
                      </m:den>
                    </m:f>
                    <m:r>
                      <a:rPr lang="cs-CZ" sz="2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4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2400" b="0" i="1" smtClean="0">
                            <a:latin typeface="Cambria Math"/>
                          </a:rPr>
                          <m:t>𝑚</m:t>
                        </m:r>
                      </m:num>
                      <m:den>
                        <m:r>
                          <a:rPr lang="cs-CZ" sz="2400" b="0" i="1" smtClean="0">
                            <a:latin typeface="Cambria Math"/>
                          </a:rPr>
                          <m:t>𝑠</m:t>
                        </m:r>
                      </m:den>
                    </m:f>
                    <m:r>
                      <a:rPr lang="cs-CZ" sz="2400" b="0" i="1" smtClean="0">
                        <a:latin typeface="Cambria Math"/>
                        <a:ea typeface="Cambria Math"/>
                      </a:rPr>
                      <m:t>∙</m:t>
                    </m:r>
                    <m:f>
                      <m:fPr>
                        <m:ctrlPr>
                          <a:rPr lang="cs-CZ" sz="24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cs-CZ" sz="24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cs-CZ" sz="2400" b="0" i="1" smtClean="0">
                            <a:latin typeface="Cambria Math"/>
                            <a:ea typeface="Cambria Math"/>
                          </a:rPr>
                          <m:t>𝑠</m:t>
                        </m:r>
                      </m:den>
                    </m:f>
                    <m:r>
                      <a:rPr lang="cs-CZ" sz="2400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cs-CZ" sz="24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cs-CZ" sz="2400" b="0" i="1" smtClean="0">
                            <a:latin typeface="Cambria Math"/>
                            <a:ea typeface="Cambria Math"/>
                          </a:rPr>
                          <m:t>𝑚</m:t>
                        </m:r>
                      </m:num>
                      <m:den>
                        <m:sSup>
                          <m:sSupPr>
                            <m:ctrlPr>
                              <a:rPr lang="cs-CZ" sz="2400" b="0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cs-CZ" sz="2400" b="0" i="1" smtClean="0">
                                <a:latin typeface="Cambria Math"/>
                                <a:ea typeface="Cambria Math"/>
                              </a:rPr>
                              <m:t>𝑠</m:t>
                            </m:r>
                          </m:e>
                          <m:sup>
                            <m:r>
                              <a:rPr lang="cs-CZ" sz="2400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cs-CZ" sz="2400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cs-CZ" sz="2400" b="1" i="1" smtClean="0">
                        <a:solidFill>
                          <a:schemeClr val="accent1"/>
                        </a:solidFill>
                        <a:latin typeface="Cambria Math"/>
                        <a:ea typeface="Cambria Math"/>
                      </a:rPr>
                      <m:t>𝒎</m:t>
                    </m:r>
                    <m:r>
                      <a:rPr lang="cs-CZ" sz="2400" b="1" i="1" smtClean="0">
                        <a:solidFill>
                          <a:schemeClr val="accent1"/>
                        </a:solidFill>
                        <a:latin typeface="Cambria Math"/>
                        <a:ea typeface="Cambria Math"/>
                      </a:rPr>
                      <m:t>∙</m:t>
                    </m:r>
                    <m:sSup>
                      <m:sSupPr>
                        <m:ctrlPr>
                          <a:rPr lang="cs-CZ" sz="2400" b="1" i="1" smtClean="0">
                            <a:solidFill>
                              <a:schemeClr val="accent1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cs-CZ" sz="2400" b="1" i="1" smtClean="0">
                            <a:solidFill>
                              <a:schemeClr val="accent1"/>
                            </a:solidFill>
                            <a:latin typeface="Cambria Math"/>
                            <a:ea typeface="Cambria Math"/>
                          </a:rPr>
                          <m:t>𝒔</m:t>
                        </m:r>
                      </m:e>
                      <m:sup>
                        <m:r>
                          <a:rPr lang="cs-CZ" sz="2400" b="1" i="1" smtClean="0">
                            <a:solidFill>
                              <a:schemeClr val="accent1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cs-CZ" sz="2400" b="1" i="1" smtClean="0">
                            <a:solidFill>
                              <a:schemeClr val="accent1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cs-CZ" b="1" dirty="0" smtClean="0">
                    <a:solidFill>
                      <a:schemeClr val="accent1"/>
                    </a:solidFill>
                  </a:rPr>
                  <a:t> </a:t>
                </a:r>
                <a:endParaRPr lang="cs-CZ" b="1" dirty="0">
                  <a:solidFill>
                    <a:schemeClr val="accent1"/>
                  </a:solidFill>
                </a:endParaRPr>
              </a:p>
              <a:p>
                <a:endParaRPr lang="cs-CZ" sz="3200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1556792"/>
                <a:ext cx="7488832" cy="3385479"/>
              </a:xfrm>
              <a:prstGeom prst="rect">
                <a:avLst/>
              </a:prstGeom>
              <a:blipFill rotWithShape="1">
                <a:blip r:embed="rId2"/>
                <a:stretch>
                  <a:fillRect l="-733" t="-89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144137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755576" y="836712"/>
                <a:ext cx="7632848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Velikost okamžité rychlosti hmotného bodu je přímo úměrná času:</a:t>
                </a:r>
              </a:p>
              <a:p>
                <a:endParaRPr lang="cs-CZ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latin typeface="Cambria Math"/>
                        </a:rPr>
                        <m:t>𝑣</m:t>
                      </m:r>
                      <m:r>
                        <a:rPr lang="cs-CZ" sz="2800" b="0" i="1" smtClean="0">
                          <a:latin typeface="Cambria Math"/>
                        </a:rPr>
                        <m:t>=</m:t>
                      </m:r>
                      <m:r>
                        <a:rPr lang="cs-CZ" sz="2800" b="0" i="1" smtClean="0">
                          <a:latin typeface="Cambria Math"/>
                        </a:rPr>
                        <m:t>𝑎</m:t>
                      </m:r>
                      <m:r>
                        <a:rPr lang="cs-CZ" sz="28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800" b="0" i="1" smtClean="0"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cs-CZ" sz="28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sz="2800" b="0" i="1" smtClean="0">
                          <a:latin typeface="Cambria Math"/>
                          <a:ea typeface="Cambria Math"/>
                        </a:rPr>
                        <m:t>𝑎𝑡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836712"/>
                <a:ext cx="7632848" cy="1077218"/>
              </a:xfrm>
              <a:prstGeom prst="rect">
                <a:avLst/>
              </a:prstGeom>
              <a:blipFill rotWithShape="1">
                <a:blip r:embed="rId2"/>
                <a:stretch>
                  <a:fillRect l="-719" t="-28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43847"/>
            <a:ext cx="4824536" cy="4807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Pravoúhlý trojúhelník 4"/>
          <p:cNvSpPr/>
          <p:nvPr/>
        </p:nvSpPr>
        <p:spPr>
          <a:xfrm flipH="1">
            <a:off x="2134361" y="5269365"/>
            <a:ext cx="252000" cy="504000"/>
          </a:xfrm>
          <a:prstGeom prst="rt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1374172" y="5702698"/>
                <a:ext cx="1800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4172" y="5702698"/>
                <a:ext cx="1800200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1659858" y="5367078"/>
                <a:ext cx="1800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𝑣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9858" y="5367078"/>
                <a:ext cx="1800200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Obdélník 9"/>
          <p:cNvSpPr/>
          <p:nvPr/>
        </p:nvSpPr>
        <p:spPr>
          <a:xfrm>
            <a:off x="1052699" y="1941978"/>
            <a:ext cx="57606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611560" y="1628800"/>
                <a:ext cx="14401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𝑣</m:t>
                      </m:r>
                      <m:r>
                        <a:rPr lang="cs-CZ" b="0" i="1" smtClean="0">
                          <a:latin typeface="Cambria Math"/>
                        </a:rPr>
                        <m:t>(</m:t>
                      </m:r>
                      <m:r>
                        <a:rPr lang="cs-CZ" b="0" i="1" smtClean="0">
                          <a:latin typeface="Cambria Math"/>
                        </a:rPr>
                        <m:t>𝑚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628800"/>
                <a:ext cx="1440160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5652120" y="5269365"/>
                <a:ext cx="3384376" cy="8897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𝑎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𝑣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𝑡</m:t>
                          </m:r>
                        </m:den>
                      </m:f>
                      <m:r>
                        <a:rPr lang="cs-CZ" b="0" i="0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=2 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5269365"/>
                <a:ext cx="3384376" cy="88973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2915816" y="3543590"/>
                <a:ext cx="1800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𝑣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3543590"/>
                <a:ext cx="1800200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2329119" y="4715852"/>
                <a:ext cx="1800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9119" y="4715852"/>
                <a:ext cx="1800200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Pravoúhlý trojúhelník 18"/>
          <p:cNvSpPr/>
          <p:nvPr/>
        </p:nvSpPr>
        <p:spPr>
          <a:xfrm flipH="1">
            <a:off x="2638712" y="2699469"/>
            <a:ext cx="1018800" cy="2057574"/>
          </a:xfrm>
          <a:prstGeom prst="rt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5580112" y="3501008"/>
                <a:ext cx="3384376" cy="8897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𝑎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𝑣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𝑡</m:t>
                          </m:r>
                        </m:den>
                      </m:f>
                      <m:r>
                        <a:rPr lang="cs-CZ" b="0" i="0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8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=2 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3501008"/>
                <a:ext cx="3384376" cy="889731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622510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  <p:bldP spid="13" grpId="0"/>
      <p:bldP spid="11" grpId="0"/>
      <p:bldP spid="12" grpId="0"/>
      <p:bldP spid="17" grpId="0"/>
      <p:bldP spid="18" grpId="0"/>
      <p:bldP spid="19" grpId="0" animBg="1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611560" y="836712"/>
                <a:ext cx="7704856" cy="13542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Těleso muže začít konat rovnoměrně zrychlený pohyb i z rovnoměrného pohybu. V tomto případě má těleso nenulovou počáteční rychlost v</a:t>
                </a:r>
                <a:r>
                  <a:rPr lang="cs-CZ" baseline="-25000" dirty="0" smtClean="0"/>
                  <a:t>0</a:t>
                </a:r>
                <a:r>
                  <a:rPr lang="cs-CZ" dirty="0" smtClean="0"/>
                  <a:t>.</a:t>
                </a:r>
              </a:p>
              <a:p>
                <a:endParaRPr lang="cs-CZ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latin typeface="Cambria Math"/>
                        </a:rPr>
                        <m:t>𝑣</m:t>
                      </m:r>
                      <m:r>
                        <a:rPr lang="cs-CZ" sz="28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sz="2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8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sz="28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cs-CZ" sz="2800" b="0" i="1" smtClean="0">
                          <a:latin typeface="Cambria Math"/>
                        </a:rPr>
                        <m:t>+</m:t>
                      </m:r>
                      <m:r>
                        <a:rPr lang="cs-CZ" sz="28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836712"/>
                <a:ext cx="7704856" cy="1354217"/>
              </a:xfrm>
              <a:prstGeom prst="rect">
                <a:avLst/>
              </a:prstGeom>
              <a:blipFill rotWithShape="1">
                <a:blip r:embed="rId2"/>
                <a:stretch>
                  <a:fillRect l="-633" t="-225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195731"/>
            <a:ext cx="4320480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Přímá spojnice 10"/>
          <p:cNvCxnSpPr/>
          <p:nvPr/>
        </p:nvCxnSpPr>
        <p:spPr>
          <a:xfrm>
            <a:off x="3237754" y="5196885"/>
            <a:ext cx="0" cy="9000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3059832" y="5470845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5470845"/>
                <a:ext cx="648072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812139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636912"/>
            <a:ext cx="6222354" cy="3893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611560" y="836712"/>
                <a:ext cx="7704856" cy="13542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Při rovnoměrně zpomaleném pohybu je tvar rovnice pro rychlost dán vztahem</a:t>
                </a:r>
              </a:p>
              <a:p>
                <a:endParaRPr lang="cs-CZ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latin typeface="Cambria Math"/>
                        </a:rPr>
                        <m:t>𝑣</m:t>
                      </m:r>
                      <m:r>
                        <a:rPr lang="cs-CZ" sz="28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sz="2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8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sz="28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cs-CZ" sz="2800" b="0" i="1" smtClean="0">
                          <a:latin typeface="Cambria Math"/>
                        </a:rPr>
                        <m:t>−</m:t>
                      </m:r>
                      <m:r>
                        <a:rPr lang="cs-CZ" sz="28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836712"/>
                <a:ext cx="7704856" cy="1354217"/>
              </a:xfrm>
              <a:prstGeom prst="rect">
                <a:avLst/>
              </a:prstGeom>
              <a:blipFill rotWithShape="1">
                <a:blip r:embed="rId3"/>
                <a:stretch>
                  <a:fillRect l="-633" t="-225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Přímá spojnice 12"/>
          <p:cNvCxnSpPr/>
          <p:nvPr/>
        </p:nvCxnSpPr>
        <p:spPr>
          <a:xfrm>
            <a:off x="1808227" y="4221088"/>
            <a:ext cx="0" cy="194421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/>
              <p:cNvSpPr txBox="1"/>
              <p:nvPr/>
            </p:nvSpPr>
            <p:spPr>
              <a:xfrm>
                <a:off x="1630305" y="5539264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0305" y="5539264"/>
                <a:ext cx="648072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415944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55776" y="3645024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Autor obrázků: Alan Pieczonka</a:t>
            </a:r>
          </a:p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Zdroj klipartů: MS Office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832482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776</TotalTime>
  <Words>265</Words>
  <Application>Microsoft Office PowerPoint</Application>
  <PresentationFormat>Předvádění na obrazovce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Mechanika I.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Děkujeme za pozornost.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Valued Acer Customer</cp:lastModifiedBy>
  <cp:revision>64</cp:revision>
  <dcterms:created xsi:type="dcterms:W3CDTF">2011-12-03T14:12:28Z</dcterms:created>
  <dcterms:modified xsi:type="dcterms:W3CDTF">2012-07-21T08:40:52Z</dcterms:modified>
</cp:coreProperties>
</file>