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9" r:id="rId3"/>
    <p:sldId id="283" r:id="rId4"/>
    <p:sldId id="280" r:id="rId5"/>
    <p:sldId id="287" r:id="rId6"/>
    <p:sldId id="284" r:id="rId7"/>
    <p:sldId id="285" r:id="rId8"/>
    <p:sldId id="282" r:id="rId9"/>
    <p:sldId id="286" r:id="rId10"/>
    <p:sldId id="279" r:id="rId11"/>
    <p:sldId id="267" r:id="rId1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DFE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468" autoAdjust="0"/>
  </p:normalViewPr>
  <p:slideViewPr>
    <p:cSldViewPr>
      <p:cViewPr>
        <p:scale>
          <a:sx n="99" d="100"/>
          <a:sy n="99" d="100"/>
        </p:scale>
        <p:origin x="-72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71663" y="3716338"/>
            <a:ext cx="5400675" cy="26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Klepnutím lze upravit styl předlohy podnadpisů.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D937D58-FE2D-4BB4-87B3-6B1E1412DDD6}" type="datetimeFigureOut">
              <a:rPr lang="cs-CZ"/>
              <a:pPr>
                <a:defRPr/>
              </a:pPr>
              <a:t>13.9.2012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0B2C8-0AE4-4DF6-9D51-1528F8A34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65566" y="5157192"/>
            <a:ext cx="7812868" cy="566738"/>
          </a:xfrm>
        </p:spPr>
        <p:txBody>
          <a:bodyPr anchor="b"/>
          <a:lstStyle>
            <a:lvl1pPr algn="ctr">
              <a:defRPr sz="2000" b="1"/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47564" y="5864498"/>
            <a:ext cx="7848872" cy="804862"/>
          </a:xfrm>
        </p:spPr>
        <p:txBody>
          <a:bodyPr>
            <a:normAutofit/>
          </a:bodyPr>
          <a:lstStyle>
            <a:lvl1pPr marL="0" indent="0" algn="ctr">
              <a:buNone/>
              <a:defRPr sz="1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dirty="0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23F4F3-6507-4155-9CB9-11FFBEC8CB1F}" type="datetimeFigureOut">
              <a:rPr lang="cs-CZ"/>
              <a:pPr>
                <a:defRPr/>
              </a:pPr>
              <a:t>13.9.2012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565DE-A243-4149-9800-636659DFBEAD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6037A3-C926-4599-AB63-0334ACA12EC6}" type="datetimeFigureOut">
              <a:rPr lang="cs-CZ"/>
              <a:pPr>
                <a:defRPr/>
              </a:pPr>
              <a:t>13.9.2012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B70DBC-270F-42C7-A683-529CF9F2829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99DF94-2D7F-4F11-BCDD-4FA7C267D9A8}" type="datetimeFigureOut">
              <a:rPr lang="cs-CZ"/>
              <a:pPr>
                <a:defRPr/>
              </a:pPr>
              <a:t>13.9.2012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055C96-31DF-4E0B-8A29-570891E399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9" descr="linka.pn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76600" y="1530350"/>
            <a:ext cx="5399088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7CDEC3-BC88-48A2-B64C-6BFE56287A18}" type="datetimeFigureOut">
              <a:rPr lang="cs-CZ"/>
              <a:pPr>
                <a:defRPr/>
              </a:pPr>
              <a:t>13.9.2012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0A76D-CDDF-48CE-B192-25D6D3F720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41784"/>
            <a:ext cx="8229600" cy="1143000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cs-CZ" dirty="0" smtClean="0"/>
              <a:t>Klepnutím lze upravit styl předlohy nadpisů.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81128"/>
          </a:xfrm>
        </p:spPr>
        <p:txBody>
          <a:bodyPr/>
          <a:lstStyle>
            <a:lvl1pPr>
              <a:spcBef>
                <a:spcPts val="1800"/>
              </a:spcBef>
              <a:buClr>
                <a:schemeClr val="bg1">
                  <a:lumMod val="50000"/>
                </a:schemeClr>
              </a:buClr>
              <a:buSzPct val="100000"/>
              <a:buFont typeface="Wingdings" pitchFamily="2" charset="2"/>
              <a:buChar char="§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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2pPr>
            <a:lvl3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50000"/>
              <a:buFont typeface="Wingdings" pitchFamily="2" charset="2"/>
              <a:buChar char="q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3pPr>
            <a:lvl4pPr>
              <a:spcBef>
                <a:spcPts val="0"/>
              </a:spcBef>
              <a:buClr>
                <a:schemeClr val="bg1">
                  <a:lumMod val="50000"/>
                </a:schemeClr>
              </a:buClr>
              <a:buSzPct val="60000"/>
              <a:buFont typeface="Wingdings 3" pitchFamily="18" charset="2"/>
              <a:buChar char=""/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4pPr>
            <a:lvl5pPr>
              <a:spcBef>
                <a:spcPts val="0"/>
              </a:spcBef>
              <a:buClr>
                <a:schemeClr val="bg1">
                  <a:lumMod val="50000"/>
                </a:schemeClr>
              </a:buCl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5pPr>
          </a:lstStyle>
          <a:p>
            <a:pPr lvl="0"/>
            <a:r>
              <a:rPr lang="cs-CZ" dirty="0" smtClean="0"/>
              <a:t>Klepnutím lze upravit styly předlohy textu.</a:t>
            </a:r>
          </a:p>
          <a:p>
            <a:pPr lvl="1"/>
            <a:r>
              <a:rPr lang="cs-CZ" dirty="0" smtClean="0"/>
              <a:t>Druhá úroveň</a:t>
            </a:r>
          </a:p>
          <a:p>
            <a:pPr lvl="2"/>
            <a:r>
              <a:rPr lang="cs-CZ" dirty="0" smtClean="0"/>
              <a:t>Třetí úroveň</a:t>
            </a:r>
          </a:p>
          <a:p>
            <a:pPr lvl="3"/>
            <a:r>
              <a:rPr lang="cs-CZ" dirty="0" smtClean="0"/>
              <a:t>Čtvrtá úroveň</a:t>
            </a:r>
          </a:p>
          <a:p>
            <a:pPr lvl="4"/>
            <a:r>
              <a:rPr lang="cs-CZ" dirty="0" smtClean="0"/>
              <a:t>Pátá úroveň</a:t>
            </a: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18A989-257F-497A-BEDF-2C206640251B}" type="datetimeFigureOut">
              <a:rPr lang="cs-CZ"/>
              <a:pPr>
                <a:defRPr/>
              </a:pPr>
              <a:t>13.9.2012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5EBC48-54A0-4A78-A422-D6C1416318FB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7BA5B4-6AC1-4552-B688-43B8F4332889}" type="datetimeFigureOut">
              <a:rPr lang="cs-CZ"/>
              <a:pPr>
                <a:defRPr/>
              </a:pPr>
              <a:t>13.9.2012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9381C1-7951-46F4-ABC2-045B3F8A2F2A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79CAE-0219-4F09-B202-55DF938F9B65}" type="datetimeFigureOut">
              <a:rPr lang="cs-CZ"/>
              <a:pPr>
                <a:defRPr/>
              </a:pPr>
              <a:t>13.9.2012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2B97AB-C0C8-4DE3-934F-123186826155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BF6B2-E91F-4553-BA59-37E8E307428D}" type="datetimeFigureOut">
              <a:rPr lang="cs-CZ"/>
              <a:pPr>
                <a:defRPr/>
              </a:pPr>
              <a:t>13.9.2012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660D10-1D27-437A-93F7-B38F19FB5C4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3BF788-6C6F-472F-B114-8C4AA86B5044}" type="datetimeFigureOut">
              <a:rPr lang="cs-CZ"/>
              <a:pPr>
                <a:defRPr/>
              </a:pPr>
              <a:t>13.9.2012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C89CEF-B344-470C-AD0C-782F5B15F3D1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171383-7520-467E-9361-372990F7CF04}" type="datetimeFigureOut">
              <a:rPr lang="cs-CZ"/>
              <a:pPr>
                <a:defRPr/>
              </a:pPr>
              <a:t>13.9.2012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F1D4D1-1EB8-4E0D-ADC5-ABBBD9531C5E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0994AD-9F31-489D-8F6F-8997437A2372}" type="datetimeFigureOut">
              <a:rPr lang="cs-CZ"/>
              <a:pPr>
                <a:defRPr/>
              </a:pPr>
              <a:t>13.9.2012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3AFF44-77BB-4152-A50E-C0280ACFCB96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  <p:transition>
    <p:randomBar dir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3413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A03CD5D-730B-4DF8-8352-CB6D475B6EBA}" type="datetimeFigureOut">
              <a:rPr lang="cs-CZ"/>
              <a:pPr>
                <a:defRPr/>
              </a:pPr>
              <a:t>13.9.2012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94EAB025-E801-4724-A5B7-F0789AD28FA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  <p:pic>
        <p:nvPicPr>
          <p:cNvPr id="1031" name="Picture 2"/>
          <p:cNvPicPr>
            <a:picLocks noChangeAspect="1" noChangeArrowheads="1"/>
          </p:cNvPicPr>
          <p:nvPr userDrawn="1"/>
        </p:nvPicPr>
        <p:blipFill>
          <a:blip r:embed="rId14" cstate="print"/>
          <a:srcRect l="38271" t="16800" r="46136" b="55481"/>
          <a:stretch>
            <a:fillRect/>
          </a:stretch>
        </p:blipFill>
        <p:spPr bwMode="auto">
          <a:xfrm>
            <a:off x="52388" y="36513"/>
            <a:ext cx="576262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Obrázek 10" descr="linka.png"/>
          <p:cNvPicPr>
            <a:picLocks noChangeAspect="1"/>
          </p:cNvPicPr>
          <p:nvPr userDrawn="1"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322263" y="644525"/>
            <a:ext cx="26987" cy="540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3" name="Obrázek 12" descr="linka.png"/>
          <p:cNvPicPr>
            <a:picLocks noChangeAspect="1"/>
          </p:cNvPicPr>
          <p:nvPr userDrawn="1"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650875" y="330200"/>
            <a:ext cx="5400675" cy="2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80" r:id="rId3"/>
    <p:sldLayoutId id="2147483781" r:id="rId4"/>
    <p:sldLayoutId id="2147483782" r:id="rId5"/>
    <p:sldLayoutId id="2147483783" r:id="rId6"/>
    <p:sldLayoutId id="2147483784" r:id="rId7"/>
    <p:sldLayoutId id="2147483785" r:id="rId8"/>
    <p:sldLayoutId id="2147483786" r:id="rId9"/>
    <p:sldLayoutId id="2147483787" r:id="rId10"/>
    <p:sldLayoutId id="2147483788" r:id="rId11"/>
    <p:sldLayoutId id="2147483789" r:id="rId12"/>
  </p:sldLayoutIdLst>
  <p:transition>
    <p:randomBar dir="vert"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rgbClr val="37609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rgbClr val="376092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70C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70C0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70C0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70C0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70C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0.png"/><Relationship Id="rId2" Type="http://schemas.openxmlformats.org/officeDocument/2006/relationships/image" Target="../media/image80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0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Mechanika I.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Rovnoměrný pohyb</a:t>
            </a:r>
          </a:p>
        </p:txBody>
      </p:sp>
      <p:sp>
        <p:nvSpPr>
          <p:cNvPr id="2" name="TextovéPole 1"/>
          <p:cNvSpPr txBox="1"/>
          <p:nvPr/>
        </p:nvSpPr>
        <p:spPr>
          <a:xfrm>
            <a:off x="7150100" y="115888"/>
            <a:ext cx="1886863" cy="276999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>
              <a:defRPr/>
            </a:pPr>
            <a:r>
              <a:rPr lang="cs-CZ" sz="1200" dirty="0" smtClean="0">
                <a:solidFill>
                  <a:schemeClr val="bg1">
                    <a:lumMod val="65000"/>
                  </a:schemeClr>
                </a:solidFill>
              </a:rPr>
              <a:t>VY_32_INOVACE_10-03</a:t>
            </a:r>
            <a:endParaRPr lang="cs-CZ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2555776" y="3645024"/>
            <a:ext cx="45365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Autor obrázků: Alan Pieczonka</a:t>
            </a:r>
          </a:p>
          <a:p>
            <a:r>
              <a:rPr lang="cs-CZ" dirty="0" smtClean="0">
                <a:solidFill>
                  <a:schemeClr val="bg1">
                    <a:lumMod val="65000"/>
                  </a:schemeClr>
                </a:solidFill>
              </a:rPr>
              <a:t>Zdroj klipartů: MS Office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832482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Nadpis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dirty="0" smtClean="0">
                <a:solidFill>
                  <a:srgbClr val="376092"/>
                </a:solidFill>
              </a:rPr>
              <a:t>Děkujeme za pozornost.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 rtlCol="0"/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Autor DUM: Mgr. Alan Pieczonka</a:t>
            </a:r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395536" y="3629868"/>
            <a:ext cx="8568952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grpSp>
        <p:nvGrpSpPr>
          <p:cNvPr id="12" name="Skupina 11"/>
          <p:cNvGrpSpPr/>
          <p:nvPr/>
        </p:nvGrpSpPr>
        <p:grpSpPr>
          <a:xfrm>
            <a:off x="683567" y="4077072"/>
            <a:ext cx="3178764" cy="0"/>
            <a:chOff x="683568" y="4077072"/>
            <a:chExt cx="2880320" cy="0"/>
          </a:xfrm>
        </p:grpSpPr>
        <p:cxnSp>
          <p:nvCxnSpPr>
            <p:cNvPr id="11" name="Přímá spojnice se šipkou 10"/>
            <p:cNvCxnSpPr/>
            <p:nvPr/>
          </p:nvCxnSpPr>
          <p:spPr>
            <a:xfrm>
              <a:off x="683568" y="4077072"/>
              <a:ext cx="144016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Přímá spojnice se šipkou 12"/>
            <p:cNvCxnSpPr/>
            <p:nvPr/>
          </p:nvCxnSpPr>
          <p:spPr>
            <a:xfrm>
              <a:off x="2123728" y="4077072"/>
              <a:ext cx="144016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Skupina 14"/>
          <p:cNvGrpSpPr/>
          <p:nvPr/>
        </p:nvGrpSpPr>
        <p:grpSpPr>
          <a:xfrm>
            <a:off x="3851819" y="4077072"/>
            <a:ext cx="3178764" cy="0"/>
            <a:chOff x="683568" y="4077072"/>
            <a:chExt cx="2880320" cy="0"/>
          </a:xfrm>
        </p:grpSpPr>
        <p:cxnSp>
          <p:nvCxnSpPr>
            <p:cNvPr id="16" name="Přímá spojnice se šipkou 15"/>
            <p:cNvCxnSpPr/>
            <p:nvPr/>
          </p:nvCxnSpPr>
          <p:spPr>
            <a:xfrm>
              <a:off x="683568" y="4077072"/>
              <a:ext cx="144016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Přímá spojnice se šipkou 16"/>
            <p:cNvCxnSpPr/>
            <p:nvPr/>
          </p:nvCxnSpPr>
          <p:spPr>
            <a:xfrm>
              <a:off x="2123728" y="4077072"/>
              <a:ext cx="1440160" cy="0"/>
            </a:xfrm>
            <a:prstGeom prst="straightConnector1">
              <a:avLst/>
            </a:prstGeom>
            <a:ln w="28575">
              <a:solidFill>
                <a:schemeClr val="tx1"/>
              </a:solidFill>
              <a:headEnd type="arrow"/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extovéPole 1"/>
          <p:cNvSpPr txBox="1"/>
          <p:nvPr/>
        </p:nvSpPr>
        <p:spPr>
          <a:xfrm>
            <a:off x="3131840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Rovnoměrný pohyb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41277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Při </a:t>
            </a:r>
            <a:r>
              <a:rPr lang="cs-CZ" b="1" dirty="0" smtClean="0">
                <a:solidFill>
                  <a:schemeClr val="accent1"/>
                </a:solidFill>
              </a:rPr>
              <a:t>rovnoměrném pohybu</a:t>
            </a:r>
            <a:r>
              <a:rPr lang="cs-CZ" dirty="0" smtClean="0"/>
              <a:t> </a:t>
            </a:r>
            <a:r>
              <a:rPr lang="cs-CZ" dirty="0"/>
              <a:t>hmotný bod urazí za </a:t>
            </a:r>
            <a:r>
              <a:rPr lang="cs-CZ" dirty="0" smtClean="0"/>
              <a:t>libovolné stejné </a:t>
            </a:r>
            <a:r>
              <a:rPr lang="cs-CZ" dirty="0"/>
              <a:t>časové intervaly stejné úseky dráhy.</a:t>
            </a:r>
          </a:p>
        </p:txBody>
      </p:sp>
      <p:grpSp>
        <p:nvGrpSpPr>
          <p:cNvPr id="21" name="Skupina 20"/>
          <p:cNvGrpSpPr/>
          <p:nvPr/>
        </p:nvGrpSpPr>
        <p:grpSpPr>
          <a:xfrm>
            <a:off x="395536" y="2708920"/>
            <a:ext cx="8136904" cy="1942578"/>
            <a:chOff x="395536" y="2636912"/>
            <a:chExt cx="8136904" cy="1942578"/>
          </a:xfrm>
        </p:grpSpPr>
        <p:pic>
          <p:nvPicPr>
            <p:cNvPr id="5" name="Picture 2" descr="C:\Documents and Settings\NB02\Local Settings\Temporary Internet Files\Content.IE5\Z2LTAANU\MC900391038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2636912"/>
              <a:ext cx="837590" cy="87416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</p:pic>
        <p:sp>
          <p:nvSpPr>
            <p:cNvPr id="3" name="Obdélník 2"/>
            <p:cNvSpPr/>
            <p:nvPr/>
          </p:nvSpPr>
          <p:spPr>
            <a:xfrm>
              <a:off x="395536" y="3787402"/>
              <a:ext cx="8136904" cy="792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2" name="TextovéPole 21"/>
          <p:cNvSpPr txBox="1"/>
          <p:nvPr/>
        </p:nvSpPr>
        <p:spPr>
          <a:xfrm>
            <a:off x="395536" y="515719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Časový interval: </a:t>
            </a:r>
            <a:r>
              <a:rPr lang="cs-CZ" b="1" dirty="0" smtClean="0">
                <a:solidFill>
                  <a:schemeClr val="accent1"/>
                </a:solidFill>
              </a:rPr>
              <a:t>1s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115615" y="4252775"/>
            <a:ext cx="7272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2m                     </a:t>
            </a:r>
            <a:r>
              <a:rPr lang="cs-CZ" dirty="0" err="1" smtClean="0"/>
              <a:t>2m</a:t>
            </a:r>
            <a:r>
              <a:rPr lang="cs-CZ" dirty="0" smtClean="0"/>
              <a:t>                     </a:t>
            </a:r>
            <a:r>
              <a:rPr lang="cs-CZ" dirty="0" err="1" smtClean="0"/>
              <a:t>2m</a:t>
            </a:r>
            <a:r>
              <a:rPr lang="cs-CZ" dirty="0" smtClean="0"/>
              <a:t>                   </a:t>
            </a:r>
            <a:r>
              <a:rPr lang="cs-CZ" dirty="0" err="1" smtClean="0"/>
              <a:t>2m</a:t>
            </a:r>
            <a:r>
              <a:rPr lang="cs-CZ" dirty="0" smtClean="0"/>
              <a:t>     </a:t>
            </a:r>
            <a:endParaRPr lang="cs-CZ" dirty="0"/>
          </a:p>
        </p:txBody>
      </p:sp>
    </p:spTree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0.80729 0.00231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365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délník 5"/>
          <p:cNvSpPr/>
          <p:nvPr/>
        </p:nvSpPr>
        <p:spPr>
          <a:xfrm>
            <a:off x="395536" y="3629868"/>
            <a:ext cx="8568952" cy="144016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11" name="Přímá spojnice se šipkou 10"/>
          <p:cNvCxnSpPr/>
          <p:nvPr/>
        </p:nvCxnSpPr>
        <p:spPr>
          <a:xfrm>
            <a:off x="683567" y="4077072"/>
            <a:ext cx="3168000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Přímá spojnice se šipkou 16"/>
          <p:cNvCxnSpPr/>
          <p:nvPr/>
        </p:nvCxnSpPr>
        <p:spPr>
          <a:xfrm>
            <a:off x="3851567" y="4077072"/>
            <a:ext cx="3179016" cy="0"/>
          </a:xfrm>
          <a:prstGeom prst="straightConnector1">
            <a:avLst/>
          </a:prstGeom>
          <a:ln w="28575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ovéPole 1"/>
          <p:cNvSpPr txBox="1"/>
          <p:nvPr/>
        </p:nvSpPr>
        <p:spPr>
          <a:xfrm>
            <a:off x="3131840" y="836712"/>
            <a:ext cx="51845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0070C0"/>
                </a:solidFill>
              </a:rPr>
              <a:t>Rovnoměrný pohyb</a:t>
            </a:r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539552" y="1412776"/>
            <a:ext cx="81369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Při </a:t>
            </a:r>
            <a:r>
              <a:rPr lang="cs-CZ" b="1" dirty="0" smtClean="0">
                <a:solidFill>
                  <a:schemeClr val="accent1"/>
                </a:solidFill>
              </a:rPr>
              <a:t>rovnoměrném pohybu</a:t>
            </a:r>
            <a:r>
              <a:rPr lang="cs-CZ" dirty="0" smtClean="0"/>
              <a:t> </a:t>
            </a:r>
            <a:r>
              <a:rPr lang="cs-CZ" dirty="0"/>
              <a:t>hmotný bod urazí za </a:t>
            </a:r>
            <a:r>
              <a:rPr lang="cs-CZ" dirty="0" smtClean="0"/>
              <a:t>libovolné stejné </a:t>
            </a:r>
            <a:r>
              <a:rPr lang="cs-CZ" dirty="0"/>
              <a:t>časové intervaly stejné úseky dráhy.</a:t>
            </a:r>
          </a:p>
        </p:txBody>
      </p:sp>
      <p:grpSp>
        <p:nvGrpSpPr>
          <p:cNvPr id="21" name="Skupina 20"/>
          <p:cNvGrpSpPr/>
          <p:nvPr/>
        </p:nvGrpSpPr>
        <p:grpSpPr>
          <a:xfrm>
            <a:off x="395536" y="2681983"/>
            <a:ext cx="8136904" cy="1942578"/>
            <a:chOff x="395536" y="2636912"/>
            <a:chExt cx="8136904" cy="1942578"/>
          </a:xfrm>
        </p:grpSpPr>
        <p:pic>
          <p:nvPicPr>
            <p:cNvPr id="5" name="Picture 2" descr="C:\Documents and Settings\NB02\Local Settings\Temporary Internet Files\Content.IE5\Z2LTAANU\MC900391038[1].wmf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395536" y="2636912"/>
              <a:ext cx="837590" cy="874166"/>
            </a:xfrm>
            <a:prstGeom prst="rect">
              <a:avLst/>
            </a:prstGeom>
            <a:noFill/>
            <a:ln>
              <a:solidFill>
                <a:schemeClr val="bg1"/>
              </a:solidFill>
            </a:ln>
          </p:spPr>
        </p:pic>
        <p:sp>
          <p:nvSpPr>
            <p:cNvPr id="3" name="Obdélník 2"/>
            <p:cNvSpPr/>
            <p:nvPr/>
          </p:nvSpPr>
          <p:spPr>
            <a:xfrm>
              <a:off x="395536" y="3787402"/>
              <a:ext cx="8136904" cy="792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2" name="TextovéPole 21"/>
          <p:cNvSpPr txBox="1"/>
          <p:nvPr/>
        </p:nvSpPr>
        <p:spPr>
          <a:xfrm>
            <a:off x="395536" y="5157192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Časový interval: </a:t>
            </a:r>
            <a:r>
              <a:rPr lang="cs-CZ" b="1" dirty="0" smtClean="0">
                <a:solidFill>
                  <a:schemeClr val="accent1"/>
                </a:solidFill>
              </a:rPr>
              <a:t>2s</a:t>
            </a:r>
            <a:endParaRPr lang="cs-CZ" b="1" dirty="0">
              <a:solidFill>
                <a:schemeClr val="accent1"/>
              </a:solidFill>
            </a:endParaRPr>
          </a:p>
        </p:txBody>
      </p:sp>
      <p:sp>
        <p:nvSpPr>
          <p:cNvPr id="23" name="TextovéPole 22"/>
          <p:cNvSpPr txBox="1"/>
          <p:nvPr/>
        </p:nvSpPr>
        <p:spPr>
          <a:xfrm>
            <a:off x="1115615" y="4252775"/>
            <a:ext cx="72728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                4m                                          </a:t>
            </a:r>
            <a:r>
              <a:rPr lang="cs-CZ" dirty="0" err="1" smtClean="0"/>
              <a:t>4m</a:t>
            </a:r>
            <a:r>
              <a:rPr lang="cs-CZ" dirty="0" smtClean="0"/>
              <a:t>                        </a:t>
            </a:r>
            <a:endParaRPr lang="cs-CZ" dirty="0"/>
          </a:p>
        </p:txBody>
      </p:sp>
      <p:sp>
        <p:nvSpPr>
          <p:cNvPr id="18" name="TextovéPole 17"/>
          <p:cNvSpPr txBox="1"/>
          <p:nvPr/>
        </p:nvSpPr>
        <p:spPr>
          <a:xfrm>
            <a:off x="971600" y="5534561"/>
            <a:ext cx="734481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/>
              <a:t>Velikost </a:t>
            </a:r>
            <a:r>
              <a:rPr lang="cs-CZ" b="1" dirty="0" smtClean="0">
                <a:solidFill>
                  <a:schemeClr val="accent1"/>
                </a:solidFill>
              </a:rPr>
              <a:t>okamžité rychlosti</a:t>
            </a:r>
            <a:r>
              <a:rPr lang="cs-CZ" dirty="0" smtClean="0"/>
              <a:t> rovnoměrného pohybu je </a:t>
            </a:r>
            <a:r>
              <a:rPr lang="cs-CZ" b="1" dirty="0" smtClean="0">
                <a:solidFill>
                  <a:srgbClr val="FF0000"/>
                </a:solidFill>
              </a:rPr>
              <a:t>rovna </a:t>
            </a:r>
            <a:r>
              <a:rPr lang="cs-CZ" b="1" dirty="0" smtClean="0">
                <a:solidFill>
                  <a:schemeClr val="accent1"/>
                </a:solidFill>
              </a:rPr>
              <a:t>průměrné rychlosti.</a:t>
            </a:r>
            <a:endParaRPr lang="cs-CZ" b="1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144137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6 3.33333E-6 L 0.80729 0.00231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40365" y="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1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827584" y="836712"/>
            <a:ext cx="75608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Jestliže pro počáteční čas a počáteční dráhu platí:  </a:t>
            </a:r>
            <a:r>
              <a:rPr lang="cs-CZ" b="1" i="1" dirty="0" smtClean="0">
                <a:solidFill>
                  <a:schemeClr val="accent1"/>
                </a:solidFill>
              </a:rPr>
              <a:t>t</a:t>
            </a:r>
            <a:r>
              <a:rPr lang="cs-CZ" b="1" i="1" baseline="-25000" dirty="0" smtClean="0">
                <a:solidFill>
                  <a:schemeClr val="accent1"/>
                </a:solidFill>
              </a:rPr>
              <a:t>0 </a:t>
            </a:r>
            <a:r>
              <a:rPr lang="cs-CZ" b="1" i="1" dirty="0" smtClean="0">
                <a:solidFill>
                  <a:schemeClr val="accent1"/>
                </a:solidFill>
              </a:rPr>
              <a:t>= 0 , s</a:t>
            </a:r>
            <a:r>
              <a:rPr lang="cs-CZ" b="1" i="1" baseline="-25000" dirty="0" smtClean="0">
                <a:solidFill>
                  <a:schemeClr val="accent1"/>
                </a:solidFill>
              </a:rPr>
              <a:t>0 </a:t>
            </a:r>
            <a:r>
              <a:rPr lang="cs-CZ" b="1" i="1" dirty="0" smtClean="0">
                <a:solidFill>
                  <a:schemeClr val="accent1"/>
                </a:solidFill>
              </a:rPr>
              <a:t>= 0</a:t>
            </a:r>
            <a:endParaRPr lang="cs-CZ" b="1" i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2339752" y="1772816"/>
                <a:ext cx="23762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latin typeface="Cambria Math"/>
                        </a:rPr>
                        <m:t>𝒔</m:t>
                      </m:r>
                      <m:r>
                        <a:rPr lang="cs-CZ" sz="2400" b="1" i="1" smtClean="0">
                          <a:latin typeface="Cambria Math"/>
                        </a:rPr>
                        <m:t>=</m:t>
                      </m:r>
                      <m:r>
                        <a:rPr lang="cs-CZ" sz="2400" b="1" i="1" smtClean="0">
                          <a:latin typeface="Cambria Math"/>
                        </a:rPr>
                        <m:t>𝒗</m:t>
                      </m:r>
                      <m:r>
                        <a:rPr lang="cs-CZ" sz="2400" b="1" i="1" smtClean="0">
                          <a:latin typeface="Cambria Math"/>
                          <a:ea typeface="Cambria Math"/>
                        </a:rPr>
                        <m:t>∙</m:t>
                      </m:r>
                      <m:r>
                        <a:rPr lang="cs-CZ" sz="2400" b="1" i="1" smtClean="0">
                          <a:latin typeface="Cambria Math"/>
                          <a:ea typeface="Cambria Math"/>
                        </a:rPr>
                        <m:t>𝒕</m:t>
                      </m:r>
                      <m:r>
                        <a:rPr lang="cs-CZ" sz="2400" b="1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400" b="1" i="1" smtClean="0">
                          <a:latin typeface="Cambria Math"/>
                          <a:ea typeface="Cambria Math"/>
                        </a:rPr>
                        <m:t>𝒗𝒕</m:t>
                      </m:r>
                    </m:oMath>
                  </m:oMathPara>
                </a14:m>
                <a:endParaRPr lang="cs-CZ" sz="2400" b="1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772816"/>
                <a:ext cx="2376264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467544" y="184482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Vztah pro dráhu: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241159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Grafické znázornění závislosti dráhy na čase: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89759" y="2924944"/>
            <a:ext cx="4533304" cy="314791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0622510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" name="TextovéPole 5"/>
              <p:cNvSpPr txBox="1"/>
              <p:nvPr/>
            </p:nvSpPr>
            <p:spPr>
              <a:xfrm>
                <a:off x="6228184" y="1259395"/>
                <a:ext cx="23762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0" i="1" smtClean="0">
                          <a:latin typeface="Cambria Math"/>
                        </a:rPr>
                        <m:t>𝑣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=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𝑘𝑜𝑛𝑠𝑡</m:t>
                      </m:r>
                      <m:r>
                        <a:rPr lang="cs-CZ" sz="2400" b="0" i="1" smtClean="0">
                          <a:latin typeface="Cambria Math"/>
                          <a:ea typeface="Cambria Math"/>
                        </a:rPr>
                        <m:t>.</m:t>
                      </m:r>
                    </m:oMath>
                  </m:oMathPara>
                </a14:m>
                <a:endParaRPr lang="cs-CZ" sz="2400" dirty="0"/>
              </a:p>
            </p:txBody>
          </p:sp>
        </mc:Choice>
        <mc:Fallback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8184" y="1259395"/>
                <a:ext cx="2376264" cy="461665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323528" y="1326316"/>
            <a:ext cx="61926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Velikost rychlosti je při rovnoměrném pohybu konstantní: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2247751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Grafické znázornění závislosti </a:t>
            </a:r>
            <a:r>
              <a:rPr lang="cs-CZ" dirty="0" smtClean="0"/>
              <a:t>rychlosti </a:t>
            </a:r>
            <a:r>
              <a:rPr lang="cs-CZ" dirty="0" smtClean="0"/>
              <a:t>na čase:</a:t>
            </a:r>
            <a:endParaRPr lang="cs-CZ" dirty="0"/>
          </a:p>
        </p:txBody>
      </p:sp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08920"/>
            <a:ext cx="5688632" cy="3789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6473906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827584" y="836712"/>
                <a:ext cx="7560840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Jestliže pro počáteční čas a počáteční dráhu platí: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cs-CZ" b="1" i="1" smtClean="0">
                        <a:solidFill>
                          <a:schemeClr val="accent1"/>
                        </a:solidFill>
                        <a:latin typeface="Cambria Math"/>
                      </a:rPr>
                      <m:t>=</m:t>
                    </m:r>
                    <m:r>
                      <a:rPr lang="cs-CZ" b="1" i="1" smtClean="0">
                        <a:solidFill>
                          <a:schemeClr val="accent1"/>
                        </a:solidFill>
                        <a:latin typeface="Cambria Math"/>
                      </a:rPr>
                      <m:t>𝟎</m:t>
                    </m:r>
                    <m:r>
                      <a:rPr lang="cs-CZ" b="1" i="1" smtClean="0">
                        <a:solidFill>
                          <a:schemeClr val="accent1"/>
                        </a:solidFill>
                        <a:latin typeface="Cambria Math"/>
                      </a:rPr>
                      <m:t>, </m:t>
                    </m:r>
                    <m:sSub>
                      <m:sSubPr>
                        <m:ctrlPr>
                          <a:rPr lang="cs-CZ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𝒔</m:t>
                        </m:r>
                      </m:e>
                      <m:sub>
                        <m:r>
                          <a:rPr lang="cs-CZ" b="1" i="1" smtClean="0">
                            <a:solidFill>
                              <a:schemeClr val="accent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cs-CZ" b="1" i="1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≠</m:t>
                    </m:r>
                    <m:r>
                      <a:rPr lang="cs-CZ" b="1" i="1" smtClean="0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𝟎</m:t>
                    </m:r>
                  </m:oMath>
                </a14:m>
                <a:endParaRPr lang="cs-CZ" b="1" i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836712"/>
                <a:ext cx="7560840" cy="369332"/>
              </a:xfrm>
              <a:prstGeom prst="rect">
                <a:avLst/>
              </a:prstGeom>
              <a:blipFill rotWithShape="1">
                <a:blip r:embed="rId2"/>
                <a:stretch>
                  <a:fillRect l="-726" t="-8197" b="-24590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2339752" y="1772816"/>
                <a:ext cx="23762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latin typeface="Cambria Math"/>
                        </a:rPr>
                        <m:t>𝒔</m:t>
                      </m:r>
                      <m:r>
                        <a:rPr lang="cs-CZ" sz="2400" b="1" i="1" smtClean="0">
                          <a:latin typeface="Cambria Math"/>
                        </a:rPr>
                        <m:t>=</m:t>
                      </m:r>
                      <m:sSub>
                        <m:sSubPr>
                          <m:ctrlPr>
                            <a:rPr lang="cs-CZ" sz="2400" b="1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sz="2400" b="1" i="1" smtClean="0">
                              <a:latin typeface="Cambria Math"/>
                            </a:rPr>
                            <m:t>𝒔</m:t>
                          </m:r>
                        </m:e>
                        <m:sub>
                          <m:r>
                            <a:rPr lang="cs-CZ" sz="2400" b="1" i="1" smtClean="0">
                              <a:latin typeface="Cambria Math"/>
                            </a:rPr>
                            <m:t>𝟎</m:t>
                          </m:r>
                        </m:sub>
                      </m:sSub>
                      <m:r>
                        <a:rPr lang="cs-CZ" sz="2400" b="1" i="1" smtClean="0">
                          <a:latin typeface="Cambria Math"/>
                        </a:rPr>
                        <m:t>+</m:t>
                      </m:r>
                      <m:r>
                        <a:rPr lang="cs-CZ" sz="2400" b="1" i="1" smtClean="0">
                          <a:latin typeface="Cambria Math"/>
                          <a:ea typeface="Cambria Math"/>
                        </a:rPr>
                        <m:t>𝒗𝒕</m:t>
                      </m:r>
                    </m:oMath>
                  </m:oMathPara>
                </a14:m>
                <a:endParaRPr lang="cs-CZ" sz="2400" b="1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772816"/>
                <a:ext cx="2376264" cy="461665"/>
              </a:xfrm>
              <a:prstGeom prst="rect">
                <a:avLst/>
              </a:prstGeom>
              <a:blipFill rotWithShape="1">
                <a:blip r:embed="rId3"/>
                <a:stretch>
                  <a:fillRect b="-394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467544" y="184482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Vztah pro dráhu: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241159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Grafické znázornění závislosti dráhy na čase: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6420" y="2924944"/>
            <a:ext cx="5256584" cy="34003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611560" y="5205990"/>
                <a:ext cx="1728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𝑠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=4</m:t>
                      </m:r>
                      <m:r>
                        <a:rPr lang="cs-CZ" b="0" i="1" smtClean="0"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560" y="5205990"/>
                <a:ext cx="172819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Levá složená závorka 2"/>
          <p:cNvSpPr/>
          <p:nvPr/>
        </p:nvSpPr>
        <p:spPr>
          <a:xfrm>
            <a:off x="1979712" y="4922604"/>
            <a:ext cx="360040" cy="936104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78121390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2" grpId="0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2797299"/>
            <a:ext cx="5040560" cy="34340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ovéPole 3"/>
              <p:cNvSpPr txBox="1"/>
              <p:nvPr/>
            </p:nvSpPr>
            <p:spPr>
              <a:xfrm>
                <a:off x="827584" y="836712"/>
                <a:ext cx="7632848" cy="92333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cs-CZ" dirty="0" smtClean="0"/>
                  <a:t>Jestliže pro počáteční dráhu platí:  </a:t>
                </a:r>
                <a:r>
                  <a:rPr lang="cs-CZ" b="1" i="1" dirty="0" smtClean="0">
                    <a:solidFill>
                      <a:schemeClr val="accent1"/>
                    </a:solidFill>
                  </a:rPr>
                  <a:t> s</a:t>
                </a:r>
                <a:r>
                  <a:rPr lang="cs-CZ" b="1" i="1" baseline="-25000" dirty="0" smtClean="0">
                    <a:solidFill>
                      <a:schemeClr val="accent1"/>
                    </a:solidFill>
                  </a:rPr>
                  <a:t>0 </a:t>
                </a:r>
                <a:r>
                  <a:rPr lang="cs-CZ" b="1" i="1" dirty="0" smtClean="0">
                    <a:solidFill>
                      <a:schemeClr val="accent1"/>
                    </a:solidFill>
                  </a:rPr>
                  <a:t>= 0</a:t>
                </a:r>
                <a:endParaRPr lang="cs-CZ" b="1" i="1" dirty="0">
                  <a:solidFill>
                    <a:schemeClr val="accent1"/>
                  </a:solidFill>
                </a:endParaRPr>
              </a:p>
              <a:p>
                <a:r>
                  <a:rPr lang="cs-CZ" dirty="0" smtClean="0"/>
                  <a:t>Hmotný bod se začne pohybovat až v čase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cs-CZ" b="1" i="1">
                            <a:solidFill>
                              <a:schemeClr val="accent1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cs-CZ" b="1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𝒕</m:t>
                        </m:r>
                      </m:e>
                      <m:sub>
                        <m:r>
                          <a:rPr lang="cs-CZ" b="1" i="1">
                            <a:solidFill>
                              <a:schemeClr val="accent1"/>
                            </a:solidFill>
                            <a:latin typeface="Cambria Math"/>
                          </a:rPr>
                          <m:t>𝟎</m:t>
                        </m:r>
                      </m:sub>
                    </m:sSub>
                    <m:r>
                      <a:rPr lang="cs-CZ" b="1" i="1">
                        <a:solidFill>
                          <a:schemeClr val="accent1"/>
                        </a:solidFill>
                        <a:latin typeface="Cambria Math"/>
                        <a:ea typeface="Cambria Math"/>
                      </a:rPr>
                      <m:t>≠</m:t>
                    </m:r>
                    <m:r>
                      <a:rPr lang="cs-CZ" b="1" i="1">
                        <a:solidFill>
                          <a:schemeClr val="accent1"/>
                        </a:solidFill>
                        <a:latin typeface="Cambria Math"/>
                      </a:rPr>
                      <m:t>𝟎</m:t>
                    </m:r>
                  </m:oMath>
                </a14:m>
                <a:endParaRPr lang="cs-CZ" b="1" i="1" dirty="0">
                  <a:solidFill>
                    <a:schemeClr val="accent1"/>
                  </a:solidFill>
                </a:endParaRPr>
              </a:p>
              <a:p>
                <a:endParaRPr lang="cs-CZ" dirty="0"/>
              </a:p>
            </p:txBody>
          </p:sp>
        </mc:Choice>
        <mc:Fallback xmlns="">
          <p:sp>
            <p:nvSpPr>
              <p:cNvPr id="4" name="TextovéPole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27584" y="836712"/>
                <a:ext cx="7632848" cy="923330"/>
              </a:xfrm>
              <a:prstGeom prst="rect">
                <a:avLst/>
              </a:prstGeom>
              <a:blipFill rotWithShape="1">
                <a:blip r:embed="rId3"/>
                <a:stretch>
                  <a:fillRect l="-719" t="-3289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ovéPole 5"/>
              <p:cNvSpPr txBox="1"/>
              <p:nvPr/>
            </p:nvSpPr>
            <p:spPr>
              <a:xfrm>
                <a:off x="2339752" y="1772816"/>
                <a:ext cx="237626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cs-CZ" sz="2400" b="1" i="1" smtClean="0">
                          <a:latin typeface="Cambria Math"/>
                        </a:rPr>
                        <m:t>𝒔</m:t>
                      </m:r>
                      <m:r>
                        <a:rPr lang="cs-CZ" sz="2400" b="1" i="1" smtClean="0">
                          <a:latin typeface="Cambria Math"/>
                        </a:rPr>
                        <m:t>=</m:t>
                      </m:r>
                      <m:r>
                        <a:rPr lang="cs-CZ" sz="2400" b="1" i="1" smtClean="0">
                          <a:latin typeface="Cambria Math"/>
                          <a:ea typeface="Cambria Math"/>
                        </a:rPr>
                        <m:t>𝒗</m:t>
                      </m:r>
                      <m:r>
                        <a:rPr lang="cs-CZ" sz="2400" b="1" i="1" smtClean="0">
                          <a:latin typeface="Cambria Math"/>
                          <a:ea typeface="Cambria Math"/>
                        </a:rPr>
                        <m:t>(</m:t>
                      </m:r>
                      <m:r>
                        <a:rPr lang="cs-CZ" sz="2400" b="1" i="1" smtClean="0">
                          <a:latin typeface="Cambria Math"/>
                          <a:ea typeface="Cambria Math"/>
                        </a:rPr>
                        <m:t>𝒕</m:t>
                      </m:r>
                      <m:r>
                        <a:rPr lang="cs-CZ" sz="2400" b="1" i="1" smtClean="0">
                          <a:latin typeface="Cambria Math"/>
                          <a:ea typeface="Cambria Math"/>
                        </a:rPr>
                        <m:t>−</m:t>
                      </m:r>
                      <m:sSub>
                        <m:sSubPr>
                          <m:ctrlPr>
                            <a:rPr lang="cs-CZ" sz="2400" b="1" i="1" smtClean="0">
                              <a:latin typeface="Cambria Math"/>
                              <a:ea typeface="Cambria Math"/>
                            </a:rPr>
                          </m:ctrlPr>
                        </m:sSubPr>
                        <m:e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𝒕</m:t>
                          </m:r>
                        </m:e>
                        <m:sub>
                          <m:r>
                            <a:rPr lang="cs-CZ" sz="2400" b="1" i="1" smtClean="0">
                              <a:latin typeface="Cambria Math"/>
                              <a:ea typeface="Cambria Math"/>
                            </a:rPr>
                            <m:t>𝟎</m:t>
                          </m:r>
                        </m:sub>
                      </m:sSub>
                      <m:r>
                        <a:rPr lang="cs-CZ" sz="2400" b="1" i="1" smtClean="0">
                          <a:latin typeface="Cambria Math"/>
                          <a:ea typeface="Cambria Math"/>
                        </a:rPr>
                        <m:t>)</m:t>
                      </m:r>
                    </m:oMath>
                  </m:oMathPara>
                </a14:m>
                <a:endParaRPr lang="cs-CZ" sz="2400" b="1" dirty="0"/>
              </a:p>
            </p:txBody>
          </p:sp>
        </mc:Choice>
        <mc:Fallback xmlns="">
          <p:sp>
            <p:nvSpPr>
              <p:cNvPr id="6" name="TextovéPole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9752" y="1772816"/>
                <a:ext cx="2376264" cy="461665"/>
              </a:xfrm>
              <a:prstGeom prst="rect">
                <a:avLst/>
              </a:prstGeom>
              <a:blipFill rotWithShape="1">
                <a:blip r:embed="rId4"/>
                <a:stretch>
                  <a:fillRect b="-19737"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extovéPole 6"/>
          <p:cNvSpPr txBox="1"/>
          <p:nvPr/>
        </p:nvSpPr>
        <p:spPr>
          <a:xfrm>
            <a:off x="467544" y="1844824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Vztah pro dráhu:</a:t>
            </a:r>
            <a:endParaRPr lang="cs-CZ" dirty="0"/>
          </a:p>
        </p:txBody>
      </p:sp>
      <p:sp>
        <p:nvSpPr>
          <p:cNvPr id="9" name="TextovéPole 8"/>
          <p:cNvSpPr txBox="1"/>
          <p:nvPr/>
        </p:nvSpPr>
        <p:spPr>
          <a:xfrm>
            <a:off x="467544" y="2411596"/>
            <a:ext cx="52565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Grafické znázornění závislosti dráhy na čase:</a:t>
            </a:r>
            <a:endParaRPr lang="cs-CZ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ovéPole 1"/>
              <p:cNvSpPr txBox="1"/>
              <p:nvPr/>
            </p:nvSpPr>
            <p:spPr>
              <a:xfrm>
                <a:off x="2345507" y="6255730"/>
                <a:ext cx="172819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cs-CZ" i="1" smtClean="0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cs-CZ" b="0" i="1" smtClean="0">
                              <a:latin typeface="Cambria Math"/>
                            </a:rPr>
                            <m:t>𝑡</m:t>
                          </m:r>
                        </m:e>
                        <m:sub>
                          <m:r>
                            <a:rPr lang="cs-CZ" b="0" i="1" smtClean="0">
                              <a:latin typeface="Cambria Math"/>
                            </a:rPr>
                            <m:t>0</m:t>
                          </m:r>
                        </m:sub>
                      </m:sSub>
                      <m:r>
                        <a:rPr lang="cs-CZ" b="0" i="1" smtClean="0">
                          <a:latin typeface="Cambria Math"/>
                        </a:rPr>
                        <m:t>=4</m:t>
                      </m:r>
                      <m:r>
                        <a:rPr lang="cs-CZ" b="0" i="1" smtClean="0">
                          <a:latin typeface="Cambria Math"/>
                        </a:rPr>
                        <m:t>𝑠</m:t>
                      </m:r>
                    </m:oMath>
                  </m:oMathPara>
                </a14:m>
                <a:endParaRPr lang="cs-CZ" dirty="0"/>
              </a:p>
            </p:txBody>
          </p:sp>
        </mc:Choice>
        <mc:Fallback xmlns="">
          <p:sp>
            <p:nvSpPr>
              <p:cNvPr id="2" name="TextovéPole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45507" y="6255730"/>
                <a:ext cx="1728192" cy="369332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cs-CZ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Levá složená závorka 2"/>
          <p:cNvSpPr/>
          <p:nvPr/>
        </p:nvSpPr>
        <p:spPr>
          <a:xfrm rot="16200000">
            <a:off x="2798335" y="5553292"/>
            <a:ext cx="504055" cy="1008000"/>
          </a:xfrm>
          <a:prstGeom prst="leftBrace">
            <a:avLst/>
          </a:prstGeom>
          <a:ln w="190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4159442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9" grpId="0"/>
      <p:bldP spid="2" grpId="0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96752"/>
            <a:ext cx="6029325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159729" y="692696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Kdy se hmotný bod pohybuje větší rychlostí?</a:t>
            </a:r>
            <a:endParaRPr lang="cs-CZ" dirty="0"/>
          </a:p>
        </p:txBody>
      </p:sp>
      <p:cxnSp>
        <p:nvCxnSpPr>
          <p:cNvPr id="5" name="Přímá spojnice 4"/>
          <p:cNvCxnSpPr/>
          <p:nvPr/>
        </p:nvCxnSpPr>
        <p:spPr>
          <a:xfrm>
            <a:off x="3366914" y="2924944"/>
            <a:ext cx="0" cy="172819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H="1">
            <a:off x="2521868" y="2934469"/>
            <a:ext cx="82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/>
        </p:nvCxnSpPr>
        <p:spPr>
          <a:xfrm flipH="1">
            <a:off x="2521868" y="4077072"/>
            <a:ext cx="8280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ovéPole 8"/>
          <p:cNvSpPr txBox="1"/>
          <p:nvPr/>
        </p:nvSpPr>
        <p:spPr>
          <a:xfrm>
            <a:off x="3131840" y="5149627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/>
              <a:t>3 s</a:t>
            </a:r>
            <a:endParaRPr lang="cs-CZ" b="1" i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1475656" y="3892406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/>
              <a:t>2 m</a:t>
            </a:r>
            <a:endParaRPr lang="cs-CZ" b="1" i="1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1520835" y="2749803"/>
            <a:ext cx="8640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i="1" dirty="0" smtClean="0"/>
              <a:t>6 m</a:t>
            </a:r>
            <a:endParaRPr lang="cs-CZ" b="1" i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83568" y="587727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chemeClr val="accent1"/>
                </a:solidFill>
              </a:rPr>
              <a:t>„Modrý“ </a:t>
            </a:r>
            <a:r>
              <a:rPr lang="cs-CZ" dirty="0" smtClean="0"/>
              <a:t>hmotný bod urazí za stejný časový interval větší vzdálenost.</a:t>
            </a:r>
          </a:p>
          <a:p>
            <a:r>
              <a:rPr lang="cs-CZ" dirty="0" smtClean="0"/>
              <a:t> Pohybuje se </a:t>
            </a:r>
            <a:r>
              <a:rPr lang="cs-CZ" b="1" dirty="0" smtClean="0">
                <a:solidFill>
                  <a:schemeClr val="accent1"/>
                </a:solidFill>
              </a:rPr>
              <a:t>větší</a:t>
            </a:r>
            <a:r>
              <a:rPr lang="cs-CZ" dirty="0" smtClean="0"/>
              <a:t> rychlostí.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6225103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196752"/>
            <a:ext cx="6029325" cy="3952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2159729" y="692696"/>
            <a:ext cx="4824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Kdy se hmotný bod pohybuje větší rychlostí?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683568" y="5877272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Čím </a:t>
            </a:r>
            <a:r>
              <a:rPr lang="cs-CZ" b="1" dirty="0" smtClean="0">
                <a:solidFill>
                  <a:schemeClr val="accent1"/>
                </a:solidFill>
              </a:rPr>
              <a:t>větší úhel </a:t>
            </a:r>
            <a:r>
              <a:rPr lang="cs-CZ" dirty="0" smtClean="0"/>
              <a:t>svírá graf s časovou osu, tím </a:t>
            </a:r>
            <a:r>
              <a:rPr lang="cs-CZ" b="1" dirty="0" smtClean="0">
                <a:solidFill>
                  <a:schemeClr val="accent1"/>
                </a:solidFill>
              </a:rPr>
              <a:t>větší rychlostí </a:t>
            </a:r>
            <a:r>
              <a:rPr lang="cs-CZ" dirty="0" smtClean="0"/>
              <a:t>se hmotný bod pohybuje.</a:t>
            </a:r>
            <a:endParaRPr lang="cs-CZ" dirty="0"/>
          </a:p>
        </p:txBody>
      </p:sp>
      <p:sp>
        <p:nvSpPr>
          <p:cNvPr id="4" name="Oblouk 3"/>
          <p:cNvSpPr/>
          <p:nvPr/>
        </p:nvSpPr>
        <p:spPr>
          <a:xfrm rot="1847038">
            <a:off x="2953699" y="3441953"/>
            <a:ext cx="1551955" cy="1551955"/>
          </a:xfrm>
          <a:prstGeom prst="arc">
            <a:avLst/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5" name="Oblouk 14"/>
          <p:cNvSpPr/>
          <p:nvPr/>
        </p:nvSpPr>
        <p:spPr>
          <a:xfrm rot="1847038">
            <a:off x="1539944" y="3099610"/>
            <a:ext cx="2190367" cy="2190367"/>
          </a:xfrm>
          <a:prstGeom prst="arc">
            <a:avLst>
              <a:gd name="adj1" fmla="val 16200000"/>
              <a:gd name="adj2" fmla="val 21115159"/>
            </a:avLst>
          </a:prstGeom>
          <a:ln w="38100">
            <a:solidFill>
              <a:schemeClr val="tx1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6890311"/>
      </p:ext>
    </p:extLst>
  </p:cSld>
  <p:clrMapOvr>
    <a:masterClrMapping/>
  </p:clrMapOvr>
  <p:transition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3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4" grpId="0" animBg="1"/>
      <p:bldP spid="15" grpId="0" animBg="1"/>
      <p:bldP spid="15" grpId="1" animBg="1"/>
    </p:bldLst>
  </p:timing>
</p:sld>
</file>

<file path=ppt/theme/theme1.xml><?xml version="1.0" encoding="utf-8"?>
<a:theme xmlns:a="http://schemas.openxmlformats.org/drawingml/2006/main" name="Motiv sady Office">
  <a:themeElements>
    <a:clrScheme name="Vlastní 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C0504D"/>
      </a:hlink>
      <a:folHlink>
        <a:srgbClr val="D99694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</TotalTime>
  <Words>298</Words>
  <Application>Microsoft Office PowerPoint</Application>
  <PresentationFormat>Předvádění na obrazovce (4:3)</PresentationFormat>
  <Paragraphs>42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Motiv sady Office</vt:lpstr>
      <vt:lpstr>Mechanika I.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Děkujeme za pozornost.</vt:lpstr>
    </vt:vector>
  </TitlesOfParts>
  <Company>ATC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HE</dc:creator>
  <cp:lastModifiedBy>Valued Acer Customer</cp:lastModifiedBy>
  <cp:revision>59</cp:revision>
  <dcterms:created xsi:type="dcterms:W3CDTF">2011-12-03T14:12:28Z</dcterms:created>
  <dcterms:modified xsi:type="dcterms:W3CDTF">2012-09-13T17:02:24Z</dcterms:modified>
</cp:coreProperties>
</file>