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1" r:id="rId4"/>
    <p:sldId id="270" r:id="rId5"/>
    <p:sldId id="272" r:id="rId6"/>
    <p:sldId id="275" r:id="rId7"/>
    <p:sldId id="273" r:id="rId8"/>
    <p:sldId id="276" r:id="rId9"/>
    <p:sldId id="274" r:id="rId10"/>
    <p:sldId id="278" r:id="rId11"/>
    <p:sldId id="279" r:id="rId12"/>
    <p:sldId id="267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4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37D58-FE2D-4BB4-87B3-6B1E1412DDD6}" type="datetimeFigureOut">
              <a:rPr lang="cs-CZ"/>
              <a:pPr>
                <a:defRPr/>
              </a:pPr>
              <a:t>24.2.2012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0B2C8-0AE4-4DF6-9D51-1528F8A34C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3F4F3-6507-4155-9CB9-11FFBEC8CB1F}" type="datetimeFigureOut">
              <a:rPr lang="cs-CZ"/>
              <a:pPr>
                <a:defRPr/>
              </a:pPr>
              <a:t>24.2.2012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565DE-A243-4149-9800-636659DFBE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037A3-C926-4599-AB63-0334ACA12EC6}" type="datetimeFigureOut">
              <a:rPr lang="cs-CZ"/>
              <a:pPr>
                <a:defRPr/>
              </a:pPr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70DBC-270F-42C7-A683-529CF9F282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9DF94-2D7F-4F11-BCDD-4FA7C267D9A8}" type="datetimeFigureOut">
              <a:rPr lang="cs-CZ"/>
              <a:pPr>
                <a:defRPr/>
              </a:pPr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55C96-31DF-4E0B-8A29-570891E399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CDEC3-BC88-48A2-B64C-6BFE56287A18}" type="datetimeFigureOut">
              <a:rPr lang="cs-CZ"/>
              <a:pPr>
                <a:defRPr/>
              </a:pPr>
              <a:t>24.2.2012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0A76D-CDDF-48CE-B192-25D6D3F720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8A989-257F-497A-BEDF-2C206640251B}" type="datetimeFigureOut">
              <a:rPr lang="cs-CZ"/>
              <a:pPr>
                <a:defRPr/>
              </a:pPr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EBC48-54A0-4A78-A422-D6C1416318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BA5B4-6AC1-4552-B688-43B8F4332889}" type="datetimeFigureOut">
              <a:rPr lang="cs-CZ"/>
              <a:pPr>
                <a:defRPr/>
              </a:pPr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381C1-7951-46F4-ABC2-045B3F8A2F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79CAE-0219-4F09-B202-55DF938F9B65}" type="datetimeFigureOut">
              <a:rPr lang="cs-CZ"/>
              <a:pPr>
                <a:defRPr/>
              </a:pPr>
              <a:t>24.2.2012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B97AB-C0C8-4DE3-934F-1231868261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BF6B2-E91F-4553-BA59-37E8E307428D}" type="datetimeFigureOut">
              <a:rPr lang="cs-CZ"/>
              <a:pPr>
                <a:defRPr/>
              </a:pPr>
              <a:t>24.2.2012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60D10-1D27-437A-93F7-B38F19FB5C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BF788-6C6F-472F-B114-8C4AA86B5044}" type="datetimeFigureOut">
              <a:rPr lang="cs-CZ"/>
              <a:pPr>
                <a:defRPr/>
              </a:pPr>
              <a:t>24.2.2012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89CEF-B344-470C-AD0C-782F5B15F3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71383-7520-467E-9361-372990F7CF04}" type="datetimeFigureOut">
              <a:rPr lang="cs-CZ"/>
              <a:pPr>
                <a:defRPr/>
              </a:pPr>
              <a:t>24.2.2012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1D4D1-1EB8-4E0D-ADC5-ABBBD9531C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994AD-9F31-489D-8F6F-8997437A2372}" type="datetimeFigureOut">
              <a:rPr lang="cs-CZ"/>
              <a:pPr>
                <a:defRPr/>
              </a:pPr>
              <a:t>24.2.2012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AFF44-77BB-4152-A50E-C0280ACFCB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03CD5D-730B-4DF8-8352-CB6D475B6EBA}" type="datetimeFigureOut">
              <a:rPr lang="cs-CZ"/>
              <a:pPr>
                <a:defRPr/>
              </a:pPr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EAB025-E801-4724-A5B7-F0789AD28F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Mechanika 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Rychlost, rozdělení pohybů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8686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VY_32_INOVACE_10-02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3059832" y="620688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Rozdělení pohybů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67544" y="1124744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Podle rychlosti: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563888" y="1700808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Pohyb</a:t>
            </a:r>
          </a:p>
        </p:txBody>
      </p:sp>
      <p:sp>
        <p:nvSpPr>
          <p:cNvPr id="9" name="Šipka doprava 8"/>
          <p:cNvSpPr/>
          <p:nvPr/>
        </p:nvSpPr>
        <p:spPr>
          <a:xfrm rot="12526248" flipH="1">
            <a:off x="4231402" y="2361326"/>
            <a:ext cx="1596834" cy="191131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5508104" y="292494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nerovnoměrný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395536" y="5157192"/>
            <a:ext cx="8568952" cy="1440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5" name="Picture 2" descr="C:\Documents and Settings\NB02\Local Settings\Temporary Internet Files\Content.IE5\Z2LTAANU\MC90039103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149080"/>
            <a:ext cx="837590" cy="8741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474466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11022E-16 L 0.24549 -0.00023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74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549 -0.00023 L 0.85191 -0.00023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31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55776" y="3645024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Autor fotografií: Alan Pieczonka</a:t>
            </a:r>
          </a:p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Zdroj obrázků: kliparty MS Office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832482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Děkujeme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Autor DUM: Mgr. Alan Pieczonka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131840" y="836712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Průměrná rychlost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95536" y="3068960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Průměrná rychlost je </a:t>
            </a:r>
            <a:r>
              <a:rPr lang="cs-CZ" dirty="0" smtClean="0">
                <a:solidFill>
                  <a:srgbClr val="0070C0"/>
                </a:solidFill>
              </a:rPr>
              <a:t>jedna pro celý popisovaný pohyb</a:t>
            </a:r>
            <a:r>
              <a:rPr lang="cs-CZ" dirty="0" smtClean="0"/>
              <a:t>.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Neříká</a:t>
            </a:r>
            <a:r>
              <a:rPr lang="cs-CZ" dirty="0" smtClean="0"/>
              <a:t>, kde jsme </a:t>
            </a:r>
            <a:r>
              <a:rPr lang="cs-CZ" dirty="0" smtClean="0">
                <a:solidFill>
                  <a:srgbClr val="0070C0"/>
                </a:solidFill>
              </a:rPr>
              <a:t>brzdili</a:t>
            </a:r>
            <a:r>
              <a:rPr lang="cs-CZ" dirty="0" smtClean="0"/>
              <a:t> a kde</a:t>
            </a:r>
            <a:r>
              <a:rPr lang="cs-CZ" dirty="0" smtClean="0">
                <a:solidFill>
                  <a:srgbClr val="0070C0"/>
                </a:solidFill>
              </a:rPr>
              <a:t> zrychlovali.</a:t>
            </a:r>
            <a:r>
              <a:rPr lang="cs-CZ" dirty="0" smtClean="0"/>
              <a:t> </a:t>
            </a:r>
          </a:p>
          <a:p>
            <a:r>
              <a:rPr lang="cs-CZ" dirty="0" smtClean="0"/>
              <a:t>Je to taková rychlost, kterou bychom museli jet </a:t>
            </a:r>
            <a:r>
              <a:rPr lang="pl-PL" dirty="0" smtClean="0"/>
              <a:t>celou cestu, </a:t>
            </a:r>
          </a:p>
          <a:p>
            <a:r>
              <a:rPr lang="pl-PL" dirty="0" smtClean="0"/>
              <a:t>abychom ji urazili za </a:t>
            </a:r>
            <a:r>
              <a:rPr lang="pl-PL" dirty="0" smtClean="0">
                <a:solidFill>
                  <a:srgbClr val="0070C0"/>
                </a:solidFill>
              </a:rPr>
              <a:t>stejnou dobu</a:t>
            </a:r>
            <a:r>
              <a:rPr lang="pl-PL" dirty="0" smtClean="0"/>
              <a:t>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412776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Průměrná rychlost </a:t>
            </a:r>
            <a:r>
              <a:rPr lang="cs-CZ" i="1" dirty="0" smtClean="0"/>
              <a:t>v</a:t>
            </a:r>
            <a:r>
              <a:rPr lang="cs-CZ" i="1" baseline="-25000" dirty="0" smtClean="0"/>
              <a:t>p</a:t>
            </a:r>
            <a:r>
              <a:rPr lang="cs-CZ" dirty="0" smtClean="0"/>
              <a:t> je podíl dráhy </a:t>
            </a:r>
            <a:r>
              <a:rPr lang="cs-CZ" i="1" dirty="0" smtClean="0"/>
              <a:t>s </a:t>
            </a:r>
            <a:r>
              <a:rPr lang="cs-CZ" dirty="0" smtClean="0"/>
              <a:t>a času </a:t>
            </a:r>
            <a:r>
              <a:rPr lang="cs-CZ" i="1" dirty="0" smtClean="0"/>
              <a:t>t</a:t>
            </a:r>
            <a:r>
              <a:rPr lang="cs-CZ" dirty="0" smtClean="0"/>
              <a:t>, za který hmotný bod urazí tuto dráhu:</a:t>
            </a:r>
            <a:endParaRPr lang="cs-CZ" dirty="0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Rovnice" r:id="rId3" imgW="114120" imgH="215640" progId="Equation.3">
                  <p:embed/>
                </p:oleObj>
              </mc:Choice>
              <mc:Fallback>
                <p:oleObj name="Rovnice" r:id="rId3" imgW="11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3563888" y="1916832"/>
          <a:ext cx="1152004" cy="11329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Rovnice" r:id="rId5" imgW="431640" imgH="393480" progId="Equation.3">
                  <p:embed/>
                </p:oleObj>
              </mc:Choice>
              <mc:Fallback>
                <p:oleObj name="Rovnice" r:id="rId5" imgW="43164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1916832"/>
                        <a:ext cx="1152004" cy="11329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395536" y="4365104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Základní jednotka rychlosti je:</a:t>
            </a:r>
            <a:endParaRPr lang="cs-CZ" dirty="0"/>
          </a:p>
        </p:txBody>
      </p:sp>
      <p:graphicFrame>
        <p:nvGraphicFramePr>
          <p:cNvPr id="103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5018919"/>
              </p:ext>
            </p:extLst>
          </p:nvPr>
        </p:nvGraphicFramePr>
        <p:xfrm>
          <a:off x="4941888" y="4221163"/>
          <a:ext cx="1725612" cy="1030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Rovnice" r:id="rId7" imgW="711000" imgH="393480" progId="Equation.3">
                  <p:embed/>
                </p:oleObj>
              </mc:Choice>
              <mc:Fallback>
                <p:oleObj name="Rovnice" r:id="rId7" imgW="71100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1888" y="4221163"/>
                        <a:ext cx="1725612" cy="1030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ovéPole 12"/>
          <p:cNvSpPr txBox="1"/>
          <p:nvPr/>
        </p:nvSpPr>
        <p:spPr>
          <a:xfrm>
            <a:off x="395536" y="5373216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Často používaná jednotka rychlosti je:</a:t>
            </a:r>
            <a:endParaRPr lang="cs-CZ" dirty="0"/>
          </a:p>
        </p:txBody>
      </p:sp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4941888" y="5373688"/>
          <a:ext cx="2095500" cy="1030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Rovnice" r:id="rId9" imgW="863280" imgH="393480" progId="Equation.3">
                  <p:embed/>
                </p:oleObj>
              </mc:Choice>
              <mc:Fallback>
                <p:oleObj name="Rovnice" r:id="rId9" imgW="863280" imgH="393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1888" y="5373688"/>
                        <a:ext cx="2095500" cy="1030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NB02\Local Settings\Temporary Internet Files\Content.IE5\Z2LTAANU\MC90039103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837590" cy="874166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395536" y="2492896"/>
            <a:ext cx="8568952" cy="1440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395536" y="5157192"/>
            <a:ext cx="8568952" cy="1440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Picture 2" descr="C:\Documents and Settings\NB02\Local Settings\Temporary Internet Files\Content.IE5\Z2LTAANU\MC90039103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149080"/>
            <a:ext cx="837590" cy="874166"/>
          </a:xfrm>
          <a:prstGeom prst="rect">
            <a:avLst/>
          </a:prstGeom>
          <a:noFill/>
        </p:spPr>
      </p:pic>
      <p:sp>
        <p:nvSpPr>
          <p:cNvPr id="9" name="TextovéPole 8"/>
          <p:cNvSpPr txBox="1"/>
          <p:nvPr/>
        </p:nvSpPr>
        <p:spPr>
          <a:xfrm>
            <a:off x="3131840" y="1124744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Konstantní rychlost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059832" y="3501008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Proměnná rychlost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699792" y="5805264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Průměrná rychlost </a:t>
            </a:r>
            <a:r>
              <a:rPr lang="cs-CZ" b="1" dirty="0" smtClean="0">
                <a:solidFill>
                  <a:srgbClr val="FF0000"/>
                </a:solidFill>
              </a:rPr>
              <a:t>je stejná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491880" y="6365557"/>
            <a:ext cx="45365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>
                <a:solidFill>
                  <a:schemeClr val="bg1">
                    <a:lumMod val="65000"/>
                  </a:schemeClr>
                </a:solidFill>
              </a:rPr>
              <a:t>Zdroj: MS Office</a:t>
            </a:r>
          </a:p>
          <a:p>
            <a:endParaRPr lang="cs-CZ" dirty="0" smtClean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-7.40741E-7 L 0.86111 -0.00069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11022E-16 L 0.85972 -0.00069 " pathEditMode="relative" rAng="0" ptsTypes="AA">
                                      <p:cBhvr>
                                        <p:cTn id="8" dur="5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986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99592" y="980728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Převod:</a:t>
            </a:r>
            <a:endParaRPr lang="cs-CZ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843808" y="764704"/>
          <a:ext cx="3289300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Rovnice" r:id="rId3" imgW="1739880" imgH="419040" progId="Equation.3">
                  <p:embed/>
                </p:oleObj>
              </mc:Choice>
              <mc:Fallback>
                <p:oleObj name="Rovnice" r:id="rId3" imgW="173988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764704"/>
                        <a:ext cx="3289300" cy="854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3025775" y="1868488"/>
          <a:ext cx="2568575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Rovnice" r:id="rId5" imgW="1358640" imgH="228600" progId="Equation.3">
                  <p:embed/>
                </p:oleObj>
              </mc:Choice>
              <mc:Fallback>
                <p:oleObj name="Rovnice" r:id="rId5" imgW="135864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5775" y="1868488"/>
                        <a:ext cx="2568575" cy="465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827584" y="2708920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Zapamatujte si:</a:t>
            </a:r>
            <a:endParaRPr lang="cs-CZ" dirty="0"/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/>
        </p:nvGraphicFramePr>
        <p:xfrm>
          <a:off x="2987824" y="2852936"/>
          <a:ext cx="2593975" cy="2481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Rovnice" r:id="rId7" imgW="1371600" imgH="1218960" progId="Equation.3">
                  <p:embed/>
                </p:oleObj>
              </mc:Choice>
              <mc:Fallback>
                <p:oleObj name="Rovnice" r:id="rId7" imgW="1371600" imgH="12189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2852936"/>
                        <a:ext cx="2593975" cy="2481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3131840" y="836712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Okamžitá rychlost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19064" y="1412776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Okamžitá rychlost se při pohybu neustále mění. Tělesa brzdí a zrychlují.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19064" y="2060848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Velikost okamžité rychlosti </a:t>
            </a:r>
            <a:r>
              <a:rPr lang="cs-CZ" dirty="0" smtClean="0"/>
              <a:t>v daném bodě trajektorie je vlastně </a:t>
            </a:r>
            <a:r>
              <a:rPr lang="cs-CZ" dirty="0" smtClean="0">
                <a:solidFill>
                  <a:srgbClr val="0070C0"/>
                </a:solidFill>
              </a:rPr>
              <a:t>průměrnou</a:t>
            </a:r>
            <a:r>
              <a:rPr lang="cs-CZ" dirty="0" smtClean="0"/>
              <a:t> rychlostí v </a:t>
            </a:r>
            <a:r>
              <a:rPr lang="cs-CZ" dirty="0" smtClean="0">
                <a:solidFill>
                  <a:srgbClr val="FF0000"/>
                </a:solidFill>
              </a:rPr>
              <a:t>malém časovém intervalu na malém úseku trajektorie</a:t>
            </a:r>
            <a:r>
              <a:rPr lang="cs-CZ" dirty="0" smtClean="0"/>
              <a:t>.</a:t>
            </a:r>
            <a:endParaRPr lang="cs-CZ" dirty="0"/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3491880" y="2780928"/>
          <a:ext cx="1248916" cy="9496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7" name="Rovnice" r:id="rId3" imgW="558720" imgH="393480" progId="Equation.3">
                  <p:embed/>
                </p:oleObj>
              </mc:Choice>
              <mc:Fallback>
                <p:oleObj name="Rovnice" r:id="rId3" imgW="55872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2780928"/>
                        <a:ext cx="1248916" cy="94965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5508104" y="3356992"/>
          <a:ext cx="1944216" cy="36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8" name="Rovnice" r:id="rId5" imgW="1180800" imgH="203040" progId="Equation.3">
                  <p:embed/>
                </p:oleObj>
              </mc:Choice>
              <mc:Fallback>
                <p:oleObj name="Rovnice" r:id="rId5" imgW="118080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3356992"/>
                        <a:ext cx="1944216" cy="361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719064" y="4005064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Okamžitá rychlost je </a:t>
            </a:r>
            <a:r>
              <a:rPr lang="cs-CZ" dirty="0" smtClean="0">
                <a:solidFill>
                  <a:srgbClr val="FF0000"/>
                </a:solidFill>
              </a:rPr>
              <a:t>vektorová veličina </a:t>
            </a:r>
            <a:r>
              <a:rPr lang="cs-CZ" dirty="0" smtClean="0"/>
              <a:t>a má vždy směr </a:t>
            </a:r>
            <a:r>
              <a:rPr lang="cs-CZ" dirty="0" smtClean="0">
                <a:solidFill>
                  <a:srgbClr val="FF0000"/>
                </a:solidFill>
              </a:rPr>
              <a:t>tečny k trajektorii</a:t>
            </a:r>
            <a:r>
              <a:rPr lang="cs-CZ" dirty="0" smtClean="0"/>
              <a:t>.</a:t>
            </a:r>
            <a:endParaRPr lang="cs-CZ" dirty="0"/>
          </a:p>
        </p:txBody>
      </p:sp>
      <p:grpSp>
        <p:nvGrpSpPr>
          <p:cNvPr id="19460" name="Group 4"/>
          <p:cNvGrpSpPr>
            <a:grpSpLocks/>
          </p:cNvGrpSpPr>
          <p:nvPr/>
        </p:nvGrpSpPr>
        <p:grpSpPr bwMode="auto">
          <a:xfrm>
            <a:off x="755576" y="4725144"/>
            <a:ext cx="3014662" cy="2414588"/>
            <a:chOff x="2063" y="2044"/>
            <a:chExt cx="4746" cy="3804"/>
          </a:xfrm>
        </p:grpSpPr>
        <p:cxnSp>
          <p:nvCxnSpPr>
            <p:cNvPr id="19461" name="AutoShape 5"/>
            <p:cNvCxnSpPr>
              <a:cxnSpLocks noChangeShapeType="1"/>
            </p:cNvCxnSpPr>
            <p:nvPr/>
          </p:nvCxnSpPr>
          <p:spPr bwMode="auto">
            <a:xfrm flipV="1">
              <a:off x="2063" y="2128"/>
              <a:ext cx="3783" cy="1098"/>
            </a:xfrm>
            <a:prstGeom prst="straightConnector1">
              <a:avLst/>
            </a:prstGeom>
            <a:noFill/>
            <a:ln w="3175">
              <a:solidFill>
                <a:srgbClr val="000000"/>
              </a:solidFill>
              <a:prstDash val="dash"/>
              <a:round/>
              <a:headEnd/>
              <a:tailEnd/>
            </a:ln>
          </p:spPr>
        </p:cxnSp>
        <p:sp>
          <p:nvSpPr>
            <p:cNvPr id="19462" name="Arc 6"/>
            <p:cNvSpPr>
              <a:spLocks/>
            </p:cNvSpPr>
            <p:nvPr/>
          </p:nvSpPr>
          <p:spPr bwMode="auto">
            <a:xfrm rot="-1782144">
              <a:off x="3618" y="2044"/>
              <a:ext cx="3191" cy="380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rgbClr val="0070C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cxnSp>
          <p:nvCxnSpPr>
            <p:cNvPr id="19463" name="AutoShape 7"/>
            <p:cNvCxnSpPr>
              <a:cxnSpLocks noChangeShapeType="1"/>
            </p:cNvCxnSpPr>
            <p:nvPr/>
          </p:nvCxnSpPr>
          <p:spPr bwMode="auto">
            <a:xfrm flipV="1">
              <a:off x="3503" y="2568"/>
              <a:ext cx="817" cy="237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sp>
          <p:nvSpPr>
            <p:cNvPr id="19464" name="Text Box 8"/>
            <p:cNvSpPr txBox="1">
              <a:spLocks noChangeArrowheads="1"/>
            </p:cNvSpPr>
            <p:nvPr/>
          </p:nvSpPr>
          <p:spPr bwMode="auto">
            <a:xfrm>
              <a:off x="3696" y="2344"/>
              <a:ext cx="903" cy="5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1" u="none" strike="noStrike" cap="none" normalizeH="0" baseline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itchFamily="34" charset="0"/>
                  <a:cs typeface="Arial" pitchFamily="34" charset="0"/>
                </a:rPr>
                <a:t>v</a:t>
              </a: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2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532" y="4397890"/>
            <a:ext cx="3096344" cy="2155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340768"/>
            <a:ext cx="47625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Obdélníkový popisek 2"/>
          <p:cNvSpPr/>
          <p:nvPr/>
        </p:nvSpPr>
        <p:spPr>
          <a:xfrm rot="10800000">
            <a:off x="3203848" y="2348880"/>
            <a:ext cx="1116124" cy="792088"/>
          </a:xfrm>
          <a:prstGeom prst="wedgeRectCallout">
            <a:avLst>
              <a:gd name="adj1" fmla="val -225649"/>
              <a:gd name="adj2" fmla="val 131044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300192" y="144413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Průměrná rychlost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7" name="Obdélníkový popisek 6"/>
          <p:cNvSpPr/>
          <p:nvPr/>
        </p:nvSpPr>
        <p:spPr>
          <a:xfrm rot="10800000">
            <a:off x="3203848" y="3140967"/>
            <a:ext cx="1120502" cy="843743"/>
          </a:xfrm>
          <a:prstGeom prst="wedgeRectCallout">
            <a:avLst>
              <a:gd name="adj1" fmla="val -242717"/>
              <a:gd name="adj2" fmla="val -110662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6300192" y="449982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Okamžitá rychlost</a:t>
            </a:r>
            <a:endParaRPr lang="cs-CZ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7" grpId="0" animBg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3059832" y="620688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Rozdělení pohybů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67544" y="1124744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Podle tvaru trajektorie: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563888" y="1700808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Pohyb</a:t>
            </a:r>
          </a:p>
        </p:txBody>
      </p:sp>
      <p:sp>
        <p:nvSpPr>
          <p:cNvPr id="8" name="Šipka doprava 7"/>
          <p:cNvSpPr/>
          <p:nvPr/>
        </p:nvSpPr>
        <p:spPr>
          <a:xfrm rot="9073752">
            <a:off x="2215178" y="2361326"/>
            <a:ext cx="1596834" cy="191131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 rot="12526248" flipH="1">
            <a:off x="4231402" y="2361326"/>
            <a:ext cx="1596834" cy="191131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1115616" y="292494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přímočarý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508104" y="292494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křivočarý</a:t>
            </a:r>
          </a:p>
        </p:txBody>
      </p:sp>
      <p:pic>
        <p:nvPicPr>
          <p:cNvPr id="13" name="Picture 2" descr="C:\Documents and Settings\NB02\Local Settings\Temporary Internet Files\Content.IE5\Z2LTAANU\MC90039103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61" y="4293096"/>
            <a:ext cx="837590" cy="874166"/>
          </a:xfrm>
          <a:prstGeom prst="rect">
            <a:avLst/>
          </a:prstGeom>
          <a:noFill/>
        </p:spPr>
      </p:pic>
      <p:sp>
        <p:nvSpPr>
          <p:cNvPr id="14" name="Obdélník 13"/>
          <p:cNvSpPr/>
          <p:nvPr/>
        </p:nvSpPr>
        <p:spPr>
          <a:xfrm>
            <a:off x="395561" y="5229200"/>
            <a:ext cx="8568952" cy="1440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63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-7.40741E-7 L 0.86111 -0.00069 " pathEditMode="relative" rAng="0" ptsTypes="AA">
                                      <p:cBhvr>
                                        <p:cTn id="42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000"/>
                            </p:stCondLst>
                            <p:childTnLst>
                              <p:par>
                                <p:cTn id="44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 animBg="1"/>
      <p:bldP spid="10" grpId="0"/>
      <p:bldP spid="11" grpId="0"/>
      <p:bldP spid="14" grpId="0" animBg="1"/>
      <p:bldP spid="1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39446" y="2276872"/>
            <a:ext cx="1147317" cy="132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ovéPole 2"/>
          <p:cNvSpPr txBox="1"/>
          <p:nvPr/>
        </p:nvSpPr>
        <p:spPr>
          <a:xfrm>
            <a:off x="3059832" y="620688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Rozdělení pohybů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67544" y="1124744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Podle tvaru trajektorie: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563888" y="1700808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Pohyb</a:t>
            </a:r>
          </a:p>
        </p:txBody>
      </p:sp>
      <p:sp>
        <p:nvSpPr>
          <p:cNvPr id="7" name="Šipka doprava 6"/>
          <p:cNvSpPr/>
          <p:nvPr/>
        </p:nvSpPr>
        <p:spPr>
          <a:xfrm rot="12526248" flipH="1">
            <a:off x="4231402" y="2361326"/>
            <a:ext cx="1596834" cy="191131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5508104" y="292494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křivočarý</a:t>
            </a:r>
          </a:p>
        </p:txBody>
      </p:sp>
    </p:spTree>
    <p:extLst>
      <p:ext uri="{BB962C8B-B14F-4D97-AF65-F5344CB8AC3E}">
        <p14:creationId xmlns:p14="http://schemas.microsoft.com/office/powerpoint/2010/main" val="318583554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44444E-6 C 0.03663 -0.00047 0.07344 -0.00093 0.09375 0.00278 C 0.11406 0.00648 0.11632 0.01366 0.12188 0.02222 C 0.12743 0.03078 0.12587 0.03935 0.12708 0.05416 C 0.1283 0.06898 0.12847 0.09977 0.12917 0.11111 C 0.12986 0.12245 0.12778 0.11713 0.13125 0.12222 C 0.13472 0.12731 0.14063 0.1375 0.15 0.14166 C 0.15938 0.14583 0.17587 0.14861 0.1875 0.14722 C 0.19913 0.14583 0.20122 0.14352 0.21979 0.13333 C 0.23837 0.12315 0.27813 0.0993 0.29896 0.08611 C 0.31979 0.07291 0.32813 0.05764 0.34479 0.05416 C 0.36146 0.05069 0.38715 0.05486 0.39896 0.06528 C 0.41076 0.07569 0.41233 0.10046 0.41563 0.11666 C 0.41892 0.13287 0.41823 0.14491 0.41875 0.1625 C 0.41927 0.18009 0.41892 0.19421 0.41875 0.22222 C 0.41858 0.25023 0.41667 0.30648 0.41771 0.33055 C 0.41875 0.35463 0.41424 0.35741 0.425 0.36666 C 0.43576 0.37592 0.46094 0.38379 0.48229 0.38611 C 0.50365 0.38842 0.53351 0.38611 0.55313 0.38055 C 0.57274 0.375 0.58333 0.36597 0.6 0.35278 C 0.61667 0.33958 0.63559 0.31458 0.65313 0.30139 C 0.67066 0.28819 0.6875 0.27708 0.70521 0.27361 C 0.72292 0.27014 0.7408 0.2743 0.75938 0.28055 C 0.77795 0.2868 0.80139 0.30254 0.81667 0.31111 C 0.83194 0.31967 0.81128 0.31551 0.85104 0.33194 C 0.8908 0.34838 1.02396 0.39815 1.05521 0.40972 " pathEditMode="relative" ptsTypes="aaaaaaaaaaaaaaaaaaaaaaaaaA">
                                      <p:cBhvr>
                                        <p:cTn id="13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3059832" y="620688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Rozdělení pohybů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67544" y="1124744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Podle rychlosti: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563888" y="1700808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Pohyb</a:t>
            </a:r>
          </a:p>
        </p:txBody>
      </p:sp>
      <p:sp>
        <p:nvSpPr>
          <p:cNvPr id="8" name="Šipka doprava 7"/>
          <p:cNvSpPr/>
          <p:nvPr/>
        </p:nvSpPr>
        <p:spPr>
          <a:xfrm rot="9073752">
            <a:off x="2215178" y="2361326"/>
            <a:ext cx="1596834" cy="191131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 rot="12526248" flipH="1">
            <a:off x="4231402" y="2361326"/>
            <a:ext cx="1596834" cy="191131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1115616" y="292494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rovnoměrný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508104" y="292494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nerovnoměrný</a:t>
            </a:r>
          </a:p>
        </p:txBody>
      </p:sp>
      <p:pic>
        <p:nvPicPr>
          <p:cNvPr id="13" name="Picture 2" descr="C:\Documents and Settings\NB02\Local Settings\Temporary Internet Files\Content.IE5\Z2LTAANU\MC90039103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149080"/>
            <a:ext cx="837590" cy="874166"/>
          </a:xfrm>
          <a:prstGeom prst="rect">
            <a:avLst/>
          </a:prstGeom>
          <a:noFill/>
        </p:spPr>
      </p:pic>
      <p:sp>
        <p:nvSpPr>
          <p:cNvPr id="14" name="Obdélník 13"/>
          <p:cNvSpPr/>
          <p:nvPr/>
        </p:nvSpPr>
        <p:spPr>
          <a:xfrm>
            <a:off x="395536" y="5085184"/>
            <a:ext cx="8568952" cy="1440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3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-7.40741E-7 L 0.86111 -0.00069 " pathEditMode="relative" rAng="0" ptsTypes="AA">
                                      <p:cBhvr>
                                        <p:cTn id="23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/>
      <p:bldP spid="11" grpId="0"/>
      <p:bldP spid="14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517</TotalTime>
  <Words>202</Words>
  <Application>Microsoft Office PowerPoint</Application>
  <PresentationFormat>Předvádění na obrazovce (4:3)</PresentationFormat>
  <Paragraphs>46</Paragraphs>
  <Slides>12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4" baseType="lpstr">
      <vt:lpstr>Motiv sady Office</vt:lpstr>
      <vt:lpstr>Rovnice</vt:lpstr>
      <vt:lpstr>Mechanika I.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Děkujeme za pozornost.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Valued Acer Customer</cp:lastModifiedBy>
  <cp:revision>56</cp:revision>
  <dcterms:created xsi:type="dcterms:W3CDTF">2011-12-03T14:12:28Z</dcterms:created>
  <dcterms:modified xsi:type="dcterms:W3CDTF">2012-02-24T11:27:50Z</dcterms:modified>
</cp:coreProperties>
</file>