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8" r:id="rId4"/>
    <p:sldId id="269" r:id="rId5"/>
    <p:sldId id="270" r:id="rId6"/>
    <p:sldId id="271" r:id="rId7"/>
    <p:sldId id="272" r:id="rId8"/>
    <p:sldId id="274" r:id="rId9"/>
    <p:sldId id="273" r:id="rId10"/>
    <p:sldId id="275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2334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900CF-93C1-4B10-92FB-CA6F8ADD2108}" type="datetimeFigureOut">
              <a:rPr lang="cs-CZ" smtClean="0"/>
              <a:pPr/>
              <a:t>18.9.2012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656ED-AC9D-4FDD-B894-3067B9B22B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70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A656ED-AC9D-4FDD-B894-3067B9B22BE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1071-D46D-42FA-85E1-4BC39BAAAE79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D7978-88B5-4739-9197-A32F12466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D903F-69C9-490E-8191-C67C033C1F2C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AD522-439D-4480-AE7C-5DB1B52A9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39DA-6444-47EB-8ED9-BBA53764DE01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0B495-CEF4-4CF7-AF7D-E2FC04F068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6E75-E4C2-40D1-A473-95158F8A314A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4C95-5EA6-4F37-8908-C00C65BE3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F2A7-0C13-4236-B878-67B692083E2D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4813-2631-4CCB-BA97-6E7B62EE4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83C9A-CA82-47EB-9C2F-7BFF6A39B154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FC6B6-35B0-4E15-AA29-9EA178E006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BF21B-63F0-4FAA-9283-74BAECBCFE14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C09E2-2742-4E93-982C-E031703FB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76CBF-51B3-44F2-B1DD-0A58B85AC026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6E45-7148-4318-875A-A69B042F91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9E4BC-A848-4655-8377-AC8A679A2482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1628-3684-4515-A04D-D79445A9BC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96F8-F9EE-4B20-A07E-0BBC35E97530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02FD3-3CE9-4676-BB85-5B77E4ACF6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8BFAB-3E8E-4DE7-ABA8-97DE5D719F80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2A99-A02B-4BE2-942F-099E142B8F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5BD01-1A22-463A-864F-95042F9667B3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266B3-11B3-4719-B772-32B33437C8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C0D79-A41D-47F8-986B-B3D15886CB12}" type="datetimeFigureOut">
              <a:rPr lang="cs-CZ"/>
              <a:pPr>
                <a:defRPr/>
              </a:pPr>
              <a:t>18.9.2012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1028F-3A58-4F85-8F89-853ABBB5C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Server-AD\Spolecny\DUM%20GK\10%20FY-Mechanika%20I%20(Pia)\kinematika%201\pohyb.wmv" TargetMode="Externa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 - Kinematika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Klid a pohyb, poloha, trajektorie, dráha</a:t>
            </a:r>
            <a:endParaRPr 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VY_32_INOVACE_10-01</a:t>
            </a:r>
            <a:endParaRPr lang="cs-CZ" sz="1200" dirty="0">
              <a:solidFill>
                <a:schemeClr val="bg1">
                  <a:lumMod val="65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87824" y="90872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Trajektorie a dráha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170080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Dráha </a:t>
            </a:r>
            <a:r>
              <a:rPr lang="cs-CZ" dirty="0" smtClean="0"/>
              <a:t>- délka trajektorie, po které se hmotný bod pohyboval</a:t>
            </a:r>
          </a:p>
          <a:p>
            <a:r>
              <a:rPr lang="cs-CZ" dirty="0" smtClean="0"/>
              <a:t>           -  fyzikální veličina</a:t>
            </a:r>
          </a:p>
          <a:p>
            <a:r>
              <a:rPr lang="cs-CZ" dirty="0" smtClean="0"/>
              <a:t>           -  značka  </a:t>
            </a:r>
            <a:r>
              <a:rPr lang="cs-CZ" i="1" dirty="0" smtClean="0"/>
              <a:t>s ,  </a:t>
            </a:r>
            <a:r>
              <a:rPr lang="cs-CZ" dirty="0" smtClean="0"/>
              <a:t>jednotka </a:t>
            </a:r>
            <a:r>
              <a:rPr lang="cs-CZ" i="1" dirty="0" smtClean="0"/>
              <a:t> m</a:t>
            </a:r>
          </a:p>
          <a:p>
            <a:endParaRPr lang="cs-CZ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7488832" cy="28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 rot="2461478">
            <a:off x="55241" y="451763"/>
            <a:ext cx="1466850" cy="236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611560" y="5157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s = 250 m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60032" y="2492896"/>
            <a:ext cx="50405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2.22222E-6 C 0.00573 -0.0007 0.01146 -0.00116 0.02188 2.22222E-6 C 0.0323 0.00116 0.05313 0.00208 0.06251 0.00694 C 0.07188 0.0118 0.07501 0.01065 0.07813 0.02916 C 0.08126 0.04768 0.07448 0.09768 0.08126 0.11805 C 0.08803 0.13842 0.09896 0.15092 0.11876 0.15139 C 0.13855 0.15185 0.1757 0.13264 0.20001 0.12083 C 0.22431 0.10903 0.24983 0.09097 0.26459 0.08055 C 0.27935 0.07014 0.27605 0.0625 0.28855 0.05833 C 0.30105 0.05416 0.32639 0.05116 0.33959 0.05555 C 0.35278 0.05995 0.36164 0.05972 0.36771 0.08472 C 0.37379 0.10972 0.37501 0.15879 0.37605 0.20555 C 0.37709 0.25231 0.36025 0.33472 0.37396 0.36528 C 0.38768 0.39583 0.43334 0.38611 0.45834 0.38889 C 0.48334 0.39166 0.50504 0.38935 0.52396 0.38194 C 0.54289 0.37453 0.55643 0.35833 0.57188 0.34444 C 0.58733 0.33055 0.60087 0.30972 0.61667 0.29861 C 0.63247 0.2875 0.64653 0.28032 0.66667 0.27778 C 0.68681 0.27523 0.71285 0.27338 0.73751 0.28333 C 0.76216 0.29328 0.80174 0.32847 0.81459 0.3375 " pathEditMode="relative" ptsTypes="aaaaaaaaaaaaaaaaaaaA">
                                      <p:cBhvr>
                                        <p:cTn id="29" dur="5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971600" y="105273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Kinematika popisuje pohyb tělesa bez ohledu na jeho příčiny.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1412776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Zkoumá</a:t>
            </a:r>
            <a:r>
              <a:rPr lang="cs-CZ" dirty="0" smtClean="0"/>
              <a:t> „Jak se těleso pohybuje“.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Nezkoumá</a:t>
            </a:r>
            <a:r>
              <a:rPr lang="cs-CZ" dirty="0" smtClean="0"/>
              <a:t> „Proč se těleso pohybuje“.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1880" y="314096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Pevná tělesa: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11265" name="Picture 1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2304256" cy="1446778"/>
          </a:xfrm>
          <a:prstGeom prst="rect">
            <a:avLst/>
          </a:prstGeom>
          <a:noFill/>
        </p:spPr>
      </p:pic>
      <p:pic>
        <p:nvPicPr>
          <p:cNvPr id="11266" name="Picture 2" descr="C:\Documents and Settings\NB02\Local Settings\Temporary Internet Files\Content.IE5\Z2LTAANU\MC9003204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293096"/>
            <a:ext cx="1822399" cy="1751990"/>
          </a:xfrm>
          <a:prstGeom prst="rect">
            <a:avLst/>
          </a:prstGeom>
          <a:noFill/>
        </p:spPr>
      </p:pic>
      <p:pic>
        <p:nvPicPr>
          <p:cNvPr id="11267" name="Picture 3" descr="C:\Documents and Settings\NB02\Local Settings\Temporary Internet Files\Content.IE5\CGQFZJQZ\MC9004315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636912"/>
            <a:ext cx="2286521" cy="2286521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3995936" y="6365557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Zdroj: MS Office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8367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zjednodušení popisu pohybu těles zavedeme pojem: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59832" y="162880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Hmotný bod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9289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Hmotný bod je </a:t>
            </a:r>
            <a:r>
              <a:rPr lang="cs-CZ" b="1" dirty="0" smtClean="0">
                <a:solidFill>
                  <a:srgbClr val="0070C0"/>
                </a:solidFill>
              </a:rPr>
              <a:t>fyzikální model tělesa</a:t>
            </a:r>
            <a:r>
              <a:rPr lang="cs-CZ" dirty="0" smtClean="0"/>
              <a:t>, pro který platí: </a:t>
            </a:r>
          </a:p>
          <a:p>
            <a:endParaRPr lang="cs-CZ" dirty="0" smtClean="0"/>
          </a:p>
          <a:p>
            <a:r>
              <a:rPr lang="cs-CZ" dirty="0" smtClean="0"/>
              <a:t>    - má hmotnost </a:t>
            </a:r>
            <a:r>
              <a:rPr lang="cs-CZ" b="1" dirty="0" smtClean="0">
                <a:solidFill>
                  <a:srgbClr val="0070C0"/>
                </a:solidFill>
              </a:rPr>
              <a:t>rovnou</a:t>
            </a:r>
            <a:r>
              <a:rPr lang="cs-CZ" dirty="0" smtClean="0"/>
              <a:t> hmotnosti tělesa</a:t>
            </a:r>
          </a:p>
          <a:p>
            <a:r>
              <a:rPr lang="cs-CZ" dirty="0"/>
              <a:t> </a:t>
            </a:r>
            <a:r>
              <a:rPr lang="cs-CZ" dirty="0" smtClean="0"/>
              <a:t>   - </a:t>
            </a:r>
            <a:r>
              <a:rPr lang="cs-CZ" b="1" dirty="0" smtClean="0">
                <a:solidFill>
                  <a:srgbClr val="0070C0"/>
                </a:solidFill>
              </a:rPr>
              <a:t>zanedbáváme</a:t>
            </a:r>
            <a:r>
              <a:rPr lang="cs-CZ" dirty="0" smtClean="0"/>
              <a:t> jeho tvar a rozměry</a:t>
            </a:r>
          </a:p>
        </p:txBody>
      </p:sp>
      <p:sp>
        <p:nvSpPr>
          <p:cNvPr id="6" name="Elipsa 5"/>
          <p:cNvSpPr/>
          <p:nvPr/>
        </p:nvSpPr>
        <p:spPr>
          <a:xfrm>
            <a:off x="4139952" y="4941168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645024"/>
            <a:ext cx="3810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987824" y="6119336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http://www.</a:t>
            </a:r>
            <a:r>
              <a:rPr lang="cs-CZ" sz="800" dirty="0" err="1" smtClean="0">
                <a:solidFill>
                  <a:schemeClr val="bg1">
                    <a:lumMod val="65000"/>
                  </a:schemeClr>
                </a:solidFill>
              </a:rPr>
              <a:t>educol.net</a:t>
            </a:r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/image-autobus-i15211.html</a:t>
            </a:r>
            <a:b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název obrázku: Image autobus</a:t>
            </a:r>
            <a:b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autor: © </a:t>
            </a:r>
            <a:r>
              <a:rPr lang="cs-CZ" sz="800" dirty="0" err="1" smtClean="0">
                <a:solidFill>
                  <a:schemeClr val="bg1">
                    <a:lumMod val="65000"/>
                  </a:schemeClr>
                </a:solidFill>
              </a:rPr>
              <a:t>colorpix.be</a:t>
            </a:r>
            <a:endParaRPr lang="cs-CZ" sz="8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48148E-6 L -0.53142 1.48148E-6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 animBg="1"/>
      <p:bldP spid="6" grpId="1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Pohyb a klid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780928"/>
            <a:ext cx="3384376" cy="213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ohyb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2420888"/>
            <a:ext cx="4104117" cy="307808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987824" y="6119336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Autor videa  a fotografie: Alan Pieczonka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0">
                <p:cTn id="15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460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Těleso se </a:t>
            </a:r>
            <a:r>
              <a:rPr lang="cs-CZ" dirty="0" smtClean="0">
                <a:solidFill>
                  <a:srgbClr val="0070C0"/>
                </a:solidFill>
              </a:rPr>
              <a:t>pohybuje</a:t>
            </a:r>
            <a:r>
              <a:rPr lang="cs-CZ" dirty="0" smtClean="0"/>
              <a:t>, jestliže se </a:t>
            </a:r>
            <a:r>
              <a:rPr lang="cs-CZ" dirty="0" smtClean="0">
                <a:solidFill>
                  <a:srgbClr val="0070C0"/>
                </a:solidFill>
              </a:rPr>
              <a:t>mění</a:t>
            </a:r>
            <a:r>
              <a:rPr lang="cs-CZ" dirty="0" smtClean="0"/>
              <a:t> jeho poloha vzhledem k jiným tělesům.</a:t>
            </a:r>
          </a:p>
          <a:p>
            <a:r>
              <a:rPr lang="cs-CZ" dirty="0" smtClean="0"/>
              <a:t>Těleso je v </a:t>
            </a:r>
            <a:r>
              <a:rPr lang="cs-CZ" dirty="0" smtClean="0">
                <a:solidFill>
                  <a:srgbClr val="0070C0"/>
                </a:solidFill>
              </a:rPr>
              <a:t>klidu</a:t>
            </a:r>
            <a:r>
              <a:rPr lang="cs-CZ" dirty="0" smtClean="0"/>
              <a:t>, jestliže se </a:t>
            </a:r>
            <a:r>
              <a:rPr lang="cs-CZ" dirty="0" smtClean="0">
                <a:solidFill>
                  <a:srgbClr val="0070C0"/>
                </a:solidFill>
              </a:rPr>
              <a:t>nemění</a:t>
            </a:r>
            <a:r>
              <a:rPr lang="cs-CZ" dirty="0" smtClean="0"/>
              <a:t> jeho poloha vzhledem k jiným tělesům.</a:t>
            </a:r>
          </a:p>
          <a:p>
            <a:endParaRPr lang="cs-CZ" dirty="0" smtClean="0"/>
          </a:p>
          <a:p>
            <a:r>
              <a:rPr lang="cs-CZ" dirty="0" smtClean="0"/>
              <a:t>Klid i pohyb jsou vždy </a:t>
            </a:r>
            <a:r>
              <a:rPr lang="cs-CZ" dirty="0" smtClean="0">
                <a:solidFill>
                  <a:srgbClr val="FF0000"/>
                </a:solidFill>
              </a:rPr>
              <a:t>relativní</a:t>
            </a:r>
            <a:r>
              <a:rPr lang="cs-CZ" dirty="0" smtClean="0"/>
              <a:t>, jejich popis závisí na volbě </a:t>
            </a:r>
            <a:r>
              <a:rPr lang="cs-CZ" dirty="0" smtClean="0">
                <a:solidFill>
                  <a:srgbClr val="FF0000"/>
                </a:solidFill>
              </a:rPr>
              <a:t>vztažného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tělesa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180528" y="3429000"/>
            <a:ext cx="9324528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Skupina 11"/>
          <p:cNvGrpSpPr/>
          <p:nvPr/>
        </p:nvGrpSpPr>
        <p:grpSpPr>
          <a:xfrm>
            <a:off x="3275856" y="4221088"/>
            <a:ext cx="3152775" cy="1914525"/>
            <a:chOff x="3779912" y="2564904"/>
            <a:chExt cx="3152775" cy="1914525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79912" y="2564904"/>
              <a:ext cx="3152775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5761335" y="2965450"/>
              <a:ext cx="317500" cy="434975"/>
              <a:chOff x="4600" y="2221"/>
              <a:chExt cx="500" cy="683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7" name="Skupina 16"/>
          <p:cNvGrpSpPr/>
          <p:nvPr/>
        </p:nvGrpSpPr>
        <p:grpSpPr>
          <a:xfrm>
            <a:off x="467544" y="2276872"/>
            <a:ext cx="1584176" cy="729372"/>
            <a:chOff x="467544" y="2276872"/>
            <a:chExt cx="1584176" cy="729372"/>
          </a:xfrm>
        </p:grpSpPr>
        <p:grpSp>
          <p:nvGrpSpPr>
            <p:cNvPr id="2058" name="Group 10"/>
            <p:cNvGrpSpPr>
              <a:grpSpLocks/>
            </p:cNvGrpSpPr>
            <p:nvPr/>
          </p:nvGrpSpPr>
          <p:grpSpPr bwMode="auto">
            <a:xfrm>
              <a:off x="827584" y="2276872"/>
              <a:ext cx="317500" cy="434975"/>
              <a:chOff x="4600" y="2221"/>
              <a:chExt cx="500" cy="683"/>
            </a:xfrm>
          </p:grpSpPr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6" name="TextovéPole 15"/>
            <p:cNvSpPr txBox="1"/>
            <p:nvPr/>
          </p:nvSpPr>
          <p:spPr>
            <a:xfrm>
              <a:off x="467544" y="263691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70C0"/>
                  </a:solidFill>
                </a:rPr>
                <a:t>Pepíček</a:t>
              </a: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3491880" y="6365557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Autor fotografie: Alan Pieczonka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7158 -0.01365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180528" y="3429000"/>
            <a:ext cx="9324528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Skupina 4"/>
          <p:cNvGrpSpPr/>
          <p:nvPr/>
        </p:nvGrpSpPr>
        <p:grpSpPr>
          <a:xfrm>
            <a:off x="2843808" y="4149080"/>
            <a:ext cx="3152775" cy="1914525"/>
            <a:chOff x="3779912" y="2564904"/>
            <a:chExt cx="3152775" cy="1914525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79912" y="2564904"/>
              <a:ext cx="3152775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5761335" y="2965450"/>
              <a:ext cx="317500" cy="434975"/>
              <a:chOff x="4600" y="2221"/>
              <a:chExt cx="500" cy="683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" name="AutoShape 9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sp>
        <p:nvSpPr>
          <p:cNvPr id="10" name="TextovéPole 9"/>
          <p:cNvSpPr txBox="1"/>
          <p:nvPr/>
        </p:nvSpPr>
        <p:spPr>
          <a:xfrm>
            <a:off x="539552" y="764704"/>
            <a:ext cx="8460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Těleso se </a:t>
            </a:r>
            <a:r>
              <a:rPr lang="cs-CZ" dirty="0" smtClean="0">
                <a:solidFill>
                  <a:srgbClr val="0070C0"/>
                </a:solidFill>
              </a:rPr>
              <a:t>pohybuje</a:t>
            </a:r>
            <a:r>
              <a:rPr lang="cs-CZ" dirty="0" smtClean="0"/>
              <a:t>, jestliže se </a:t>
            </a:r>
            <a:r>
              <a:rPr lang="cs-CZ" dirty="0" smtClean="0">
                <a:solidFill>
                  <a:srgbClr val="0070C0"/>
                </a:solidFill>
              </a:rPr>
              <a:t>mění</a:t>
            </a:r>
            <a:r>
              <a:rPr lang="cs-CZ" dirty="0" smtClean="0"/>
              <a:t> jeho poloha vzhledem k jiným tělesům.</a:t>
            </a:r>
          </a:p>
          <a:p>
            <a:r>
              <a:rPr lang="cs-CZ" dirty="0" smtClean="0"/>
              <a:t>Těleso je v </a:t>
            </a:r>
            <a:r>
              <a:rPr lang="cs-CZ" dirty="0" smtClean="0">
                <a:solidFill>
                  <a:srgbClr val="0070C0"/>
                </a:solidFill>
              </a:rPr>
              <a:t>klidu</a:t>
            </a:r>
            <a:r>
              <a:rPr lang="cs-CZ" dirty="0" smtClean="0"/>
              <a:t>, jestliže se </a:t>
            </a:r>
            <a:r>
              <a:rPr lang="cs-CZ" dirty="0" smtClean="0">
                <a:solidFill>
                  <a:srgbClr val="0070C0"/>
                </a:solidFill>
              </a:rPr>
              <a:t>nemění</a:t>
            </a:r>
            <a:r>
              <a:rPr lang="cs-CZ" dirty="0" smtClean="0"/>
              <a:t> jeho poloha vzhledem k jiným tělesům.</a:t>
            </a:r>
          </a:p>
          <a:p>
            <a:endParaRPr lang="cs-CZ" dirty="0" smtClean="0"/>
          </a:p>
          <a:p>
            <a:r>
              <a:rPr lang="cs-CZ" dirty="0" smtClean="0"/>
              <a:t>Klid i pohyb jsou vždy </a:t>
            </a:r>
            <a:r>
              <a:rPr lang="cs-CZ" dirty="0" smtClean="0">
                <a:solidFill>
                  <a:srgbClr val="FF0000"/>
                </a:solidFill>
              </a:rPr>
              <a:t>relativní</a:t>
            </a:r>
            <a:r>
              <a:rPr lang="cs-CZ" dirty="0" smtClean="0"/>
              <a:t>, jejich popis závisí na volbě </a:t>
            </a:r>
            <a:r>
              <a:rPr lang="cs-CZ" dirty="0" smtClean="0">
                <a:solidFill>
                  <a:srgbClr val="FF0000"/>
                </a:solidFill>
              </a:rPr>
              <a:t>vztažného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tělesa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  <p:grpSp>
        <p:nvGrpSpPr>
          <p:cNvPr id="11" name="Skupina 10"/>
          <p:cNvGrpSpPr/>
          <p:nvPr/>
        </p:nvGrpSpPr>
        <p:grpSpPr>
          <a:xfrm>
            <a:off x="467544" y="2276872"/>
            <a:ext cx="1584176" cy="729372"/>
            <a:chOff x="467544" y="2276872"/>
            <a:chExt cx="1584176" cy="729372"/>
          </a:xfrm>
        </p:grpSpPr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827584" y="2276872"/>
              <a:ext cx="317500" cy="434975"/>
              <a:chOff x="4600" y="2221"/>
              <a:chExt cx="500" cy="683"/>
            </a:xfrm>
          </p:grpSpPr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3" name="TextovéPole 12"/>
            <p:cNvSpPr txBox="1"/>
            <p:nvPr/>
          </p:nvSpPr>
          <p:spPr>
            <a:xfrm>
              <a:off x="467544" y="263691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70C0"/>
                  </a:solidFill>
                </a:rPr>
                <a:t>Pepíček</a:t>
              </a:r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1.0257 -0.00208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987824" y="90872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Poloha hmotného bodu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2" y="177281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Spojením vztažného tělesa se soustavou souřadnic získáme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                             vztažnou soustavu.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-180528" y="3140968"/>
            <a:ext cx="9324528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2627784" y="3212976"/>
            <a:ext cx="3048000" cy="2733675"/>
            <a:chOff x="3470" y="899"/>
            <a:chExt cx="4800" cy="4305"/>
          </a:xfrm>
        </p:grpSpPr>
        <p:cxnSp>
          <p:nvCxnSpPr>
            <p:cNvPr id="3082" name="AutoShape 10"/>
            <p:cNvCxnSpPr>
              <a:cxnSpLocks noChangeShapeType="1"/>
            </p:cNvCxnSpPr>
            <p:nvPr/>
          </p:nvCxnSpPr>
          <p:spPr bwMode="auto">
            <a:xfrm flipV="1">
              <a:off x="5320" y="1180"/>
              <a:ext cx="0" cy="21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3" name="AutoShape 11"/>
            <p:cNvCxnSpPr>
              <a:cxnSpLocks noChangeShapeType="1"/>
            </p:cNvCxnSpPr>
            <p:nvPr/>
          </p:nvCxnSpPr>
          <p:spPr bwMode="auto">
            <a:xfrm rot="5400000" flipV="1">
              <a:off x="6410" y="2265"/>
              <a:ext cx="0" cy="21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4" name="AutoShape 12"/>
            <p:cNvCxnSpPr>
              <a:cxnSpLocks noChangeShapeType="1"/>
            </p:cNvCxnSpPr>
            <p:nvPr/>
          </p:nvCxnSpPr>
          <p:spPr bwMode="auto">
            <a:xfrm rot="13500000" flipV="1">
              <a:off x="4550" y="3034"/>
              <a:ext cx="0" cy="21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7330" y="3254"/>
              <a:ext cx="940" cy="58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x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4970" y="899"/>
              <a:ext cx="940" cy="58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70" y="4542"/>
              <a:ext cx="940" cy="58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692696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Poloha hmotného bodu je určena </a:t>
            </a:r>
            <a:r>
              <a:rPr lang="cs-CZ" dirty="0" smtClean="0">
                <a:solidFill>
                  <a:srgbClr val="0070C0"/>
                </a:solidFill>
              </a:rPr>
              <a:t>souřadnicemi x, y, z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                                         </a:t>
            </a:r>
            <a:r>
              <a:rPr lang="cs-CZ" dirty="0" smtClean="0"/>
              <a:t>nebo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                          polohovým vektorem </a:t>
            </a:r>
            <a:r>
              <a:rPr lang="cs-CZ" b="1" dirty="0" smtClean="0">
                <a:solidFill>
                  <a:srgbClr val="0070C0"/>
                </a:solidFill>
              </a:rPr>
              <a:t>r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</p:txBody>
      </p:sp>
      <p:grpSp>
        <p:nvGrpSpPr>
          <p:cNvPr id="4142" name="Group 46"/>
          <p:cNvGrpSpPr>
            <a:grpSpLocks/>
          </p:cNvGrpSpPr>
          <p:nvPr/>
        </p:nvGrpSpPr>
        <p:grpSpPr bwMode="auto">
          <a:xfrm>
            <a:off x="539552" y="1988840"/>
            <a:ext cx="7993139" cy="3672408"/>
            <a:chOff x="2300" y="900"/>
            <a:chExt cx="9370" cy="4305"/>
          </a:xfrm>
        </p:grpSpPr>
        <p:grpSp>
          <p:nvGrpSpPr>
            <p:cNvPr id="4143" name="Group 47"/>
            <p:cNvGrpSpPr>
              <a:grpSpLocks/>
            </p:cNvGrpSpPr>
            <p:nvPr/>
          </p:nvGrpSpPr>
          <p:grpSpPr bwMode="auto">
            <a:xfrm>
              <a:off x="2300" y="900"/>
              <a:ext cx="4800" cy="4305"/>
              <a:chOff x="2300" y="900"/>
              <a:chExt cx="4800" cy="4305"/>
            </a:xfrm>
          </p:grpSpPr>
          <p:grpSp>
            <p:nvGrpSpPr>
              <p:cNvPr id="4144" name="Group 48"/>
              <p:cNvGrpSpPr>
                <a:grpSpLocks/>
              </p:cNvGrpSpPr>
              <p:nvPr/>
            </p:nvGrpSpPr>
            <p:grpSpPr bwMode="auto">
              <a:xfrm>
                <a:off x="2300" y="900"/>
                <a:ext cx="4800" cy="4305"/>
                <a:chOff x="3470" y="899"/>
                <a:chExt cx="4800" cy="4305"/>
              </a:xfrm>
            </p:grpSpPr>
            <p:cxnSp>
              <p:nvCxnSpPr>
                <p:cNvPr id="4145" name="AutoShape 4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320" y="1180"/>
                  <a:ext cx="0" cy="21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146" name="AutoShape 50"/>
                <p:cNvCxnSpPr>
                  <a:cxnSpLocks noChangeShapeType="1"/>
                </p:cNvCxnSpPr>
                <p:nvPr/>
              </p:nvCxnSpPr>
              <p:spPr bwMode="auto">
                <a:xfrm rot="5400000" flipV="1">
                  <a:off x="6410" y="2265"/>
                  <a:ext cx="0" cy="21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147" name="AutoShape 51"/>
                <p:cNvCxnSpPr>
                  <a:cxnSpLocks noChangeShapeType="1"/>
                </p:cNvCxnSpPr>
                <p:nvPr/>
              </p:nvCxnSpPr>
              <p:spPr bwMode="auto">
                <a:xfrm rot="13500000" flipV="1">
                  <a:off x="4550" y="3034"/>
                  <a:ext cx="0" cy="21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4148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7330" y="3254"/>
                  <a:ext cx="940" cy="58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cs-CZ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cs-CZ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4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970" y="899"/>
                  <a:ext cx="940" cy="58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cs-CZ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cs-CZ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5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470" y="4542"/>
                  <a:ext cx="940" cy="58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cs-CZ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cs-CZ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51" name="AutoShape 55"/>
              <p:cNvSpPr>
                <a:spLocks noChangeArrowheads="1"/>
              </p:cNvSpPr>
              <p:nvPr/>
            </p:nvSpPr>
            <p:spPr bwMode="auto">
              <a:xfrm>
                <a:off x="3740" y="2185"/>
                <a:ext cx="2270" cy="1550"/>
              </a:xfrm>
              <a:prstGeom prst="cube">
                <a:avLst>
                  <a:gd name="adj" fmla="val 25000"/>
                </a:avLst>
              </a:prstGeom>
              <a:noFill/>
              <a:ln w="9525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4152" name="Oval 56"/>
              <p:cNvSpPr>
                <a:spLocks noChangeArrowheads="1"/>
              </p:cNvSpPr>
              <p:nvPr/>
            </p:nvSpPr>
            <p:spPr bwMode="auto">
              <a:xfrm>
                <a:off x="5550" y="2521"/>
                <a:ext cx="143" cy="143"/>
              </a:xfrm>
              <a:prstGeom prst="ellipse">
                <a:avLst/>
              </a:prstGeom>
              <a:solidFill>
                <a:srgbClr val="0070C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4153" name="Group 57"/>
            <p:cNvGrpSpPr>
              <a:grpSpLocks/>
            </p:cNvGrpSpPr>
            <p:nvPr/>
          </p:nvGrpSpPr>
          <p:grpSpPr bwMode="auto">
            <a:xfrm>
              <a:off x="6870" y="900"/>
              <a:ext cx="4800" cy="4305"/>
              <a:chOff x="3470" y="899"/>
              <a:chExt cx="4800" cy="4305"/>
            </a:xfrm>
          </p:grpSpPr>
          <p:cxnSp>
            <p:nvCxnSpPr>
              <p:cNvPr id="4154" name="AutoShape 58"/>
              <p:cNvCxnSpPr>
                <a:cxnSpLocks noChangeShapeType="1"/>
              </p:cNvCxnSpPr>
              <p:nvPr/>
            </p:nvCxnSpPr>
            <p:spPr bwMode="auto">
              <a:xfrm flipV="1">
                <a:off x="5320" y="1180"/>
                <a:ext cx="0" cy="217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55" name="AutoShape 59"/>
              <p:cNvCxnSpPr>
                <a:cxnSpLocks noChangeShapeType="1"/>
              </p:cNvCxnSpPr>
              <p:nvPr/>
            </p:nvCxnSpPr>
            <p:spPr bwMode="auto">
              <a:xfrm rot="5400000" flipV="1">
                <a:off x="6410" y="2265"/>
                <a:ext cx="0" cy="217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156" name="AutoShape 60"/>
              <p:cNvCxnSpPr>
                <a:cxnSpLocks noChangeShapeType="1"/>
              </p:cNvCxnSpPr>
              <p:nvPr/>
            </p:nvCxnSpPr>
            <p:spPr bwMode="auto">
              <a:xfrm rot="13500000" flipV="1">
                <a:off x="4550" y="3034"/>
                <a:ext cx="0" cy="217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4157" name="Text Box 61"/>
              <p:cNvSpPr txBox="1">
                <a:spLocks noChangeArrowheads="1"/>
              </p:cNvSpPr>
              <p:nvPr/>
            </p:nvSpPr>
            <p:spPr bwMode="auto">
              <a:xfrm>
                <a:off x="7330" y="3254"/>
                <a:ext cx="940" cy="58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x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58" name="Text Box 62"/>
              <p:cNvSpPr txBox="1">
                <a:spLocks noChangeArrowheads="1"/>
              </p:cNvSpPr>
              <p:nvPr/>
            </p:nvSpPr>
            <p:spPr bwMode="auto">
              <a:xfrm>
                <a:off x="4970" y="899"/>
                <a:ext cx="940" cy="58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y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59" name="Text Box 63"/>
              <p:cNvSpPr txBox="1">
                <a:spLocks noChangeArrowheads="1"/>
              </p:cNvSpPr>
              <p:nvPr/>
            </p:nvSpPr>
            <p:spPr bwMode="auto">
              <a:xfrm>
                <a:off x="3470" y="4542"/>
                <a:ext cx="940" cy="58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z</a:t>
                </a: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160" name="AutoShape 64"/>
            <p:cNvSpPr>
              <a:spLocks noChangeArrowheads="1"/>
            </p:cNvSpPr>
            <p:nvPr/>
          </p:nvSpPr>
          <p:spPr bwMode="auto">
            <a:xfrm>
              <a:off x="8310" y="2185"/>
              <a:ext cx="2270" cy="155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auto">
            <a:xfrm>
              <a:off x="10120" y="2521"/>
              <a:ext cx="143" cy="143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4162" name="AutoShape 66"/>
            <p:cNvCxnSpPr>
              <a:cxnSpLocks noChangeShapeType="1"/>
            </p:cNvCxnSpPr>
            <p:nvPr/>
          </p:nvCxnSpPr>
          <p:spPr bwMode="auto">
            <a:xfrm flipV="1">
              <a:off x="8725" y="2591"/>
              <a:ext cx="1465" cy="761"/>
            </a:xfrm>
            <a:prstGeom prst="straightConnector1">
              <a:avLst/>
            </a:prstGeom>
            <a:noFill/>
            <a:ln w="38100">
              <a:solidFill>
                <a:srgbClr val="4F81BD"/>
              </a:solidFill>
              <a:round/>
              <a:headEnd/>
              <a:tailEnd type="triangle" w="med" len="med"/>
            </a:ln>
          </p:spPr>
        </p:cxnSp>
        <p:sp>
          <p:nvSpPr>
            <p:cNvPr id="4163" name="Text Box 67"/>
            <p:cNvSpPr txBox="1">
              <a:spLocks noChangeArrowheads="1"/>
            </p:cNvSpPr>
            <p:nvPr/>
          </p:nvSpPr>
          <p:spPr bwMode="auto">
            <a:xfrm>
              <a:off x="9220" y="2614"/>
              <a:ext cx="76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cs typeface="Arial" pitchFamily="34" charset="0"/>
                </a:rPr>
                <a:t>r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" name="TextovéPole 69"/>
          <p:cNvSpPr txBox="1"/>
          <p:nvPr/>
        </p:nvSpPr>
        <p:spPr>
          <a:xfrm>
            <a:off x="3203848" y="29969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x,z,y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cs-CZ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87824" y="908720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Trajektorie a dráha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170080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Trajektorie </a:t>
            </a:r>
            <a:r>
              <a:rPr lang="cs-CZ" dirty="0" smtClean="0"/>
              <a:t>– geometrická čára, po které se hmotný bod pohybuje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46" y="2276872"/>
            <a:ext cx="1147317" cy="132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852936"/>
            <a:ext cx="7488832" cy="28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3851920" y="6365557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Zdroj: MS Office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C 0.03663 -0.00047 0.07344 -0.00093 0.09375 0.00278 C 0.11406 0.00648 0.11632 0.01366 0.12188 0.02222 C 0.12743 0.03078 0.12587 0.03935 0.12708 0.05416 C 0.1283 0.06898 0.12847 0.09977 0.12917 0.11111 C 0.12986 0.12245 0.12778 0.11713 0.13125 0.12222 C 0.13472 0.12731 0.14063 0.1375 0.15 0.14166 C 0.15938 0.14583 0.17587 0.14861 0.1875 0.14722 C 0.19913 0.14583 0.20122 0.14352 0.21979 0.13333 C 0.23837 0.12315 0.27813 0.0993 0.29896 0.08611 C 0.31979 0.07291 0.32813 0.05764 0.34479 0.05416 C 0.36146 0.05069 0.38715 0.05486 0.39896 0.06528 C 0.41076 0.07569 0.41233 0.10046 0.41563 0.11666 C 0.41892 0.13287 0.41823 0.14491 0.41875 0.1625 C 0.41927 0.18009 0.41892 0.19421 0.41875 0.22222 C 0.41858 0.25023 0.41667 0.30648 0.41771 0.33055 C 0.41875 0.35463 0.41424 0.35741 0.425 0.36666 C 0.43576 0.37592 0.46094 0.38379 0.48229 0.38611 C 0.50365 0.38842 0.53351 0.38611 0.55313 0.38055 C 0.57274 0.375 0.58333 0.36597 0.6 0.35278 C 0.61667 0.33958 0.63559 0.31458 0.65313 0.30139 C 0.67066 0.28819 0.6875 0.27708 0.70521 0.27361 C 0.72292 0.27014 0.7408 0.2743 0.75938 0.28055 C 0.77795 0.2868 0.80139 0.30254 0.81667 0.31111 C 0.83194 0.31967 0.81128 0.31551 0.85104 0.33194 C 0.8908 0.34838 1.02396 0.39815 1.05521 0.40972 " pathEditMode="relative" ptsTypes="aaaaaaaaaaaaaaaaaaaaaaaaaA">
                                      <p:cBhvr>
                                        <p:cTn id="27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292</Words>
  <Application>Microsoft Office PowerPoint</Application>
  <PresentationFormat>Předvádění na obrazovce (4:3)</PresentationFormat>
  <Paragraphs>56</Paragraphs>
  <Slides>11</Slides>
  <Notes>1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 - Kinematika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56</cp:revision>
  <dcterms:created xsi:type="dcterms:W3CDTF">2011-12-03T14:12:28Z</dcterms:created>
  <dcterms:modified xsi:type="dcterms:W3CDTF">2012-09-18T08:15:46Z</dcterms:modified>
</cp:coreProperties>
</file>