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e/ec/Cloning_diagram_english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7/77/Tweeling1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ikiskripta.eu/images/3/39/RodokmenZnak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kiskripta.eu/images/4/47/AD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6/69/Dollyscotland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Rodokmen, klonování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cs-CZ" smtClean="0">
              <a:solidFill>
                <a:schemeClr val="bg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klonování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Nejprve se odstraní z vajíčka jádro</a:t>
            </a:r>
          </a:p>
          <a:p>
            <a:r>
              <a:rPr lang="cs-CZ" smtClean="0"/>
              <a:t>Zároveň se z určité tkáně (obvykle jiného jedince) izolují buňky (nejvhodnější embryonální kmenové či blastomery z moruly)</a:t>
            </a:r>
          </a:p>
          <a:p>
            <a:r>
              <a:rPr lang="cs-CZ" smtClean="0"/>
              <a:t>Do vajíčka se buňka vpraví a elektricky se navodí jejich fúze (2n útvar </a:t>
            </a:r>
            <a:r>
              <a:rPr lang="cs-CZ" smtClean="0">
                <a:cs typeface="Arial" charset="0"/>
              </a:rPr>
              <a:t>→ embryo)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609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Autor:Belkorin,Wikibob, Název:Cloning diagram english.svg, Zdroj:http://cs.wikipedia.org/wiki/Soubor:Cloning_diagram_english.svg, Licence:http://creativecommons.org/licenses/by-sa/3.0/deed.cs</a:t>
            </a:r>
          </a:p>
        </p:txBody>
      </p:sp>
      <p:pic>
        <p:nvPicPr>
          <p:cNvPr id="681989" name="Picture 5" descr="Soubor:Cloning diagram english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9263"/>
            <a:ext cx="8382000" cy="552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Jednovaječná dvojčata – přirozený klon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0"/>
            <a:ext cx="82296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Autor:We El, Název:Tweeling1.jpg, Zdroj:http://cs.wikipedia.org/wiki/Soubor:Tweeling1.jpg, Licence:http://creativecommons.org/licenses/by-sa/3.0/deed.cs</a:t>
            </a:r>
          </a:p>
        </p:txBody>
      </p:sp>
      <p:pic>
        <p:nvPicPr>
          <p:cNvPr id="680965" name="Picture 5" descr="Soubor:Tweeling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Genetická variabilita klonů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Určitá genetická variabilita může vzniknout díky mutacím</a:t>
            </a:r>
          </a:p>
          <a:p>
            <a:r>
              <a:rPr lang="cs-CZ" smtClean="0"/>
              <a:t>Dále hraje roli míra působení mutagenů a podmínky klonování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Využití</a:t>
            </a:r>
            <a:r>
              <a:rPr lang="cs-CZ" smtClean="0"/>
              <a:t>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mtClean="0">
                <a:solidFill>
                  <a:srgbClr val="FF0000"/>
                </a:solidFill>
              </a:rPr>
              <a:t>Nové možnosti léčby některých chorob</a:t>
            </a:r>
            <a:r>
              <a:rPr lang="cs-CZ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cs-CZ" smtClean="0"/>
              <a:t>př. matka trpící mitochondriálním onemocněním může počít zdravé dítě, pokud by její jádra buněk byla vložená do zdravých vajíček dárkyně</a:t>
            </a:r>
          </a:p>
          <a:p>
            <a:pPr>
              <a:lnSpc>
                <a:spcPct val="80000"/>
              </a:lnSpc>
            </a:pPr>
            <a:r>
              <a:rPr lang="cs-CZ" smtClean="0">
                <a:solidFill>
                  <a:srgbClr val="FF0000"/>
                </a:solidFill>
              </a:rPr>
              <a:t>Léčba pomocí kmenových buněk</a:t>
            </a:r>
            <a:r>
              <a:rPr lang="cs-CZ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mtClean="0"/>
              <a:t>př.z jádra tělní buňky jedince, který prodělal infarkt, by byly naklonovány jakési embryonální kmenové buňky, z kterých by vznikla např.srdeční svalovina a ta by nahradila poškozenou tkáň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Co je to klon?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Kdo byla ovce Dolly?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Popiš metodu klonování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Kde se klonování využívá?</a:t>
            </a:r>
          </a:p>
          <a:p>
            <a:pPr marL="609600" indent="-609600">
              <a:buFontTx/>
              <a:buAutoNum type="arabicParenR"/>
            </a:pPr>
            <a:endParaRPr lang="cs-CZ" smtClean="0"/>
          </a:p>
          <a:p>
            <a:pPr marL="609600" indent="-609600">
              <a:buFontTx/>
              <a:buAutoNum type="arabicParenR"/>
            </a:pPr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Rodokmen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Genealogie </a:t>
            </a:r>
          </a:p>
          <a:p>
            <a:r>
              <a:rPr lang="cs-CZ" smtClean="0"/>
              <a:t>Existují mezinárodní pravidla: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Muž</a:t>
            </a:r>
            <a:r>
              <a:rPr lang="cs-CZ" smtClean="0"/>
              <a:t> – čtverec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Žena</a:t>
            </a:r>
            <a:r>
              <a:rPr lang="cs-CZ" smtClean="0"/>
              <a:t> – kolečko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Sňatek</a:t>
            </a:r>
            <a:r>
              <a:rPr lang="cs-CZ" smtClean="0"/>
              <a:t> – manželská čára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Původ dětí</a:t>
            </a:r>
            <a:r>
              <a:rPr lang="cs-CZ" smtClean="0"/>
              <a:t> – spojnice od manželské čáry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Děti z jednoho manželství</a:t>
            </a:r>
            <a:r>
              <a:rPr lang="cs-CZ" smtClean="0"/>
              <a:t> – sourozenecká čára (nejstarší vlevo, nejmladší vpravo)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Potrat</a:t>
            </a:r>
            <a:r>
              <a:rPr lang="cs-CZ" smtClean="0"/>
              <a:t> – černé kolečko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Dvojvaječná dvojčata</a:t>
            </a:r>
            <a:r>
              <a:rPr lang="cs-CZ" smtClean="0"/>
              <a:t> – spojnice vychází z jednoho bodu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Jednovaječná dvojčata</a:t>
            </a:r>
            <a:r>
              <a:rPr lang="cs-CZ" smtClean="0"/>
              <a:t> – spojnice vychází z jednoho bodu, navíc spojena čarou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Přenašeči choroby</a:t>
            </a:r>
            <a:r>
              <a:rPr lang="cs-CZ" smtClean="0"/>
              <a:t> – značka z poloviny začerněna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Příbuzenský sňatek</a:t>
            </a:r>
            <a:r>
              <a:rPr lang="cs-CZ" smtClean="0"/>
              <a:t> – dvojitá čára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Nelegitimní svazek</a:t>
            </a:r>
            <a:r>
              <a:rPr lang="cs-CZ" smtClean="0"/>
              <a:t> – přerušovaná čára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Nelegitimní děti</a:t>
            </a:r>
            <a:r>
              <a:rPr lang="cs-CZ" smtClean="0"/>
              <a:t> – přerušovaná čára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Římské číslice</a:t>
            </a:r>
            <a:r>
              <a:rPr lang="cs-CZ" smtClean="0"/>
              <a:t> označují generace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Arabské číslice</a:t>
            </a:r>
            <a:r>
              <a:rPr lang="cs-CZ" smtClean="0"/>
              <a:t> označují jedince 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324600"/>
            <a:ext cx="8229600" cy="30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Autor:Otovab, Název:RodokmenZnaky.jpg, Zdroj:http://www.wikiskripta.eu/index.php/Soubor:RodokmenZnaky.jpg </a:t>
            </a:r>
          </a:p>
        </p:txBody>
      </p:sp>
      <p:pic>
        <p:nvPicPr>
          <p:cNvPr id="678917" name="Picture 5" descr="Soubor:RodokmenZna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1000"/>
            <a:ext cx="4562475" cy="570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0"/>
            <a:ext cx="82296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Autor:Pavel Dušek, Název:AD.png, Zdroj:http://www.wikiskripta.eu/index.php/Soubor:AD.png </a:t>
            </a:r>
          </a:p>
        </p:txBody>
      </p:sp>
      <p:pic>
        <p:nvPicPr>
          <p:cNvPr id="679941" name="Picture 5" descr="Soubor:A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14400"/>
            <a:ext cx="8229600" cy="5143500"/>
          </a:xfrm>
          <a:prstGeom prst="rect">
            <a:avLst/>
          </a:prstGeom>
          <a:noFill/>
        </p:spPr>
      </p:pic>
      <p:sp>
        <p:nvSpPr>
          <p:cNvPr id="67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rodokmenu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Klonování 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Klon = výtvor jedince geneticky identického s předlohou</a:t>
            </a:r>
          </a:p>
          <a:p>
            <a:r>
              <a:rPr lang="cs-CZ" smtClean="0"/>
              <a:t>V přírodě běžné např. u vegetativního rozmnožování</a:t>
            </a:r>
          </a:p>
          <a:p>
            <a:r>
              <a:rPr lang="cs-CZ" smtClean="0"/>
              <a:t>Uplatnění hlavně v zemědělství a biotechnologiích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Historie klonování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Žáby drápatky </a:t>
            </a:r>
            <a:r>
              <a:rPr lang="cs-CZ" sz="2400" smtClean="0"/>
              <a:t>(dělení embryí na několik částí)</a:t>
            </a:r>
          </a:p>
          <a:p>
            <a:r>
              <a:rPr lang="cs-CZ" smtClean="0"/>
              <a:t>Později se studovala možnost přenosu jader z původní buňky do buňky vaječné </a:t>
            </a:r>
            <a:r>
              <a:rPr lang="cs-CZ" sz="2400" smtClean="0"/>
              <a:t>(1975 jádro z embrya králíka do oocytu, ale vývoj se zastavil, 1981 se experiment podařil s myší)</a:t>
            </a:r>
          </a:p>
          <a:p>
            <a:r>
              <a:rPr lang="cs-CZ" smtClean="0"/>
              <a:t>1986 klon ovce </a:t>
            </a:r>
            <a:r>
              <a:rPr lang="cs-CZ" sz="2400" smtClean="0"/>
              <a:t>(jádro z embryonální buňky přenesl do vajíčka</a:t>
            </a:r>
          </a:p>
          <a:p>
            <a:r>
              <a:rPr lang="cs-CZ" smtClean="0"/>
              <a:t>1997 naklonována ovce Dolly </a:t>
            </a:r>
            <a:r>
              <a:rPr lang="cs-CZ" sz="2400" smtClean="0"/>
              <a:t>(jádro přeneseno do oocytu pocházelo z buňky mléčné žlázy!)</a:t>
            </a: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Ovce Dolly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1722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400" smtClean="0">
                <a:solidFill>
                  <a:schemeClr val="bg2"/>
                </a:solidFill>
              </a:rPr>
              <a:t>Autor:Maltesedog, Název:Dollyscotland.JPG Zdroj:http://cs.wikipedia.org/wiki/Soubor:Dollyscotland.JPG</a:t>
            </a:r>
          </a:p>
        </p:txBody>
      </p:sp>
      <p:pic>
        <p:nvPicPr>
          <p:cNvPr id="221188" name="Picture 5" descr="Soubor:Dollyscot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Ovce Dolly (5.7.1996 – 14.1. 2003)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První savec, který byl úspěšně naklonován ze somatické buňky dospělého jedince</a:t>
            </a:r>
          </a:p>
          <a:p>
            <a:r>
              <a:rPr lang="cs-CZ" smtClean="0"/>
              <a:t>V r.1999 bylo zjištěno, že buňky v jejím těle neodpovídají jejímu fyzickému stáří, ale spíše věku její genetické předchůdkyně – šestileté ovci.</a:t>
            </a:r>
          </a:p>
          <a:p>
            <a:r>
              <a:rPr lang="cs-CZ" sz="2400" smtClean="0"/>
              <a:t>Dolly porodila 6 zdravých jehňat, na konci života bojovala s artritidou</a:t>
            </a:r>
          </a:p>
          <a:p>
            <a:r>
              <a:rPr lang="cs-CZ" sz="2400" smtClean="0"/>
              <a:t>14.2. 2003 byla utracena pro plicní infekci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463</Words>
  <Application>Microsoft Office PowerPoint</Application>
  <PresentationFormat>Předvádění na obrazovce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Rodokmen, klonování </vt:lpstr>
      <vt:lpstr>Rodokmen</vt:lpstr>
      <vt:lpstr>Prezentace aplikace PowerPoint</vt:lpstr>
      <vt:lpstr>Prezentace aplikace PowerPoint</vt:lpstr>
      <vt:lpstr>Příklad rodokmenu</vt:lpstr>
      <vt:lpstr>Klonování </vt:lpstr>
      <vt:lpstr>Historie klonování</vt:lpstr>
      <vt:lpstr>Ovce Dolly</vt:lpstr>
      <vt:lpstr>Ovce Dolly (5.7.1996 – 14.1. 2003)</vt:lpstr>
      <vt:lpstr>Metody klonování</vt:lpstr>
      <vt:lpstr>Prezentace aplikace PowerPoint</vt:lpstr>
      <vt:lpstr>Jednovaječná dvojčata – přirozený klon</vt:lpstr>
      <vt:lpstr>Genetická variabilita klonů</vt:lpstr>
      <vt:lpstr>Využití </vt:lpstr>
      <vt:lpstr>Otázky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Rodokmen, klonování</dc:title>
  <dc:creator>Lukas</dc:creator>
  <cp:lastModifiedBy>Administrator</cp:lastModifiedBy>
  <cp:revision>2</cp:revision>
  <dcterms:created xsi:type="dcterms:W3CDTF">2013-05-19T17:18:01Z</dcterms:created>
  <dcterms:modified xsi:type="dcterms:W3CDTF">2013-06-21T11:16:36Z</dcterms:modified>
</cp:coreProperties>
</file>