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09A0-83EF-4199-A6E9-65A58869CC5B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4D0B-26DB-4B34-BC33-E212ED99C43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BAF1-6BC3-472C-81F8-A48795C744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F364-A244-4201-BD06-DF98B297EF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D761-FF60-4EC6-8CFD-0DC3ADE646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D3FA-B49D-4736-9A5E-1F172130D5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14D2-2536-4F29-ACBA-8B1496F7932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B7C9-EE5D-4328-BE66-E691EA4803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6150-142F-44C5-A221-C5CC0919395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183C-B0DF-4F6F-99BA-7A68FF294A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3409-606C-4D09-A835-8389BE5B97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2FD4-515A-41EC-9CF7-3455C92E853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51D9-3427-423C-89DC-03239D67C5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EBFA-D539-4D7F-BDE7-49969BF9B56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9F3C-3633-42E6-B72D-EAE30616A9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8616-5CE4-48B6-B81B-C89A5D0625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AAE9-5AEA-4DDE-AE81-5E5ADCB8B0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244D5-E278-4602-8FC9-0AB78308150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8955-C6C6-488E-998D-C9D27CCEF9D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10F0-4DDD-41FD-90D7-7FC1314126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F427-3367-4407-A22B-624A39E322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AD935-097F-4B1C-BF96-60C55D9F3E73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c/c9/FA_Geisenheim2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3/36/Seedbank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9/Zebras_at_Masai_Mara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Nadpis 1"/>
          <p:cNvSpPr>
            <a:spLocks noGrp="1"/>
          </p:cNvSpPr>
          <p:nvPr>
            <p:ph type="ctrTitle" idx="4294967295"/>
          </p:nvPr>
        </p:nvSpPr>
        <p:spPr>
          <a:xfrm>
            <a:off x="609600" y="2130425"/>
            <a:ext cx="8001000" cy="152717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accent2"/>
                </a:solidFill>
              </a:rPr>
              <a:t>Genetika populací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cs-CZ" smtClean="0">
                <a:solidFill>
                  <a:schemeClr val="bg2"/>
                </a:solidFill>
              </a:rPr>
              <a:t>Hardy – Weibergův zákon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81188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A6A6A6"/>
                </a:solidFill>
                <a:cs typeface="Arial" charset="0"/>
              </a:rPr>
              <a:t>VY_32_INOVACE_04-16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Hardy – Weinbergův zákon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>
                <a:solidFill>
                  <a:srgbClr val="FF0000"/>
                </a:solidFill>
              </a:rPr>
              <a:t>Frekvence alely A……..p</a:t>
            </a:r>
          </a:p>
          <a:p>
            <a:r>
              <a:rPr lang="cs-CZ" sz="2800" smtClean="0">
                <a:solidFill>
                  <a:srgbClr val="FF0000"/>
                </a:solidFill>
              </a:rPr>
              <a:t>Frekvence alely a……..q</a:t>
            </a:r>
          </a:p>
          <a:p>
            <a:pPr lvl="1"/>
            <a:r>
              <a:rPr lang="cs-CZ" sz="2400" smtClean="0"/>
              <a:t>Frekvence tří možných genotypů:</a:t>
            </a:r>
          </a:p>
          <a:p>
            <a:pPr lvl="1">
              <a:buFontTx/>
              <a:buNone/>
            </a:pPr>
            <a:r>
              <a:rPr lang="cs-CZ" sz="2400" smtClean="0"/>
              <a:t>  p</a:t>
            </a:r>
            <a:r>
              <a:rPr lang="en-US" sz="2400" smtClean="0">
                <a:cs typeface="Arial" charset="0"/>
              </a:rPr>
              <a:t>²</a:t>
            </a:r>
            <a:r>
              <a:rPr lang="cs-CZ" sz="2400" smtClean="0"/>
              <a:t> + 2pq + q</a:t>
            </a:r>
            <a:r>
              <a:rPr lang="en-US" sz="2400" smtClean="0">
                <a:cs typeface="Arial" charset="0"/>
              </a:rPr>
              <a:t>²</a:t>
            </a:r>
          </a:p>
          <a:p>
            <a:pPr lvl="1">
              <a:buFontTx/>
              <a:buNone/>
            </a:pPr>
            <a:r>
              <a:rPr lang="cs-CZ" sz="2400" smtClean="0"/>
              <a:t>  p x p = p</a:t>
            </a:r>
            <a:r>
              <a:rPr lang="en-US" sz="2400" smtClean="0">
                <a:cs typeface="Arial" charset="0"/>
              </a:rPr>
              <a:t>²</a:t>
            </a:r>
            <a:r>
              <a:rPr lang="cs-CZ" sz="2400" smtClean="0"/>
              <a:t>……AA (homozygot dominantní)</a:t>
            </a:r>
          </a:p>
          <a:p>
            <a:pPr lvl="1">
              <a:buFontTx/>
              <a:buNone/>
            </a:pPr>
            <a:r>
              <a:rPr lang="cs-CZ" sz="2400" smtClean="0"/>
              <a:t>  q x q = q</a:t>
            </a:r>
            <a:r>
              <a:rPr lang="en-US" sz="2400" smtClean="0">
                <a:cs typeface="Arial" charset="0"/>
              </a:rPr>
              <a:t>²</a:t>
            </a:r>
            <a:r>
              <a:rPr lang="cs-CZ" sz="2400" smtClean="0"/>
              <a:t>……aa (homozygot recesivní)</a:t>
            </a:r>
          </a:p>
          <a:p>
            <a:pPr lvl="1">
              <a:buFontTx/>
              <a:buNone/>
            </a:pPr>
            <a:r>
              <a:rPr lang="cs-CZ" sz="2400" smtClean="0"/>
              <a:t>  pq + pq = 2pq …..2 Aa (heterozygot)</a:t>
            </a:r>
          </a:p>
          <a:p>
            <a:pPr lvl="1"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  p + q = 1</a:t>
            </a:r>
            <a:r>
              <a:rPr lang="cs-CZ" sz="2400" smtClean="0"/>
              <a:t> (tj. 100%)</a:t>
            </a:r>
          </a:p>
          <a:p>
            <a:pPr lvl="1"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  p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cs-CZ" sz="2400" smtClean="0">
                <a:solidFill>
                  <a:srgbClr val="FF0000"/>
                </a:solidFill>
              </a:rPr>
              <a:t> + 2pq + q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cs-CZ" sz="2400" smtClean="0">
                <a:solidFill>
                  <a:srgbClr val="FF0000"/>
                </a:solidFill>
              </a:rPr>
              <a:t> = 1</a:t>
            </a:r>
            <a:r>
              <a:rPr lang="cs-CZ" sz="2400" smtClean="0"/>
              <a:t> (celkové genotypové složení populace)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V panmiktické populaci sledujeme barvu očí. Hnědou barvu nese dominantní alela (A). V této populaci má 8 % lidí modré oči. Modrou barvu nese recesivní alela (a). Kolik lidí má v populaci hnědé oči a jsou heterozygoti?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Řešení: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q2 = 8% = 0,08 (aa)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q = 0,28 (a)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p = 1 - 0,28 = 0,72 (A)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2pq = 2 x 0,28 x 0,72 = 0,4 = 40% (Aa)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V této populaci má 40 % lidí hnědou barvu očí a jsou heterozygoti.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smtClean="0"/>
              <a:t/>
            </a:r>
            <a:br>
              <a:rPr lang="cs-CZ" sz="1400" smtClean="0"/>
            </a:br>
            <a:endParaRPr 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cs-CZ" smtClean="0"/>
              <a:t>V naší populaci je 84% lidí Rh+ a 16% Rh-. Rh faktor je autozamálně dominantně dědičný </a:t>
            </a:r>
            <a:r>
              <a:rPr lang="cs-CZ" smtClean="0">
                <a:cs typeface="Arial" charset="0"/>
              </a:rPr>
              <a:t>→ Rh+ lidé jsou buď dominantní homozygoti nebo heterozygoti a není možně je běžnými metodami rozlišit.</a:t>
            </a:r>
          </a:p>
          <a:p>
            <a:r>
              <a:rPr lang="cs-CZ" smtClean="0">
                <a:cs typeface="Arial" charset="0"/>
              </a:rPr>
              <a:t>Jaká je četnost alely pro Rh faktor a jaká je četnost jednotlivých genotypů v naší populaci?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mtClean="0"/>
              <a:t>Řešení: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84% ……………….Rh+ …..AA, Aa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16% .......................Rh-  …..aa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q2 = </a:t>
            </a:r>
            <a:r>
              <a:rPr lang="cs-CZ" sz="2400" smtClean="0">
                <a:solidFill>
                  <a:schemeClr val="accent2"/>
                </a:solidFill>
              </a:rPr>
              <a:t>16% (aa)</a:t>
            </a:r>
            <a:r>
              <a:rPr lang="cs-CZ" sz="2400" smtClean="0"/>
              <a:t> = 0,16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q = 0,4 = 40% (a)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 p = 1 - 0,4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 </a:t>
            </a:r>
            <a:r>
              <a:rPr lang="cs-CZ" sz="2400" smtClean="0">
                <a:solidFill>
                  <a:srgbClr val="FF0000"/>
                </a:solidFill>
              </a:rPr>
              <a:t>p = 0,6 = 60% (A)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    </a:t>
            </a:r>
            <a:r>
              <a:rPr lang="cs-CZ" sz="2400" smtClean="0"/>
              <a:t>p</a:t>
            </a:r>
            <a:r>
              <a:rPr lang="en-US" sz="2400" smtClean="0">
                <a:cs typeface="Arial" charset="0"/>
              </a:rPr>
              <a:t>²</a:t>
            </a:r>
            <a:r>
              <a:rPr lang="cs-CZ" sz="2400" smtClean="0">
                <a:cs typeface="Arial" charset="0"/>
              </a:rPr>
              <a:t> = 0,36 = 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36% (AA)</a:t>
            </a:r>
            <a:endParaRPr lang="en-US" sz="240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 2pq = 2 x 0,6 x 0,4 = 0,48 = </a:t>
            </a:r>
            <a:r>
              <a:rPr lang="cs-CZ" sz="2400" smtClean="0">
                <a:solidFill>
                  <a:schemeClr val="accent2"/>
                </a:solidFill>
              </a:rPr>
              <a:t>48% (Aa)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		nebo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   84% (AA, Aa) – 36% (AA) = 48% (Aa)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>
                <a:solidFill>
                  <a:srgbClr val="FF0000"/>
                </a:solidFill>
              </a:rPr>
              <a:t>   Četnost dominantní alely je 60%. </a:t>
            </a:r>
            <a:r>
              <a:rPr lang="cs-CZ" sz="2400" smtClean="0">
                <a:solidFill>
                  <a:schemeClr val="accent2"/>
                </a:solidFill>
              </a:rPr>
              <a:t>V populaci je 16% homozygotů recesivních, 36% homozygotů dominantních a 48% heterozygotů.</a:t>
            </a:r>
            <a:endParaRPr lang="cs-CZ" sz="24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600" smtClean="0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600" smtClean="0"/>
              <a:t>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Otázky 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cs-CZ" smtClean="0"/>
              <a:t>Čím se zabývá genetika populací?</a:t>
            </a:r>
          </a:p>
          <a:p>
            <a:pPr marL="609600" indent="-609600">
              <a:buFontTx/>
              <a:buAutoNum type="arabicParenR"/>
            </a:pPr>
            <a:r>
              <a:rPr lang="cs-CZ" smtClean="0"/>
              <a:t>Co je to genofond populace a jak ho chráníme?</a:t>
            </a:r>
          </a:p>
          <a:p>
            <a:pPr marL="609600" indent="-609600">
              <a:buFontTx/>
              <a:buAutoNum type="arabicParenR"/>
            </a:pPr>
            <a:r>
              <a:rPr lang="cs-CZ" smtClean="0"/>
              <a:t>Pro jakou populaci platí Hardy-Weinbergův zákon?</a:t>
            </a:r>
          </a:p>
          <a:p>
            <a:pPr marL="609600" indent="-609600">
              <a:buFontTx/>
              <a:buAutoNum type="arabicParenR"/>
            </a:pPr>
            <a:r>
              <a:rPr lang="cs-CZ" smtClean="0"/>
              <a:t>Jak bys popsal tuto populaci?</a:t>
            </a:r>
          </a:p>
          <a:p>
            <a:pPr marL="609600" indent="-609600">
              <a:buFontTx/>
              <a:buAutoNum type="arabicParenR"/>
            </a:pPr>
            <a:endParaRPr lang="cs-CZ" smtClean="0"/>
          </a:p>
          <a:p>
            <a:pPr marL="609600" indent="-609600">
              <a:buFontTx/>
              <a:buAutoNum type="arabicParenR"/>
            </a:pPr>
            <a:endParaRPr 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bg2"/>
                </a:solidFill>
              </a:rPr>
              <a:t>Autor DUM: Kateřina Turoňová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Genetika populací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Zkoumá </a:t>
            </a:r>
            <a:r>
              <a:rPr lang="cs-CZ" smtClean="0">
                <a:solidFill>
                  <a:srgbClr val="FF0000"/>
                </a:solidFill>
              </a:rPr>
              <a:t>dědičnost a proměnlivost na úrovni populací</a:t>
            </a:r>
          </a:p>
          <a:p>
            <a:r>
              <a:rPr lang="cs-CZ" smtClean="0"/>
              <a:t>Změnu znaků v průběhu generací</a:t>
            </a:r>
          </a:p>
          <a:p>
            <a:r>
              <a:rPr lang="cs-CZ" smtClean="0">
                <a:solidFill>
                  <a:srgbClr val="FF0000"/>
                </a:solidFill>
              </a:rPr>
              <a:t>Populace</a:t>
            </a:r>
            <a:r>
              <a:rPr lang="cs-CZ" smtClean="0"/>
              <a:t> = soubor jedinců téhož druhu, osídlující v daném čase určité přírodní území</a:t>
            </a:r>
          </a:p>
          <a:p>
            <a:r>
              <a:rPr lang="cs-CZ" smtClean="0"/>
              <a:t>Velikost populace a způsob výběru partnerů ovlivňuje výskyt znaků v populaci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Genetika populací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Genofond populace</a:t>
            </a:r>
            <a:r>
              <a:rPr lang="cs-CZ" smtClean="0"/>
              <a:t> = soubor všech alel všech členů populace</a:t>
            </a:r>
          </a:p>
          <a:p>
            <a:pPr lvl="1"/>
            <a:r>
              <a:rPr lang="cs-CZ" smtClean="0"/>
              <a:t>Ochrana genofondu:</a:t>
            </a:r>
          </a:p>
          <a:p>
            <a:pPr lvl="2"/>
            <a:r>
              <a:rPr lang="cs-CZ" smtClean="0"/>
              <a:t>In situ – ochrana organismů v místě přirozeného výskytu</a:t>
            </a:r>
          </a:p>
          <a:p>
            <a:pPr lvl="2"/>
            <a:r>
              <a:rPr lang="cs-CZ" smtClean="0"/>
              <a:t>Ex situ – ochrana organismů na náhradních stanovištích, mimo místa jejich přirozeného výskytu</a:t>
            </a:r>
          </a:p>
          <a:p>
            <a:pPr lvl="2"/>
            <a:r>
              <a:rPr lang="cs-CZ" smtClean="0"/>
              <a:t>In vitro – uchovávání pomocí laboratorních metod (spermie, meristémy…)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 vitro kultura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2296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Autor: Martin Bahmann, Název:FA Geisenheim22.jpg, Zdroj:http://cs.wikipedia.org/wiki/Soubor:FA_Geisenheim22.jpg, Licence:http://creativecommons.org/licenses/by-sa/3.0/deed.cs</a:t>
            </a:r>
          </a:p>
        </p:txBody>
      </p:sp>
      <p:pic>
        <p:nvPicPr>
          <p:cNvPr id="669701" name="Picture 5" descr="Soubor:FA Geisenheim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4318000" cy="483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Uchovávání semen rostlin v semenné bance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48400"/>
            <a:ext cx="8229600" cy="381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1200" smtClean="0">
                <a:solidFill>
                  <a:schemeClr val="bg2"/>
                </a:solidFill>
              </a:rPr>
              <a:t>Autor:R. C. Johnson, Název:Seedbank.jpg, Zdroj:http://cs.wikipedia.org/wiki/Soubor:Seedbank.jpg</a:t>
            </a:r>
          </a:p>
        </p:txBody>
      </p:sp>
      <p:pic>
        <p:nvPicPr>
          <p:cNvPr id="668677" name="Picture 5" descr="Soubor:Seedb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6319838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9" name="Picture 11" descr="Soubor:Zebras at Masai Mar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828800"/>
            <a:ext cx="5410200" cy="4264025"/>
          </a:xfrm>
          <a:prstGeom prst="rect">
            <a:avLst/>
          </a:prstGeom>
          <a:noFill/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Velikost populace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001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Velká</a:t>
            </a:r>
            <a:r>
              <a:rPr lang="cs-CZ" sz="2800" smtClean="0"/>
              <a:t> – několik stovek až tisíce jedinců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solidFill>
                  <a:srgbClr val="FF0000"/>
                </a:solidFill>
              </a:rPr>
              <a:t>Malá</a:t>
            </a:r>
            <a:r>
              <a:rPr lang="cs-CZ" sz="2800" smtClean="0"/>
              <a:t> – několik desítek jedinců</a:t>
            </a:r>
          </a:p>
        </p:txBody>
      </p:sp>
      <p:sp>
        <p:nvSpPr>
          <p:cNvPr id="20173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019800"/>
            <a:ext cx="86868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2400" smtClean="0"/>
              <a:t>       </a:t>
            </a:r>
            <a:r>
              <a:rPr lang="cs-CZ" sz="1200" smtClean="0">
                <a:solidFill>
                  <a:schemeClr val="bg2"/>
                </a:solidFill>
              </a:rPr>
              <a:t>Autor:Charlotte Stirling, Název:Zebras at Masai Mara.png, Zdroj:http://cs.wikipedia.org/wiki/Soubor:Zebras_at_Masai_Mara.png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Výběr partnerů při rozmnožování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Autogamie</a:t>
            </a:r>
            <a:r>
              <a:rPr lang="cs-CZ" smtClean="0"/>
              <a:t> (samooplození) – </a:t>
            </a:r>
            <a:r>
              <a:rPr lang="cs-CZ" sz="2400" smtClean="0"/>
              <a:t>vnitřní hermafroditi, samosprašné rostliny</a:t>
            </a:r>
          </a:p>
          <a:p>
            <a:r>
              <a:rPr lang="cs-CZ" smtClean="0">
                <a:solidFill>
                  <a:srgbClr val="FF0000"/>
                </a:solidFill>
              </a:rPr>
              <a:t>Alogamie</a:t>
            </a:r>
            <a:r>
              <a:rPr lang="cs-CZ" smtClean="0"/>
              <a:t> (splývání gamet různých jedinců) – </a:t>
            </a:r>
            <a:r>
              <a:rPr lang="cs-CZ" sz="2400" smtClean="0"/>
              <a:t>cizosprašné rostliny, gonochoristi, většina hermafroditů</a:t>
            </a:r>
          </a:p>
          <a:p>
            <a:pPr lvl="1"/>
            <a:r>
              <a:rPr lang="cs-CZ" smtClean="0">
                <a:solidFill>
                  <a:srgbClr val="FF0000"/>
                </a:solidFill>
              </a:rPr>
              <a:t>Panmixie</a:t>
            </a:r>
            <a:r>
              <a:rPr lang="cs-CZ" smtClean="0"/>
              <a:t> (náhodné párování, stejná pravděpodobnost křížení kteréhokoliv jedince v populaci)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Velká panmiktická populace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Neuplatňuje se přírodní výběr</a:t>
            </a:r>
            <a:r>
              <a:rPr lang="cs-CZ" sz="2800" smtClean="0"/>
              <a:t> </a:t>
            </a:r>
            <a:r>
              <a:rPr lang="cs-CZ" sz="2400" smtClean="0"/>
              <a:t>(jedinci si nevybírají partnera podle žádného kritéria – nepokoušejí se bránit inbreedingu)</a:t>
            </a:r>
          </a:p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Nehraje roli vzdálenost</a:t>
            </a:r>
            <a:r>
              <a:rPr lang="cs-CZ" sz="2800" smtClean="0"/>
              <a:t> </a:t>
            </a:r>
            <a:r>
              <a:rPr lang="cs-CZ" sz="2400" smtClean="0"/>
              <a:t>(není omezené území, velká pohyblivost)</a:t>
            </a:r>
          </a:p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Nesmí být ovlivněna plodnost</a:t>
            </a:r>
          </a:p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Nesmí být výrazný vliv genetického driftu</a:t>
            </a:r>
          </a:p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U daného genu nesmí docházet k mutacím</a:t>
            </a:r>
          </a:p>
          <a:p>
            <a:pPr>
              <a:lnSpc>
                <a:spcPct val="80000"/>
              </a:lnSpc>
            </a:pPr>
            <a:r>
              <a:rPr lang="cs-CZ" smtClean="0">
                <a:solidFill>
                  <a:srgbClr val="FF0000"/>
                </a:solidFill>
              </a:rPr>
              <a:t>Populace je uzavřená</a:t>
            </a:r>
            <a:r>
              <a:rPr lang="cs-CZ" sz="2800" smtClean="0"/>
              <a:t> </a:t>
            </a:r>
            <a:r>
              <a:rPr lang="cs-CZ" sz="2400" smtClean="0"/>
              <a:t>(není emigrace či imigrace)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Velká panmiktická populace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Pokud jsou dodržena pravidla této populace platí </a:t>
            </a:r>
            <a:r>
              <a:rPr lang="cs-CZ" sz="2800" smtClean="0">
                <a:solidFill>
                  <a:srgbClr val="FF0000"/>
                </a:solidFill>
              </a:rPr>
              <a:t>HARDY – WEINBERGŮV ZÁKON :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Vyjadřuje rovnováhu mezi alelami v panmiktické populaci (tj. rovnováhu mezi AA, aa, Aa)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>
              <a:lnSpc>
                <a:spcPct val="90000"/>
              </a:lnSpc>
            </a:pPr>
            <a:r>
              <a:rPr lang="cs-CZ" sz="2000" smtClean="0"/>
              <a:t>Genetická struktura (frekvence genů a genotypů) se v panmiktické populaci nemění, tato populace je v genetické rovnováze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Popisuje frekvenci genotypů v ideální populaci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Teoretické rozložení alel v populaci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Vyjadřuje četnost alel </a:t>
            </a:r>
            <a:r>
              <a:rPr lang="cs-CZ" sz="2000" smtClean="0">
                <a:cs typeface="Arial" charset="0"/>
              </a:rPr>
              <a:t>→ různá četnost genotypů a fenotypů (různý výskyt krevních skupin, barvy pleti…)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Předvádění na obrazovce (4:3)</PresentationFormat>
  <Paragraphs>88</Paragraphs>
  <Slides>15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Genetika populací</vt:lpstr>
      <vt:lpstr>Genetika populací</vt:lpstr>
      <vt:lpstr>Genetika populací</vt:lpstr>
      <vt:lpstr>In vitro kultura</vt:lpstr>
      <vt:lpstr>Uchovávání semen rostlin v semenné bance</vt:lpstr>
      <vt:lpstr>Velikost populace</vt:lpstr>
      <vt:lpstr>Výběr partnerů při rozmnožování</vt:lpstr>
      <vt:lpstr>Velká panmiktická populace</vt:lpstr>
      <vt:lpstr>Velká panmiktická populace</vt:lpstr>
      <vt:lpstr>Hardy – Weinbergův zákon</vt:lpstr>
      <vt:lpstr>Příklad </vt:lpstr>
      <vt:lpstr>Příklad </vt:lpstr>
      <vt:lpstr>Snímek 13</vt:lpstr>
      <vt:lpstr>Otázky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populací</dc:title>
  <dc:creator>Lukas</dc:creator>
  <cp:lastModifiedBy>Lukas</cp:lastModifiedBy>
  <cp:revision>1</cp:revision>
  <dcterms:created xsi:type="dcterms:W3CDTF">2013-05-19T17:15:13Z</dcterms:created>
  <dcterms:modified xsi:type="dcterms:W3CDTF">2013-05-19T17:15:54Z</dcterms:modified>
</cp:coreProperties>
</file>