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7F36-E99B-4E06-B887-31D31BA8EB21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94A8-313B-4352-9D13-D583B3635FA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e/Queen_Victoria%2C_Prince_Albert%2C_and_children_by_Franz_Xaver_Winterhalter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7/Alexis.p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7/XY-Chromosomen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6/Bottlenose_Dolphin_KSC04pd0178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4/Ramphastos_toco_-Birdworld%2C_Farnham%2C_Surrey%2C_England-8a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Gonozomální dědičnost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Gonozomy, heterologická, homologická část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hemofilie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Gen je v heterologní části chromozómu X, chorobu podmiňuje recesivní alela</a:t>
            </a:r>
          </a:p>
          <a:p>
            <a:pPr eaLnBrk="1" hangingPunct="1"/>
            <a:r>
              <a:rPr lang="cs-CZ" sz="3000" smtClean="0"/>
              <a:t>A) zdravá žena (XX), nemocný muž (xY)</a:t>
            </a:r>
          </a:p>
          <a:p>
            <a:pPr eaLnBrk="1" hangingPunct="1"/>
            <a:r>
              <a:rPr lang="cs-CZ" sz="3000" smtClean="0"/>
              <a:t>B) nemocná žena (xx), zdravý muž (XY)</a:t>
            </a:r>
          </a:p>
          <a:p>
            <a:pPr eaLnBrk="1" hangingPunct="1"/>
            <a:r>
              <a:rPr lang="cs-CZ" sz="3000" smtClean="0"/>
              <a:t>C) žena přenašečka (Xx), muž zdravý (XY)</a:t>
            </a:r>
          </a:p>
          <a:p>
            <a:pPr eaLnBrk="1" hangingPunct="1"/>
            <a:r>
              <a:rPr lang="cs-CZ" sz="3000" smtClean="0"/>
              <a:t>D) žena přenašečka (Xx), muž nemocný (xY)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Zdravá žena x nemocný muž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			     P: XX  x  xY</a:t>
            </a:r>
          </a:p>
          <a:p>
            <a:pPr algn="ctr">
              <a:buFontTx/>
              <a:buNone/>
            </a:pPr>
            <a:r>
              <a:rPr lang="cs-CZ" smtClean="0"/>
              <a:t> F1: Xx  XY  Xx  XY</a:t>
            </a:r>
          </a:p>
          <a:p>
            <a:pPr algn="ctr"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Všechny dcery budou přenašečkami, všichni synové budou zdraví.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Nemocná žena x zdravý muž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				P: xx  x  XY</a:t>
            </a:r>
          </a:p>
          <a:p>
            <a:pPr>
              <a:buFontTx/>
              <a:buNone/>
            </a:pPr>
            <a:r>
              <a:rPr lang="cs-CZ" smtClean="0"/>
              <a:t>				F1: xX  xY  xX  xY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Všechny dcery budou přenašečkami, všichni synové budou nemocní.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V tomto typu křížení dcery dědí znak po otci, synové po matce – </a:t>
            </a:r>
            <a:r>
              <a:rPr lang="cs-CZ" smtClean="0">
                <a:solidFill>
                  <a:srgbClr val="FF0000"/>
                </a:solidFill>
              </a:rPr>
              <a:t>dědičnost křížem.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Žena přenašečka x muž zdravý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			        P: xX  x  XY</a:t>
            </a:r>
          </a:p>
          <a:p>
            <a:pPr>
              <a:buFontTx/>
              <a:buNone/>
            </a:pPr>
            <a:r>
              <a:rPr lang="cs-CZ" smtClean="0"/>
              <a:t>				F1: xX  xY  XX  XY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Polovina dcer budou přenašečkami, polovina synů bude nemocných.</a:t>
            </a:r>
          </a:p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Žena přenašečka x muž nemocný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				P: xX  x  xY</a:t>
            </a:r>
          </a:p>
          <a:p>
            <a:pPr>
              <a:buFontTx/>
              <a:buNone/>
            </a:pPr>
            <a:r>
              <a:rPr lang="cs-CZ" smtClean="0"/>
              <a:t>				F1: xx  xY  Xx  XY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Polovina dcer budou přenašečkami, polovina nemocných. Polovina synů bude nemocných.</a:t>
            </a:r>
          </a:p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z="2800" smtClean="0">
                <a:solidFill>
                  <a:schemeClr val="tx1"/>
                </a:solidFill>
              </a:rPr>
              <a:t>Nejproslulejší přenašečka hemofilie, britská královna Viktorie se svou rodinou</a:t>
            </a:r>
            <a:r>
              <a:rPr lang="cs-CZ" smtClean="0"/>
              <a:t> </a:t>
            </a:r>
          </a:p>
        </p:txBody>
      </p:sp>
      <p:sp>
        <p:nvSpPr>
          <p:cNvPr id="17715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6324600"/>
            <a:ext cx="8686800" cy="304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Autor:Franz Xaver Winterhalter , Název:Queen Victoria, Prince Albert, and children by Franz Xaver Winterhalter.jpg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Zdroj:http://cs.wikipedia.org/wiki/Soubor:Queen_Victoria,_Prince_Albert,_and_children_by_Franz_Xaver_Winterhalter.jpg</a:t>
            </a:r>
          </a:p>
        </p:txBody>
      </p:sp>
      <p:pic>
        <p:nvPicPr>
          <p:cNvPr id="177156" name="Picture 6" descr="Soubor:Queen Victoria, Prince Albert, and children by Franz Xaver Winterhalt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295400"/>
            <a:ext cx="6248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Ruský cesarevič Alexej Nikolajevič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1722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Název:Alexis.png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Zdroj:http://cs.wikipedia.org/wiki/Soubor:Alexis.png</a:t>
            </a:r>
          </a:p>
        </p:txBody>
      </p:sp>
      <p:pic>
        <p:nvPicPr>
          <p:cNvPr id="178180" name="Picture 5" descr="Soubor:Alexi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295400"/>
            <a:ext cx="345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Gonozomy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Autor:Dietzel65, Název:XY-Chromosomen.jpg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Zdroj:http://cs.wikipedia.org/wiki/Soubor:XY-Chromosomen.jpg</a:t>
            </a:r>
          </a:p>
        </p:txBody>
      </p:sp>
      <p:pic>
        <p:nvPicPr>
          <p:cNvPr id="167940" name="Picture 5" descr="Soubor:XY-Chromosome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371600"/>
            <a:ext cx="50292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Gonozomální dědičnost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Geny leží na pohlavních chromozomech</a:t>
            </a:r>
            <a:r>
              <a:rPr lang="cs-CZ" smtClean="0"/>
              <a:t> = gonozomech </a:t>
            </a:r>
            <a:r>
              <a:rPr lang="cs-CZ" sz="2400" smtClean="0"/>
              <a:t>(člověk má jeden pár gonozómů a 22 párů autozómů)</a:t>
            </a:r>
          </a:p>
          <a:p>
            <a:pPr eaLnBrk="1" hangingPunct="1"/>
            <a:r>
              <a:rPr lang="cs-CZ" smtClean="0"/>
              <a:t>Dědičnost </a:t>
            </a:r>
            <a:r>
              <a:rPr lang="cs-CZ" smtClean="0">
                <a:solidFill>
                  <a:srgbClr val="FF0000"/>
                </a:solidFill>
              </a:rPr>
              <a:t>závisí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na pohlaví</a:t>
            </a:r>
            <a:r>
              <a:rPr lang="cs-CZ" smtClean="0"/>
              <a:t> jedince</a:t>
            </a:r>
          </a:p>
          <a:p>
            <a:pPr eaLnBrk="1" hangingPunct="1"/>
            <a:r>
              <a:rPr lang="cs-CZ" smtClean="0"/>
              <a:t>Dva typy chromozómů: </a:t>
            </a:r>
            <a:r>
              <a:rPr lang="cs-CZ" smtClean="0">
                <a:solidFill>
                  <a:srgbClr val="FF0000"/>
                </a:solidFill>
              </a:rPr>
              <a:t>X a Y</a:t>
            </a:r>
            <a:r>
              <a:rPr lang="cs-CZ" smtClean="0"/>
              <a:t> </a:t>
            </a:r>
            <a:r>
              <a:rPr lang="cs-CZ" sz="2400" smtClean="0"/>
              <a:t>(pohlaví je určeno vzájemnou kombinací)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Typ savčí (typ Drosophila)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cs-CZ" sz="2800" smtClean="0"/>
              <a:t>Savci včetně </a:t>
            </a:r>
            <a:r>
              <a:rPr lang="cs-CZ" sz="2800" smtClean="0">
                <a:solidFill>
                  <a:srgbClr val="FF0000"/>
                </a:solidFill>
              </a:rPr>
              <a:t>člověka</a:t>
            </a:r>
            <a:r>
              <a:rPr lang="cs-CZ" sz="2800" smtClean="0"/>
              <a:t>, někteří obojživelníci, plazi, většina hmyzu a dvoudomých rostlin</a:t>
            </a:r>
          </a:p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Samice: XX</a:t>
            </a:r>
            <a:r>
              <a:rPr lang="cs-CZ" sz="2800" smtClean="0"/>
              <a:t> </a:t>
            </a:r>
            <a:r>
              <a:rPr lang="cs-CZ" sz="2800" smtClean="0">
                <a:cs typeface="Arial" charset="0"/>
              </a:rPr>
              <a:t>→ vajíčka pouze s chromozomem X</a:t>
            </a:r>
          </a:p>
          <a:p>
            <a:pPr eaLnBrk="1" hangingPunct="1"/>
            <a:r>
              <a:rPr lang="cs-CZ" sz="2800" smtClean="0">
                <a:solidFill>
                  <a:srgbClr val="FF0000"/>
                </a:solidFill>
                <a:cs typeface="Arial" charset="0"/>
              </a:rPr>
              <a:t>Samec: XY</a:t>
            </a:r>
            <a:r>
              <a:rPr lang="cs-CZ" sz="2800" smtClean="0">
                <a:cs typeface="Arial" charset="0"/>
              </a:rPr>
              <a:t> → spermie s chromozómem X nebo Y v poměru 1 : 1</a:t>
            </a:r>
          </a:p>
        </p:txBody>
      </p:sp>
      <p:sp>
        <p:nvSpPr>
          <p:cNvPr id="169993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1000" y="5486400"/>
            <a:ext cx="4800600" cy="609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        Autor:NASAs, Název:Bottlenose Dolphin KSC04pd0178.jpg, Zdroj:http://cs.wikipedia.org/wiki/Soubor:Bottlenose_Dolphin_KSC04pd0178.jpg</a:t>
            </a:r>
          </a:p>
        </p:txBody>
      </p:sp>
      <p:pic>
        <p:nvPicPr>
          <p:cNvPr id="169995" name="Picture 11" descr="Soubor:Bottlenose Dolphin KSC04pd017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133600"/>
            <a:ext cx="4572000" cy="3017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 ptačí (typ Abraxas)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smtClean="0"/>
              <a:t>Ptáci, některé ryby a motýli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>
                <a:solidFill>
                  <a:srgbClr val="FF0000"/>
                </a:solidFill>
              </a:rPr>
              <a:t>Samice: XY</a:t>
            </a:r>
            <a:r>
              <a:rPr lang="cs-CZ" sz="3200" smtClean="0"/>
              <a:t> (ZW)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>
                <a:solidFill>
                  <a:srgbClr val="FF0000"/>
                </a:solidFill>
              </a:rPr>
              <a:t>Samec: XX</a:t>
            </a:r>
            <a:r>
              <a:rPr lang="cs-CZ" sz="3200" smtClean="0"/>
              <a:t> (ZZ)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/>
              <a:t>Nositelem pohlaví je samička</a:t>
            </a:r>
          </a:p>
        </p:txBody>
      </p:sp>
      <p:sp>
        <p:nvSpPr>
          <p:cNvPr id="1710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6172200"/>
            <a:ext cx="65532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Autor:Chris. P's photostream, Název:</a:t>
            </a:r>
            <a:r>
              <a:rPr lang="cs-CZ" sz="1000" b="1" smtClean="0">
                <a:solidFill>
                  <a:schemeClr val="bg2"/>
                </a:solidFill>
              </a:rPr>
              <a:t>Ramphastos toco -Birdworld, Farnham, Surrey, England-8a.jpg</a:t>
            </a:r>
            <a:endParaRPr lang="cs-CZ" sz="1000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Zdroj:http://cs.wikipedia.org/wiki/Soubor:Ramphastos_toco_-Birdworld,_Farnham,_Surrey,_England-8a.jpg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Licence:http://cs.wikipedia.org/wiki/Creative_Commons</a:t>
            </a:r>
          </a:p>
          <a:p>
            <a:pPr algn="ctr" eaLnBrk="1" hangingPunct="1">
              <a:lnSpc>
                <a:spcPct val="80000"/>
              </a:lnSpc>
            </a:pPr>
            <a:endParaRPr lang="cs-CZ" sz="1000" smtClean="0">
              <a:solidFill>
                <a:schemeClr val="bg2"/>
              </a:solidFill>
            </a:endParaRPr>
          </a:p>
        </p:txBody>
      </p:sp>
      <p:pic>
        <p:nvPicPr>
          <p:cNvPr id="171013" name="Picture 5" descr="Soubor:Ramphastos toco -Birdworld, Farnham, Surrey, England-8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371600"/>
            <a:ext cx="33210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 Protenor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smtClean="0"/>
              <a:t>U některého hmyzu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>
                <a:solidFill>
                  <a:srgbClr val="FF0000"/>
                </a:solidFill>
              </a:rPr>
              <a:t>Samice: XX</a:t>
            </a:r>
            <a:r>
              <a:rPr lang="cs-CZ" sz="3200" smtClean="0"/>
              <a:t> (oplozené vajíčko)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smtClean="0">
                <a:solidFill>
                  <a:srgbClr val="FF0000"/>
                </a:solidFill>
              </a:rPr>
              <a:t>Samec: X</a:t>
            </a:r>
            <a:r>
              <a:rPr lang="cs-CZ" sz="3200" smtClean="0"/>
              <a:t> (neoplozené vajíčko)</a:t>
            </a:r>
            <a:endParaRPr lang="cs-CZ" sz="9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Chromozom Y není, samečci vytvářejí spermie s chromozómem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sp>
        <p:nvSpPr>
          <p:cNvPr id="172036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5486400"/>
            <a:ext cx="52578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Autor:Jon Sullivan , Název:Bees Collecting Pollen 2004-08-14.jpg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Zdroj:http://cs.wikipedia.org/wiki/Soubor:Bees_Collecting_Pollen_2004-08-14.jpg</a:t>
            </a:r>
          </a:p>
        </p:txBody>
      </p:sp>
      <p:pic>
        <p:nvPicPr>
          <p:cNvPr id="172037" name="Picture 6" descr="320px-Bees_Collecting_Pollen_2004-08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335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Gonozomy 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Gonozomy jsou ve všech buňkách – kromě genů pro pohlavní znaky nesou i geny jiné</a:t>
            </a:r>
          </a:p>
          <a:p>
            <a:pPr eaLnBrk="1" hangingPunct="1"/>
            <a:r>
              <a:rPr lang="cs-CZ" smtClean="0"/>
              <a:t>Rozlišujeme úseky: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Heterologické 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Homologické</a:t>
            </a:r>
            <a:r>
              <a:rPr lang="cs-CZ" smtClean="0"/>
              <a:t> 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Heterologická část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Geny na pohlaví úplně vázané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Nedochází ke crossig-overu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Gen v heterologní části 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Většina genů nefunkčních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Gen SRY</a:t>
            </a:r>
            <a:r>
              <a:rPr lang="cs-CZ" sz="2400" smtClean="0">
                <a:cs typeface="Arial" charset="0"/>
              </a:rPr>
              <a:t>→vývoj Sertoliho bb.→produkce testosteronu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Ve fenotypu se projeví i recesivní alela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Tzv.dědičnost přímá (z otce na syna)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Př.ochlupení ušních boltců (tzv.znaky holandrické)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Gen v heterologní části X: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Tzv. dědičnost křížem (př.hemofilie - z matky na syna)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Př.hemofilie, daltonismus, absence potních žláz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Homologická část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Geny na pohlaví neúplně vázané</a:t>
            </a:r>
          </a:p>
          <a:p>
            <a:pPr eaLnBrk="1" hangingPunct="1"/>
            <a:r>
              <a:rPr lang="cs-CZ" smtClean="0"/>
              <a:t>Dochází ke crossig-overu</a:t>
            </a:r>
          </a:p>
          <a:p>
            <a:pPr eaLnBrk="1" hangingPunct="1"/>
            <a:r>
              <a:rPr lang="cs-CZ" smtClean="0"/>
              <a:t>Pravidla autozomální dědičnosti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Předvádění na obrazovce (4:3)</PresentationFormat>
  <Paragraphs>87</Paragraphs>
  <Slides>17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Gonozomální dědičnost</vt:lpstr>
      <vt:lpstr>Gonozomy </vt:lpstr>
      <vt:lpstr>Gonozomální dědičnost</vt:lpstr>
      <vt:lpstr>Typ savčí (typ Drosophila)</vt:lpstr>
      <vt:lpstr>Typ ptačí (typ Abraxas)</vt:lpstr>
      <vt:lpstr>Typ Protenor</vt:lpstr>
      <vt:lpstr>Gonozomy </vt:lpstr>
      <vt:lpstr>Heterologická část</vt:lpstr>
      <vt:lpstr>Homologická část </vt:lpstr>
      <vt:lpstr>Příklad - hemofilie</vt:lpstr>
      <vt:lpstr>Zdravá žena x nemocný muž</vt:lpstr>
      <vt:lpstr>Nemocná žena x zdravý muž</vt:lpstr>
      <vt:lpstr>Žena přenašečka x muž zdravý</vt:lpstr>
      <vt:lpstr>Žena přenašečka x muž nemocný</vt:lpstr>
      <vt:lpstr>Nejproslulejší přenašečka hemofilie, britská královna Viktorie se svou rodinou </vt:lpstr>
      <vt:lpstr>Ruský cesarevič Alexej Nikolajevič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Gonozomální dědičnost</dc:title>
  <dc:creator>Lukas</dc:creator>
  <cp:lastModifiedBy>Lukas</cp:lastModifiedBy>
  <cp:revision>1</cp:revision>
  <dcterms:created xsi:type="dcterms:W3CDTF">2013-05-19T17:11:58Z</dcterms:created>
  <dcterms:modified xsi:type="dcterms:W3CDTF">2013-05-19T17:12:24Z</dcterms:modified>
</cp:coreProperties>
</file>