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15974-7C8B-4461-8A3D-CEFCCA0A800A}" type="datetimeFigureOut">
              <a:rPr lang="cs-CZ" smtClean="0"/>
              <a:t>21.6.2013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B205D-DCF3-4EAA-A6B5-25C28911FDB6}" type="slidenum">
              <a:rPr lang="cs-CZ" smtClean="0"/>
              <a:t>‹#›</a:t>
            </a:fld>
            <a:endParaRPr lang="cs-CZ"/>
          </a:p>
        </p:txBody>
      </p:sp>
    </p:spTree>
    <p:extLst>
      <p:ext uri="{BB962C8B-B14F-4D97-AF65-F5344CB8AC3E}">
        <p14:creationId xmlns:p14="http://schemas.microsoft.com/office/powerpoint/2010/main" val="184848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3DBAF1-6BC3-472C-81F8-A48795C7447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6FF364-A244-4201-BD06-DF98B297EFB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05D761-FF60-4EC6-8CFD-0DC3ADE646F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82D3FA-B49D-4736-9A5E-1F172130D552}"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74214D2-2536-4F29-ACBA-8B1496F7932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57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572B7C9-EE5D-4328-BE66-E691EA4803C1}"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B96150-142F-44C5-A221-C5CC09193957}"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97C183C-B0DF-4F6F-99BA-7A68FF294A85}"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423409-606C-4D09-A835-8389BE5B97E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OverTx" preserve="1">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half" idx="3"/>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EDB92FD4-515A-41EC-9CF7-3455C92E853B}"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551D9-3427-423C-89DC-03239D67C53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83EBFA-D539-4D7F-BDE7-49969BF9B56D}"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809F3C-3633-42E6-B72D-EAE30616A906}"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C28616-5CE4-48B6-B81B-C89A5D062593}"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3C8AAE9-5AEA-4DDE-AE81-5E5ADCB8B0C1}"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2B244D5-E278-4602-8FC9-0AB78308150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D88955-C6C6-488E-998D-C9D27CCEF9D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E310F0-4DDD-41FD-90D7-7FC1314126C4}"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62F427-3367-4407-A22B-624A39E322DF}" type="slidenum">
              <a:rPr lang="cs-CZ">
                <a:solidFill>
                  <a:srgbClr val="000000"/>
                </a:solidFill>
              </a:rPr>
              <a:pPr>
                <a:defRPr/>
              </a:pPr>
              <a:t>‹#›</a:t>
            </a:fld>
            <a:endParaRPr lang="cs-CZ">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C1AD935-097F-4B1C-BF96-60C55D9F3E73}" type="slidenum">
              <a:rPr lang="cs-CZ">
                <a:solidFill>
                  <a:srgbClr val="000000"/>
                </a:solidFill>
              </a:rPr>
              <a:pPr fontAlgn="base">
                <a:spcBef>
                  <a:spcPct val="0"/>
                </a:spcBef>
                <a:spcAft>
                  <a:spcPct val="0"/>
                </a:spcAft>
                <a:defRPr/>
              </a:pPr>
              <a:t>‹#›</a:t>
            </a:fld>
            <a:endParaRPr lang="cs-CZ">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1/1f/Chromosome_Y.sv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upload.wikimedia.org/wikipedia/commons/f/fb/Chromosome_X.svg"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615426" name="Nadpis 1"/>
          <p:cNvSpPr>
            <a:spLocks noGrp="1"/>
          </p:cNvSpPr>
          <p:nvPr>
            <p:ph type="ctrTitle" idx="4294967295"/>
          </p:nvPr>
        </p:nvSpPr>
        <p:spPr>
          <a:xfrm>
            <a:off x="609600" y="2130425"/>
            <a:ext cx="8001000" cy="1908175"/>
          </a:xfrm>
        </p:spPr>
        <p:txBody>
          <a:bodyPr/>
          <a:lstStyle/>
          <a:p>
            <a:pPr eaLnBrk="1" hangingPunct="1"/>
            <a:r>
              <a:rPr lang="cs-CZ" sz="4000" smtClean="0">
                <a:solidFill>
                  <a:schemeClr val="accent2"/>
                </a:solidFill>
              </a:rPr>
              <a:t>Morganovo číslo, Morganovy zákony, příklady</a:t>
            </a:r>
            <a:br>
              <a:rPr lang="cs-CZ" sz="4000" smtClean="0">
                <a:solidFill>
                  <a:schemeClr val="accent2"/>
                </a:solidFill>
              </a:rPr>
            </a:br>
            <a:endParaRPr lang="cs-CZ" sz="4000" smtClean="0">
              <a:solidFill>
                <a:schemeClr val="accent2"/>
              </a:solidFill>
            </a:endParaRPr>
          </a:p>
        </p:txBody>
      </p:sp>
      <p:sp>
        <p:nvSpPr>
          <p:cNvPr id="3" name="Podnadpis 2"/>
          <p:cNvSpPr>
            <a:spLocks noGrp="1"/>
          </p:cNvSpPr>
          <p:nvPr>
            <p:ph type="subTitle" idx="4294967295"/>
          </p:nvPr>
        </p:nvSpPr>
        <p:spPr>
          <a:xfrm>
            <a:off x="1371600" y="3886200"/>
            <a:ext cx="6400800" cy="1752600"/>
          </a:xfrm>
        </p:spPr>
        <p:txBody>
          <a:bodyPr/>
          <a:lstStyle/>
          <a:p>
            <a:pPr marL="0" indent="0" algn="ctr" eaLnBrk="1" hangingPunct="1">
              <a:buFontTx/>
              <a:buNone/>
            </a:pPr>
            <a:endParaRPr lang="cs-CZ" smtClean="0">
              <a:solidFill>
                <a:schemeClr val="bg2"/>
              </a:solidFill>
            </a:endParaRPr>
          </a:p>
        </p:txBody>
      </p:sp>
      <p:sp>
        <p:nvSpPr>
          <p:cNvPr id="2" name="TextovéPole 1"/>
          <p:cNvSpPr txBox="1"/>
          <p:nvPr/>
        </p:nvSpPr>
        <p:spPr>
          <a:xfrm>
            <a:off x="7150100" y="115888"/>
            <a:ext cx="1881188" cy="274637"/>
          </a:xfrm>
          <a:prstGeom prst="rect">
            <a:avLst/>
          </a:prstGeom>
          <a:noFill/>
        </p:spPr>
        <p:txBody>
          <a:bodyPr wrap="none">
            <a:spAutoFit/>
          </a:bodyPr>
          <a:lstStyle/>
          <a:p>
            <a:pPr fontAlgn="base">
              <a:spcBef>
                <a:spcPct val="0"/>
              </a:spcBef>
              <a:spcAft>
                <a:spcPct val="0"/>
              </a:spcAft>
            </a:pPr>
            <a:r>
              <a:rPr lang="cs-CZ" sz="1200">
                <a:solidFill>
                  <a:srgbClr val="A6A6A6"/>
                </a:solidFill>
                <a:cs typeface="Arial" charset="0"/>
              </a:rPr>
              <a:t>VY_32_INOVACE_04-12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cs-CZ" smtClean="0"/>
              <a:t>Shrnutí </a:t>
            </a:r>
          </a:p>
        </p:txBody>
      </p:sp>
      <p:sp>
        <p:nvSpPr>
          <p:cNvPr id="544771" name="Rectangle 3"/>
          <p:cNvSpPr>
            <a:spLocks noGrp="1" noChangeArrowheads="1"/>
          </p:cNvSpPr>
          <p:nvPr>
            <p:ph type="body" idx="1"/>
          </p:nvPr>
        </p:nvSpPr>
        <p:spPr/>
        <p:txBody>
          <a:bodyPr/>
          <a:lstStyle/>
          <a:p>
            <a:pPr>
              <a:lnSpc>
                <a:spcPct val="90000"/>
              </a:lnSpc>
            </a:pPr>
            <a:r>
              <a:rPr lang="cs-CZ" smtClean="0"/>
              <a:t>Dihybrid AaBb, který má geny A a B uloženy </a:t>
            </a:r>
            <a:r>
              <a:rPr lang="cs-CZ" smtClean="0">
                <a:solidFill>
                  <a:srgbClr val="FF0000"/>
                </a:solidFill>
              </a:rPr>
              <a:t>v různých párech chromozómů</a:t>
            </a:r>
            <a:r>
              <a:rPr lang="cs-CZ" smtClean="0"/>
              <a:t>, tvoří gamety:</a:t>
            </a:r>
          </a:p>
          <a:p>
            <a:pPr lvl="1">
              <a:lnSpc>
                <a:spcPct val="90000"/>
              </a:lnSpc>
            </a:pPr>
            <a:r>
              <a:rPr lang="cs-CZ" smtClean="0">
                <a:solidFill>
                  <a:srgbClr val="FF0000"/>
                </a:solidFill>
              </a:rPr>
              <a:t>AB, Ab, aB, ab v poměru 1 : 1 : 1 : 1</a:t>
            </a:r>
          </a:p>
          <a:p>
            <a:pPr>
              <a:lnSpc>
                <a:spcPct val="90000"/>
              </a:lnSpc>
            </a:pPr>
            <a:r>
              <a:rPr lang="cs-CZ" smtClean="0"/>
              <a:t>Dihybrid AaBb, který má geny A a B uloženy </a:t>
            </a:r>
            <a:r>
              <a:rPr lang="cs-CZ" smtClean="0">
                <a:solidFill>
                  <a:srgbClr val="FF0000"/>
                </a:solidFill>
              </a:rPr>
              <a:t>v jednom páru chromozómů</a:t>
            </a:r>
            <a:r>
              <a:rPr lang="cs-CZ" smtClean="0"/>
              <a:t>, tvoří gamety:</a:t>
            </a:r>
          </a:p>
          <a:p>
            <a:pPr lvl="1">
              <a:lnSpc>
                <a:spcPct val="90000"/>
              </a:lnSpc>
            </a:pPr>
            <a:r>
              <a:rPr lang="cs-CZ" smtClean="0">
                <a:solidFill>
                  <a:srgbClr val="FF0000"/>
                </a:solidFill>
              </a:rPr>
              <a:t>AB, Ab, aB, ab, ale v jiném poměru</a:t>
            </a:r>
            <a:r>
              <a:rPr lang="cs-CZ" smtClean="0"/>
              <a:t> (příčinou je crossing-over)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cs-CZ" smtClean="0"/>
              <a:t>Otázky </a:t>
            </a:r>
          </a:p>
        </p:txBody>
      </p:sp>
      <p:sp>
        <p:nvSpPr>
          <p:cNvPr id="705539" name="Rectangle 3"/>
          <p:cNvSpPr>
            <a:spLocks noGrp="1" noChangeArrowheads="1"/>
          </p:cNvSpPr>
          <p:nvPr>
            <p:ph type="body" idx="1"/>
          </p:nvPr>
        </p:nvSpPr>
        <p:spPr/>
        <p:txBody>
          <a:bodyPr/>
          <a:lstStyle/>
          <a:p>
            <a:pPr marL="609600" indent="-609600">
              <a:buFontTx/>
              <a:buAutoNum type="arabicParenR"/>
            </a:pPr>
            <a:r>
              <a:rPr lang="cs-CZ" smtClean="0"/>
              <a:t>Co mi popisuje Morganovo číslo a jak ho vyjádříme?</a:t>
            </a:r>
          </a:p>
          <a:p>
            <a:pPr marL="609600" indent="-609600">
              <a:buFontTx/>
              <a:buAutoNum type="arabicParenR"/>
            </a:pPr>
            <a:r>
              <a:rPr lang="cs-CZ" smtClean="0"/>
              <a:t>Pokud Morganovo číslo bude 50%, co to znamená?</a:t>
            </a:r>
          </a:p>
          <a:p>
            <a:pPr marL="609600" indent="-609600">
              <a:buFontTx/>
              <a:buAutoNum type="arabicParenR"/>
            </a:pPr>
            <a:r>
              <a:rPr lang="cs-CZ" smtClean="0"/>
              <a:t>Co najdeme na chromozómové mapě?</a:t>
            </a:r>
          </a:p>
          <a:p>
            <a:pPr marL="609600" indent="-609600">
              <a:buFontTx/>
              <a:buAutoNum type="arabicParenR"/>
            </a:pPr>
            <a:endParaRPr lang="cs-CZ" smtClean="0"/>
          </a:p>
          <a:p>
            <a:pPr marL="609600" indent="-609600">
              <a:buFontTx/>
              <a:buAutoNum type="arabicParenR"/>
            </a:pPr>
            <a:endParaRPr 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617474" name="Rectangle 2"/>
          <p:cNvSpPr>
            <a:spLocks noGrp="1" noChangeArrowheads="1"/>
          </p:cNvSpPr>
          <p:nvPr>
            <p:ph type="ctrTitle"/>
          </p:nvPr>
        </p:nvSpPr>
        <p:spPr/>
        <p:txBody>
          <a:bodyPr/>
          <a:lstStyle/>
          <a:p>
            <a:r>
              <a:rPr lang="cs-CZ" smtClean="0">
                <a:solidFill>
                  <a:schemeClr val="accent2"/>
                </a:solidFill>
              </a:rPr>
              <a:t>Děkuji za pozornost</a:t>
            </a:r>
          </a:p>
        </p:txBody>
      </p:sp>
      <p:sp>
        <p:nvSpPr>
          <p:cNvPr id="617475" name="Rectangle 3"/>
          <p:cNvSpPr>
            <a:spLocks noGrp="1" noChangeArrowheads="1"/>
          </p:cNvSpPr>
          <p:nvPr>
            <p:ph type="subTitle" idx="1"/>
          </p:nvPr>
        </p:nvSpPr>
        <p:spPr/>
        <p:txBody>
          <a:bodyPr/>
          <a:lstStyle/>
          <a:p>
            <a:r>
              <a:rPr lang="cs-CZ" smtClean="0">
                <a:solidFill>
                  <a:schemeClr val="bg2"/>
                </a:solidFill>
              </a:rPr>
              <a:t>Autor DUM: Kateřina Turoňová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cs-CZ" smtClean="0"/>
              <a:t>Morganovo číslo</a:t>
            </a:r>
          </a:p>
        </p:txBody>
      </p:sp>
      <p:sp>
        <p:nvSpPr>
          <p:cNvPr id="145411" name="Rectangle 3"/>
          <p:cNvSpPr>
            <a:spLocks noGrp="1" noChangeArrowheads="1"/>
          </p:cNvSpPr>
          <p:nvPr>
            <p:ph type="body" idx="1"/>
          </p:nvPr>
        </p:nvSpPr>
        <p:spPr/>
        <p:txBody>
          <a:bodyPr/>
          <a:lstStyle/>
          <a:p>
            <a:pPr eaLnBrk="1" hangingPunct="1">
              <a:lnSpc>
                <a:spcPct val="90000"/>
              </a:lnSpc>
            </a:pPr>
            <a:r>
              <a:rPr lang="cs-CZ" sz="2600" smtClean="0">
                <a:solidFill>
                  <a:srgbClr val="FF0000"/>
                </a:solidFill>
              </a:rPr>
              <a:t>p = rekombinované gamety / celkový počet gamet</a:t>
            </a:r>
          </a:p>
          <a:p>
            <a:pPr eaLnBrk="1" hangingPunct="1">
              <a:lnSpc>
                <a:spcPct val="90000"/>
              </a:lnSpc>
              <a:buFontTx/>
              <a:buNone/>
            </a:pPr>
            <a:r>
              <a:rPr lang="cs-CZ" sz="2600" smtClean="0"/>
              <a:t>	</a:t>
            </a:r>
          </a:p>
          <a:p>
            <a:pPr eaLnBrk="1" hangingPunct="1">
              <a:lnSpc>
                <a:spcPct val="90000"/>
              </a:lnSpc>
              <a:buFontTx/>
              <a:buNone/>
            </a:pPr>
            <a:r>
              <a:rPr lang="cs-CZ" sz="2600" smtClean="0"/>
              <a:t>	p = 49 / 100</a:t>
            </a:r>
          </a:p>
          <a:p>
            <a:pPr eaLnBrk="1" hangingPunct="1">
              <a:lnSpc>
                <a:spcPct val="90000"/>
              </a:lnSpc>
              <a:buFontTx/>
              <a:buNone/>
            </a:pPr>
            <a:r>
              <a:rPr lang="cs-CZ" sz="2600" smtClean="0"/>
              <a:t>	p = 0,49 = 49% </a:t>
            </a:r>
            <a:r>
              <a:rPr lang="cs-CZ" sz="2600" smtClean="0">
                <a:cs typeface="Arial" charset="0"/>
              </a:rPr>
              <a:t>→ více crossing-overů, alely na 			    chromozomu více vzdálené</a:t>
            </a:r>
          </a:p>
          <a:p>
            <a:pPr eaLnBrk="1" hangingPunct="1">
              <a:lnSpc>
                <a:spcPct val="90000"/>
              </a:lnSpc>
              <a:buFontTx/>
              <a:buNone/>
            </a:pPr>
            <a:endParaRPr lang="cs-CZ" sz="2600" smtClean="0">
              <a:cs typeface="Arial" charset="0"/>
            </a:endParaRPr>
          </a:p>
          <a:p>
            <a:pPr eaLnBrk="1" hangingPunct="1">
              <a:lnSpc>
                <a:spcPct val="90000"/>
              </a:lnSpc>
              <a:buFontTx/>
              <a:buNone/>
            </a:pPr>
            <a:r>
              <a:rPr lang="cs-CZ" sz="2600" smtClean="0">
                <a:cs typeface="Arial" charset="0"/>
              </a:rPr>
              <a:t>	p = 2 / 100</a:t>
            </a:r>
          </a:p>
          <a:p>
            <a:pPr eaLnBrk="1" hangingPunct="1">
              <a:lnSpc>
                <a:spcPct val="90000"/>
              </a:lnSpc>
              <a:buFontTx/>
              <a:buNone/>
            </a:pPr>
            <a:r>
              <a:rPr lang="cs-CZ" sz="2600" smtClean="0">
                <a:cs typeface="Arial" charset="0"/>
              </a:rPr>
              <a:t>	p = 0,02 = 2% → málo crossing-overů, alely na 				  chromozomu blízko u sebe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cs-CZ" smtClean="0"/>
              <a:t>Morganovo číslo</a:t>
            </a:r>
          </a:p>
        </p:txBody>
      </p:sp>
      <p:sp>
        <p:nvSpPr>
          <p:cNvPr id="146435" name="Rectangle 3"/>
          <p:cNvSpPr>
            <a:spLocks noGrp="1" noChangeArrowheads="1"/>
          </p:cNvSpPr>
          <p:nvPr>
            <p:ph type="body" idx="1"/>
          </p:nvPr>
        </p:nvSpPr>
        <p:spPr/>
        <p:txBody>
          <a:bodyPr/>
          <a:lstStyle/>
          <a:p>
            <a:pPr eaLnBrk="1" hangingPunct="1">
              <a:buFontTx/>
              <a:buNone/>
            </a:pPr>
            <a:r>
              <a:rPr lang="cs-CZ" smtClean="0"/>
              <a:t>	</a:t>
            </a:r>
            <a:r>
              <a:rPr lang="cs-CZ" sz="2800" smtClean="0"/>
              <a:t>p =</a:t>
            </a:r>
            <a:r>
              <a:rPr lang="cs-CZ" smtClean="0"/>
              <a:t> </a:t>
            </a:r>
            <a:r>
              <a:rPr lang="cs-CZ" sz="2800" smtClean="0"/>
              <a:t>50 / 100</a:t>
            </a:r>
          </a:p>
          <a:p>
            <a:pPr eaLnBrk="1" hangingPunct="1">
              <a:buFontTx/>
              <a:buNone/>
            </a:pPr>
            <a:r>
              <a:rPr lang="cs-CZ" sz="2800" smtClean="0"/>
              <a:t>	p = 0,50 = 50% </a:t>
            </a:r>
            <a:r>
              <a:rPr lang="cs-CZ" sz="2800" smtClean="0">
                <a:cs typeface="Arial" charset="0"/>
              </a:rPr>
              <a:t>→ volná kombinovatelnost (platí 			      Mendelovy zákony)</a:t>
            </a:r>
          </a:p>
          <a:p>
            <a:pPr eaLnBrk="1" hangingPunct="1">
              <a:buFontTx/>
              <a:buNone/>
            </a:pPr>
            <a:endParaRPr lang="cs-CZ" sz="2800" smtClean="0">
              <a:cs typeface="Arial" charset="0"/>
            </a:endParaRPr>
          </a:p>
          <a:p>
            <a:pPr eaLnBrk="1" hangingPunct="1">
              <a:buFontTx/>
              <a:buNone/>
            </a:pPr>
            <a:r>
              <a:rPr lang="cs-CZ" sz="2800" smtClean="0">
                <a:cs typeface="Arial" charset="0"/>
              </a:rPr>
              <a:t>	p = „0“ / 100</a:t>
            </a:r>
          </a:p>
          <a:p>
            <a:pPr eaLnBrk="1" hangingPunct="1">
              <a:buFontTx/>
              <a:buNone/>
            </a:pPr>
            <a:r>
              <a:rPr lang="cs-CZ" sz="2800" smtClean="0">
                <a:cs typeface="Arial" charset="0"/>
              </a:rPr>
              <a:t>	p = 0% → bez crossing-overů → úplná vazba</a:t>
            </a:r>
          </a:p>
          <a:p>
            <a:pPr eaLnBrk="1" hangingPunct="1">
              <a:buFontTx/>
              <a:buNone/>
            </a:pPr>
            <a:endParaRPr lang="cs-CZ" sz="2800" smtClean="0">
              <a:cs typeface="Arial" charset="0"/>
            </a:endParaRPr>
          </a:p>
          <a:p>
            <a:pPr eaLnBrk="1" hangingPunct="1"/>
            <a:r>
              <a:rPr lang="cs-CZ" smtClean="0">
                <a:cs typeface="Arial" charset="0"/>
              </a:rPr>
              <a:t>Sestavují se chromozomové mapy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r>
              <a:rPr lang="cs-CZ" smtClean="0"/>
              <a:t>Chromozomová mapa</a:t>
            </a:r>
          </a:p>
        </p:txBody>
      </p:sp>
      <p:sp>
        <p:nvSpPr>
          <p:cNvPr id="147459" name="Rectangle 8"/>
          <p:cNvSpPr>
            <a:spLocks noGrp="1" noChangeArrowheads="1"/>
          </p:cNvSpPr>
          <p:nvPr>
            <p:ph type="body" sz="half" idx="1"/>
          </p:nvPr>
        </p:nvSpPr>
        <p:spPr>
          <a:xfrm>
            <a:off x="304800" y="6096000"/>
            <a:ext cx="4191000" cy="533400"/>
          </a:xfrm>
        </p:spPr>
        <p:txBody>
          <a:bodyPr/>
          <a:lstStyle/>
          <a:p>
            <a:pPr eaLnBrk="1" hangingPunct="1">
              <a:lnSpc>
                <a:spcPct val="90000"/>
              </a:lnSpc>
              <a:buFontTx/>
              <a:buNone/>
            </a:pPr>
            <a:r>
              <a:rPr lang="cs-CZ" sz="1200" smtClean="0">
                <a:solidFill>
                  <a:schemeClr val="bg2"/>
                </a:solidFill>
              </a:rPr>
              <a:t>Autor:Mysid, Název:Chromosome Y.svg</a:t>
            </a:r>
          </a:p>
          <a:p>
            <a:pPr eaLnBrk="1" hangingPunct="1">
              <a:lnSpc>
                <a:spcPct val="90000"/>
              </a:lnSpc>
              <a:buFontTx/>
              <a:buNone/>
            </a:pPr>
            <a:r>
              <a:rPr lang="cs-CZ" sz="1200" smtClean="0">
                <a:solidFill>
                  <a:schemeClr val="bg2"/>
                </a:solidFill>
              </a:rPr>
              <a:t>Zdroj:http://www.wikiskripta.eu/index.php/Soubor:Chromosome_Y.svg</a:t>
            </a:r>
          </a:p>
        </p:txBody>
      </p:sp>
      <p:sp>
        <p:nvSpPr>
          <p:cNvPr id="147460" name="Rectangle 9"/>
          <p:cNvSpPr>
            <a:spLocks noGrp="1" noChangeArrowheads="1"/>
          </p:cNvSpPr>
          <p:nvPr>
            <p:ph type="body" sz="half" idx="2"/>
          </p:nvPr>
        </p:nvSpPr>
        <p:spPr>
          <a:xfrm>
            <a:off x="4648200" y="6096000"/>
            <a:ext cx="4495800" cy="533400"/>
          </a:xfrm>
        </p:spPr>
        <p:txBody>
          <a:bodyPr/>
          <a:lstStyle/>
          <a:p>
            <a:pPr eaLnBrk="1" hangingPunct="1">
              <a:lnSpc>
                <a:spcPct val="80000"/>
              </a:lnSpc>
              <a:buFontTx/>
              <a:buNone/>
            </a:pPr>
            <a:r>
              <a:rPr lang="cs-CZ" sz="1200" smtClean="0">
                <a:solidFill>
                  <a:schemeClr val="bg2"/>
                </a:solidFill>
              </a:rPr>
              <a:t>Autor:Mysid, Název:Chromosome X.svg </a:t>
            </a:r>
          </a:p>
          <a:p>
            <a:pPr eaLnBrk="1" hangingPunct="1">
              <a:lnSpc>
                <a:spcPct val="80000"/>
              </a:lnSpc>
              <a:buFontTx/>
              <a:buNone/>
            </a:pPr>
            <a:r>
              <a:rPr lang="cs-CZ" sz="1200" smtClean="0">
                <a:solidFill>
                  <a:schemeClr val="bg2"/>
                </a:solidFill>
              </a:rPr>
              <a:t>Zdroj:http://www.wikiskripta.eu/index.php/Soubor:Chromosome_X.svg</a:t>
            </a:r>
          </a:p>
          <a:p>
            <a:pPr eaLnBrk="1" hangingPunct="1">
              <a:lnSpc>
                <a:spcPct val="80000"/>
              </a:lnSpc>
            </a:pPr>
            <a:endParaRPr lang="cs-CZ" sz="1200" smtClean="0"/>
          </a:p>
        </p:txBody>
      </p:sp>
      <p:pic>
        <p:nvPicPr>
          <p:cNvPr id="147461" name="Picture 5" descr="Soubor:Chromosome Y.svg">
            <a:hlinkClick r:id="rId3"/>
          </p:cNvPr>
          <p:cNvPicPr>
            <a:picLocks noChangeAspect="1" noChangeArrowheads="1"/>
          </p:cNvPicPr>
          <p:nvPr/>
        </p:nvPicPr>
        <p:blipFill>
          <a:blip r:embed="rId4" cstate="print"/>
          <a:srcRect/>
          <a:stretch>
            <a:fillRect/>
          </a:stretch>
        </p:blipFill>
        <p:spPr bwMode="auto">
          <a:xfrm>
            <a:off x="1693863" y="2209800"/>
            <a:ext cx="2520950" cy="2895600"/>
          </a:xfrm>
          <a:prstGeom prst="rect">
            <a:avLst/>
          </a:prstGeom>
          <a:noFill/>
          <a:ln w="9525">
            <a:noFill/>
            <a:miter lim="800000"/>
            <a:headEnd/>
            <a:tailEnd/>
          </a:ln>
        </p:spPr>
      </p:pic>
      <p:pic>
        <p:nvPicPr>
          <p:cNvPr id="147462" name="Picture 7" descr="Soubor:Chromosome X.svg">
            <a:hlinkClick r:id="rId5"/>
          </p:cNvPr>
          <p:cNvPicPr>
            <a:picLocks noChangeAspect="1" noChangeArrowheads="1"/>
          </p:cNvPicPr>
          <p:nvPr/>
        </p:nvPicPr>
        <p:blipFill>
          <a:blip r:embed="rId6" cstate="print"/>
          <a:srcRect/>
          <a:stretch>
            <a:fillRect/>
          </a:stretch>
        </p:blipFill>
        <p:spPr bwMode="auto">
          <a:xfrm>
            <a:off x="5867400" y="1219200"/>
            <a:ext cx="1808163" cy="4648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274638"/>
            <a:ext cx="8229600" cy="715962"/>
          </a:xfrm>
        </p:spPr>
        <p:txBody>
          <a:bodyPr/>
          <a:lstStyle/>
          <a:p>
            <a:pPr eaLnBrk="1" hangingPunct="1"/>
            <a:r>
              <a:rPr lang="cs-CZ" sz="4000" smtClean="0"/>
              <a:t>Příklad </a:t>
            </a:r>
          </a:p>
        </p:txBody>
      </p:sp>
      <p:sp>
        <p:nvSpPr>
          <p:cNvPr id="155651" name="Rectangle 3"/>
          <p:cNvSpPr>
            <a:spLocks noGrp="1" noChangeArrowheads="1"/>
          </p:cNvSpPr>
          <p:nvPr>
            <p:ph type="body" idx="1"/>
          </p:nvPr>
        </p:nvSpPr>
        <p:spPr>
          <a:xfrm>
            <a:off x="457200" y="1219200"/>
            <a:ext cx="8229600" cy="4906963"/>
          </a:xfrm>
        </p:spPr>
        <p:txBody>
          <a:bodyPr/>
          <a:lstStyle/>
          <a:p>
            <a:pPr eaLnBrk="1" hangingPunct="1">
              <a:lnSpc>
                <a:spcPct val="90000"/>
              </a:lnSpc>
            </a:pPr>
            <a:r>
              <a:rPr lang="cs-CZ" sz="2600" smtClean="0"/>
              <a:t>U rajčat je kulatý tvar plodu dominantní nad podlouhlým. Přítomnost lesklé slupky je dominantní nad matnou. Alelické páry řídící dědičnost těchto znaků leží ve stejném páru homologních chromozomů. Jaká je relativní vzdálenost mezi danými geny, jestliže ve zpětném křížení dihybrida s homozygotně recesivní rostlinou vzniklo potomstvo o fenotypovém složení:</a:t>
            </a:r>
          </a:p>
          <a:p>
            <a:pPr eaLnBrk="1" hangingPunct="1">
              <a:lnSpc>
                <a:spcPct val="90000"/>
              </a:lnSpc>
              <a:buFontTx/>
              <a:buNone/>
            </a:pPr>
            <a:r>
              <a:rPr lang="cs-CZ" sz="2600" smtClean="0"/>
              <a:t>    </a:t>
            </a:r>
            <a:r>
              <a:rPr lang="cs-CZ" sz="2600" smtClean="0">
                <a:solidFill>
                  <a:schemeClr val="accent2"/>
                </a:solidFill>
              </a:rPr>
              <a:t>108 rostlin kulaté plody a lesklá slupka, 13 kulaté plody a matná slupka, 12 podlouhlé plody a lesklá slupka, 117 podlouhlé plody</a:t>
            </a:r>
            <a:r>
              <a:rPr lang="cs-CZ" sz="2800" smtClean="0">
                <a:solidFill>
                  <a:schemeClr val="accent2"/>
                </a:solidFill>
              </a:rPr>
              <a:t> a matná slupka?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457200" y="274638"/>
            <a:ext cx="8229600" cy="334962"/>
          </a:xfrm>
        </p:spPr>
        <p:txBody>
          <a:bodyPr/>
          <a:lstStyle/>
          <a:p>
            <a:r>
              <a:rPr lang="cs-CZ" sz="2800" smtClean="0"/>
              <a:t>Řešení</a:t>
            </a:r>
            <a:r>
              <a:rPr lang="cs-CZ" sz="4000" smtClean="0"/>
              <a:t> </a:t>
            </a:r>
          </a:p>
        </p:txBody>
      </p:sp>
      <p:sp>
        <p:nvSpPr>
          <p:cNvPr id="463875" name="Rectangle 3"/>
          <p:cNvSpPr>
            <a:spLocks noGrp="1" noChangeArrowheads="1"/>
          </p:cNvSpPr>
          <p:nvPr>
            <p:ph type="body" idx="1"/>
          </p:nvPr>
        </p:nvSpPr>
        <p:spPr>
          <a:xfrm>
            <a:off x="457200" y="914400"/>
            <a:ext cx="8229600" cy="5211763"/>
          </a:xfrm>
        </p:spPr>
        <p:txBody>
          <a:bodyPr/>
          <a:lstStyle/>
          <a:p>
            <a:pPr>
              <a:lnSpc>
                <a:spcPct val="80000"/>
              </a:lnSpc>
              <a:buFontTx/>
              <a:buNone/>
            </a:pPr>
            <a:r>
              <a:rPr lang="cs-CZ" sz="2400" smtClean="0"/>
              <a:t>kulatý tvar……...A		lesklá slupka….B</a:t>
            </a:r>
          </a:p>
          <a:p>
            <a:pPr>
              <a:lnSpc>
                <a:spcPct val="80000"/>
              </a:lnSpc>
              <a:buFontTx/>
              <a:buNone/>
            </a:pPr>
            <a:r>
              <a:rPr lang="cs-CZ" sz="2400" smtClean="0"/>
              <a:t>podlouhlý tvar….a	           matná slupka…b</a:t>
            </a:r>
          </a:p>
          <a:p>
            <a:pPr>
              <a:lnSpc>
                <a:spcPct val="80000"/>
              </a:lnSpc>
              <a:buFontTx/>
              <a:buNone/>
            </a:pPr>
            <a:endParaRPr lang="cs-CZ" sz="2400" smtClean="0"/>
          </a:p>
          <a:p>
            <a:pPr>
              <a:lnSpc>
                <a:spcPct val="80000"/>
              </a:lnSpc>
              <a:buFontTx/>
              <a:buNone/>
            </a:pPr>
            <a:r>
              <a:rPr lang="cs-CZ" sz="2400" smtClean="0"/>
              <a:t>P: AABB x aabb		fáze CIS</a:t>
            </a:r>
          </a:p>
          <a:p>
            <a:pPr>
              <a:lnSpc>
                <a:spcPct val="80000"/>
              </a:lnSpc>
              <a:buFontTx/>
              <a:buNone/>
            </a:pPr>
            <a:r>
              <a:rPr lang="cs-CZ" sz="2400" smtClean="0"/>
              <a:t>B: AaBb x aabb </a:t>
            </a:r>
          </a:p>
          <a:p>
            <a:pPr>
              <a:lnSpc>
                <a:spcPct val="80000"/>
              </a:lnSpc>
              <a:buFontTx/>
              <a:buNone/>
            </a:pPr>
            <a:endParaRPr lang="cs-CZ" sz="2400" smtClean="0"/>
          </a:p>
          <a:p>
            <a:pPr>
              <a:lnSpc>
                <a:spcPct val="80000"/>
              </a:lnSpc>
              <a:buFontTx/>
              <a:buNone/>
            </a:pPr>
            <a:r>
              <a:rPr lang="cs-CZ" sz="2400" smtClean="0"/>
              <a:t>108…AB		12…..aB</a:t>
            </a:r>
          </a:p>
          <a:p>
            <a:pPr>
              <a:lnSpc>
                <a:spcPct val="80000"/>
              </a:lnSpc>
              <a:buFontTx/>
              <a:buNone/>
            </a:pPr>
            <a:r>
              <a:rPr lang="cs-CZ" sz="2400" smtClean="0"/>
              <a:t>13.….Ab		117…ab</a:t>
            </a:r>
          </a:p>
          <a:p>
            <a:pPr>
              <a:lnSpc>
                <a:spcPct val="80000"/>
              </a:lnSpc>
              <a:buFontTx/>
              <a:buNone/>
            </a:pPr>
            <a:endParaRPr lang="cs-CZ" sz="2400" smtClean="0"/>
          </a:p>
          <a:p>
            <a:pPr>
              <a:lnSpc>
                <a:spcPct val="80000"/>
              </a:lnSpc>
              <a:buFontTx/>
              <a:buNone/>
            </a:pPr>
            <a:r>
              <a:rPr lang="cs-CZ" sz="2400" smtClean="0"/>
              <a:t>p = 12 + 13 / 108 + 117 + 13 + 12 </a:t>
            </a:r>
          </a:p>
          <a:p>
            <a:pPr>
              <a:lnSpc>
                <a:spcPct val="80000"/>
              </a:lnSpc>
              <a:buFontTx/>
              <a:buNone/>
            </a:pPr>
            <a:r>
              <a:rPr lang="cs-CZ" sz="2400" smtClean="0"/>
              <a:t>p = 0,1 = 10%</a:t>
            </a:r>
          </a:p>
          <a:p>
            <a:pPr>
              <a:lnSpc>
                <a:spcPct val="80000"/>
              </a:lnSpc>
              <a:buFontTx/>
              <a:buNone/>
            </a:pPr>
            <a:endParaRPr lang="cs-CZ" sz="2400" smtClean="0"/>
          </a:p>
          <a:p>
            <a:pPr>
              <a:lnSpc>
                <a:spcPct val="80000"/>
              </a:lnSpc>
              <a:buFontTx/>
              <a:buNone/>
            </a:pPr>
            <a:r>
              <a:rPr lang="cs-CZ" sz="2400" smtClean="0"/>
              <a:t>Relativní vzdálenost mezi geny je 10 rekombinačních jednotek.</a:t>
            </a:r>
          </a:p>
          <a:p>
            <a:pPr>
              <a:lnSpc>
                <a:spcPct val="80000"/>
              </a:lnSpc>
              <a:buFontTx/>
              <a:buNone/>
            </a:pPr>
            <a:endParaRPr lang="cs-CZ" sz="2400" smtClean="0"/>
          </a:p>
          <a:p>
            <a:pPr>
              <a:lnSpc>
                <a:spcPct val="80000"/>
              </a:lnSpc>
              <a:buFontTx/>
              <a:buNone/>
            </a:pPr>
            <a:endParaRPr lang="cs-CZ"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274638"/>
            <a:ext cx="8229600" cy="639762"/>
          </a:xfrm>
        </p:spPr>
        <p:txBody>
          <a:bodyPr/>
          <a:lstStyle/>
          <a:p>
            <a:pPr eaLnBrk="1" hangingPunct="1"/>
            <a:r>
              <a:rPr lang="cs-CZ" sz="4000" smtClean="0"/>
              <a:t>Příklad</a:t>
            </a:r>
          </a:p>
        </p:txBody>
      </p:sp>
      <p:sp>
        <p:nvSpPr>
          <p:cNvPr id="156675" name="Rectangle 3"/>
          <p:cNvSpPr>
            <a:spLocks noGrp="1" noChangeArrowheads="1"/>
          </p:cNvSpPr>
          <p:nvPr>
            <p:ph type="body" idx="1"/>
          </p:nvPr>
        </p:nvSpPr>
        <p:spPr>
          <a:xfrm>
            <a:off x="457200" y="1219200"/>
            <a:ext cx="8229600" cy="4906963"/>
          </a:xfrm>
        </p:spPr>
        <p:txBody>
          <a:bodyPr/>
          <a:lstStyle/>
          <a:p>
            <a:pPr eaLnBrk="1" hangingPunct="1">
              <a:lnSpc>
                <a:spcPct val="80000"/>
              </a:lnSpc>
            </a:pPr>
            <a:r>
              <a:rPr lang="cs-CZ" sz="2400" smtClean="0"/>
              <a:t>Vysoký vzrůst rostlin rajčete je dominantní nad zakrslostí. Alelický pár řídící dědičnost tohoto znaku je ve vazbě s genem, jehož dominantní alela odpovídá za standardní obsah chlorofylu v buňkách. Při homozygotné recesivním genotypu je obsah chlorofylu v buňkách podstatně snížen.</a:t>
            </a:r>
          </a:p>
          <a:p>
            <a:pPr eaLnBrk="1" hangingPunct="1">
              <a:lnSpc>
                <a:spcPct val="80000"/>
              </a:lnSpc>
              <a:buFontTx/>
              <a:buNone/>
            </a:pPr>
            <a:r>
              <a:rPr lang="cs-CZ" sz="2400" smtClean="0"/>
              <a:t>   Jaké je uspořádání alel na chromozomech hybridní rostliny, jestliže ve zpětném křížení s rajčetem homozygotně recesivním v obou genech vzniklo potomstvo s fenotypem:</a:t>
            </a:r>
          </a:p>
          <a:p>
            <a:pPr eaLnBrk="1" hangingPunct="1">
              <a:lnSpc>
                <a:spcPct val="80000"/>
              </a:lnSpc>
              <a:buFontTx/>
              <a:buNone/>
            </a:pPr>
            <a:r>
              <a:rPr lang="cs-CZ" sz="2400" smtClean="0"/>
              <a:t>    </a:t>
            </a:r>
            <a:r>
              <a:rPr lang="cs-CZ" sz="2400" smtClean="0">
                <a:solidFill>
                  <a:schemeClr val="accent2"/>
                </a:solidFill>
              </a:rPr>
              <a:t>21 rostlin vysokých tmavě zelených, 329 vysokých světle zelených, 322 zakrslých tmavě zelených, 28 zakrslých světle zelených?</a:t>
            </a:r>
          </a:p>
          <a:p>
            <a:pPr eaLnBrk="1" hangingPunct="1">
              <a:lnSpc>
                <a:spcPct val="80000"/>
              </a:lnSpc>
              <a:buFontTx/>
              <a:buNone/>
            </a:pPr>
            <a:r>
              <a:rPr lang="cs-CZ" sz="2400" smtClean="0"/>
              <a:t>    Jaká je relativní vzdálenost mezi danými geny na příslušném chromozomu?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xfrm>
            <a:off x="457200" y="274638"/>
            <a:ext cx="8229600" cy="563562"/>
          </a:xfrm>
        </p:spPr>
        <p:txBody>
          <a:bodyPr/>
          <a:lstStyle/>
          <a:p>
            <a:r>
              <a:rPr lang="cs-CZ" sz="2400" smtClean="0"/>
              <a:t>Řešení</a:t>
            </a:r>
            <a:r>
              <a:rPr lang="cs-CZ" sz="4000" smtClean="0"/>
              <a:t> </a:t>
            </a:r>
          </a:p>
        </p:txBody>
      </p:sp>
      <p:sp>
        <p:nvSpPr>
          <p:cNvPr id="542723" name="Rectangle 3"/>
          <p:cNvSpPr>
            <a:spLocks noGrp="1" noChangeArrowheads="1"/>
          </p:cNvSpPr>
          <p:nvPr>
            <p:ph type="body" idx="1"/>
          </p:nvPr>
        </p:nvSpPr>
        <p:spPr>
          <a:xfrm>
            <a:off x="457200" y="990600"/>
            <a:ext cx="8229600" cy="5410200"/>
          </a:xfrm>
        </p:spPr>
        <p:txBody>
          <a:bodyPr/>
          <a:lstStyle/>
          <a:p>
            <a:pPr>
              <a:lnSpc>
                <a:spcPct val="80000"/>
              </a:lnSpc>
              <a:buFontTx/>
              <a:buNone/>
            </a:pPr>
            <a:r>
              <a:rPr lang="cs-CZ" sz="2400" smtClean="0"/>
              <a:t>Vysoký vzrůst……...A		zelená…………...B</a:t>
            </a:r>
          </a:p>
          <a:p>
            <a:pPr>
              <a:lnSpc>
                <a:spcPct val="80000"/>
              </a:lnSpc>
              <a:buFontTx/>
              <a:buNone/>
            </a:pPr>
            <a:r>
              <a:rPr lang="cs-CZ" sz="2400" smtClean="0"/>
              <a:t>Zakrslost ……….….a	           málo chlorofylu…b</a:t>
            </a:r>
          </a:p>
          <a:p>
            <a:pPr>
              <a:lnSpc>
                <a:spcPct val="80000"/>
              </a:lnSpc>
              <a:buFontTx/>
              <a:buNone/>
            </a:pPr>
            <a:endParaRPr lang="cs-CZ" sz="2400" smtClean="0"/>
          </a:p>
          <a:p>
            <a:pPr>
              <a:lnSpc>
                <a:spcPct val="80000"/>
              </a:lnSpc>
              <a:buFontTx/>
              <a:buNone/>
            </a:pPr>
            <a:r>
              <a:rPr lang="cs-CZ" sz="2400" smtClean="0"/>
              <a:t>P: aaBB x AAbb			fáze TRANS</a:t>
            </a:r>
          </a:p>
          <a:p>
            <a:pPr>
              <a:lnSpc>
                <a:spcPct val="80000"/>
              </a:lnSpc>
              <a:buFontTx/>
              <a:buNone/>
            </a:pPr>
            <a:r>
              <a:rPr lang="cs-CZ" sz="2400" smtClean="0"/>
              <a:t>B: AaBb x aabb </a:t>
            </a:r>
          </a:p>
          <a:p>
            <a:pPr>
              <a:lnSpc>
                <a:spcPct val="80000"/>
              </a:lnSpc>
              <a:buFontTx/>
              <a:buNone/>
            </a:pPr>
            <a:endParaRPr lang="cs-CZ" sz="2400" smtClean="0"/>
          </a:p>
          <a:p>
            <a:pPr>
              <a:lnSpc>
                <a:spcPct val="80000"/>
              </a:lnSpc>
              <a:buFontTx/>
              <a:buNone/>
            </a:pPr>
            <a:r>
              <a:rPr lang="cs-CZ" sz="2400" smtClean="0"/>
              <a:t>21..…..AB       	322…..aB</a:t>
            </a:r>
          </a:p>
          <a:p>
            <a:pPr>
              <a:lnSpc>
                <a:spcPct val="80000"/>
              </a:lnSpc>
              <a:buFontTx/>
              <a:buNone/>
            </a:pPr>
            <a:r>
              <a:rPr lang="cs-CZ" sz="2400" smtClean="0"/>
              <a:t>329.….Ab		28……ab</a:t>
            </a:r>
          </a:p>
          <a:p>
            <a:pPr>
              <a:lnSpc>
                <a:spcPct val="80000"/>
              </a:lnSpc>
              <a:buFontTx/>
              <a:buNone/>
            </a:pPr>
            <a:endParaRPr lang="cs-CZ" sz="2400" smtClean="0"/>
          </a:p>
          <a:p>
            <a:pPr>
              <a:lnSpc>
                <a:spcPct val="80000"/>
              </a:lnSpc>
              <a:buFontTx/>
              <a:buNone/>
            </a:pPr>
            <a:r>
              <a:rPr lang="cs-CZ" sz="2400" smtClean="0"/>
              <a:t>p = 21 + 28 / 329 + 322 + 21 + 28 </a:t>
            </a:r>
          </a:p>
          <a:p>
            <a:pPr>
              <a:lnSpc>
                <a:spcPct val="80000"/>
              </a:lnSpc>
              <a:buFontTx/>
              <a:buNone/>
            </a:pPr>
            <a:r>
              <a:rPr lang="cs-CZ" sz="2400" smtClean="0"/>
              <a:t>p = 0,07 = 7%</a:t>
            </a:r>
          </a:p>
          <a:p>
            <a:pPr>
              <a:lnSpc>
                <a:spcPct val="80000"/>
              </a:lnSpc>
              <a:buFontTx/>
              <a:buNone/>
            </a:pPr>
            <a:endParaRPr lang="cs-CZ" sz="2400" smtClean="0"/>
          </a:p>
          <a:p>
            <a:pPr>
              <a:lnSpc>
                <a:spcPct val="80000"/>
              </a:lnSpc>
              <a:buFontTx/>
              <a:buNone/>
            </a:pPr>
            <a:r>
              <a:rPr lang="cs-CZ" sz="2400" smtClean="0"/>
              <a:t>Relativní vzdálenost mezi geny je 7 rekombinačních jednotek.</a:t>
            </a:r>
          </a:p>
          <a:p>
            <a:pPr>
              <a:lnSpc>
                <a:spcPct val="80000"/>
              </a:lnSpc>
            </a:pPr>
            <a:endParaRPr lang="cs-CZ"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r>
              <a:rPr lang="cs-CZ" smtClean="0"/>
              <a:t>Vazba vloh</a:t>
            </a:r>
          </a:p>
        </p:txBody>
      </p:sp>
      <p:sp>
        <p:nvSpPr>
          <p:cNvPr id="543747" name="Rectangle 3"/>
          <p:cNvSpPr>
            <a:spLocks noGrp="1" noChangeArrowheads="1"/>
          </p:cNvSpPr>
          <p:nvPr>
            <p:ph type="body" idx="1"/>
          </p:nvPr>
        </p:nvSpPr>
        <p:spPr/>
        <p:txBody>
          <a:bodyPr/>
          <a:lstStyle/>
          <a:p>
            <a:r>
              <a:rPr lang="cs-CZ" sz="2800" smtClean="0"/>
              <a:t>Sledovali jsme tvorbu gamet u dihybrida (např. AaBb), kde byly alelické páry ve vzájemné vazbě</a:t>
            </a:r>
          </a:p>
          <a:p>
            <a:r>
              <a:rPr lang="cs-CZ" sz="2800" smtClean="0"/>
              <a:t>Zjistili jsme, že možné genotypové kombinace nevznikají se stejnou četností</a:t>
            </a:r>
          </a:p>
          <a:p>
            <a:r>
              <a:rPr lang="cs-CZ" sz="2800" smtClean="0"/>
              <a:t>V souboru gamet budou častěji zastoupeny ty genové kombinace, které odpovídají původnímu uspořádání alel na příslušném páru homologických chromozómů dihybrida</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Předvádění na obrazovce (4:3)</PresentationFormat>
  <Paragraphs>74</Paragraphs>
  <Slides>12</Slides>
  <Notes>5</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Výchozí návrh</vt:lpstr>
      <vt:lpstr>Morganovo číslo, Morganovy zákony, příklady </vt:lpstr>
      <vt:lpstr>Morganovo číslo</vt:lpstr>
      <vt:lpstr>Morganovo číslo</vt:lpstr>
      <vt:lpstr>Chromozomová mapa</vt:lpstr>
      <vt:lpstr>Příklad </vt:lpstr>
      <vt:lpstr>Řešení </vt:lpstr>
      <vt:lpstr>Příklad</vt:lpstr>
      <vt:lpstr>Řešení </vt:lpstr>
      <vt:lpstr>Vazba vloh</vt:lpstr>
      <vt:lpstr>Shrnutí </vt:lpstr>
      <vt:lpstr>Otázky </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Morganovo číslo, Morganovy zákony, příklady</dc:title>
  <dc:creator>Lukas</dc:creator>
  <cp:lastModifiedBy>Administrator</cp:lastModifiedBy>
  <cp:revision>2</cp:revision>
  <dcterms:created xsi:type="dcterms:W3CDTF">2013-05-19T17:10:51Z</dcterms:created>
  <dcterms:modified xsi:type="dcterms:W3CDTF">2013-06-21T11:14:31Z</dcterms:modified>
</cp:coreProperties>
</file>