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2111-C538-4880-9BD8-8D39FB27B32A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8AB0-F73E-42EB-9457-92A9E345456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BAF1-6BC3-472C-81F8-A48795C744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F364-A244-4201-BD06-DF98B297EF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D761-FF60-4EC6-8CFD-0DC3ADE646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D3FA-B49D-4736-9A5E-1F172130D5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14D2-2536-4F29-ACBA-8B1496F7932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B7C9-EE5D-4328-BE66-E691EA4803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6150-142F-44C5-A221-C5CC0919395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183C-B0DF-4F6F-99BA-7A68FF294A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3409-606C-4D09-A835-8389BE5B97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2FD4-515A-41EC-9CF7-3455C92E85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51D9-3427-423C-89DC-03239D67C5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EBFA-D539-4D7F-BDE7-49969BF9B5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9F3C-3633-42E6-B72D-EAE30616A9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8616-5CE4-48B6-B81B-C89A5D0625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AAE9-5AEA-4DDE-AE81-5E5ADCB8B0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44D5-E278-4602-8FC9-0AB78308150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8955-C6C6-488E-998D-C9D27CCEF9D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10F0-4DDD-41FD-90D7-7FC1314126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F427-3367-4407-A22B-624A39E322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AD935-097F-4B1C-BF96-60C55D9F3E7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mages/6/66/Crossing-over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mages/0/0e/Mei%C3%B3za_01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8/Chromosomes_in_mitosis_and_meiosis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5/Prophase_procariotic_mitosis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4/Metaphase_procariotic_mitosis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1/Anaphase_procariotic_mitosis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Telophase_procariotic_mitosis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Cytokinesis_eukaryotic_mitosis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Major_events_in_mitosis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8/81/Gray3.p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accent2"/>
                </a:solidFill>
              </a:rPr>
              <a:t>Mitóza, meióza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cs-CZ" smtClean="0">
                <a:solidFill>
                  <a:schemeClr val="bg2"/>
                </a:solidFill>
              </a:rPr>
              <a:t>Profáze, metafáze, anafáze, telofáze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81188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A6A6A6"/>
                </a:solidFill>
                <a:cs typeface="Arial" charset="0"/>
              </a:rPr>
              <a:t>VY_32_INOVACE_04-10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Meioza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KARYOKINEZE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Heterotypické dělení</a:t>
            </a:r>
            <a:r>
              <a:rPr lang="cs-CZ" smtClean="0"/>
              <a:t> </a:t>
            </a:r>
            <a:r>
              <a:rPr lang="cs-CZ" sz="2200" smtClean="0"/>
              <a:t>(redukce počtu chromozomů)</a:t>
            </a:r>
          </a:p>
          <a:p>
            <a:pPr lvl="1" eaLnBrk="1" hangingPunct="1"/>
            <a:r>
              <a:rPr lang="cs-CZ" smtClean="0"/>
              <a:t>Profáze</a:t>
            </a:r>
          </a:p>
          <a:p>
            <a:pPr lvl="1" eaLnBrk="1" hangingPunct="1"/>
            <a:r>
              <a:rPr lang="cs-CZ" smtClean="0"/>
              <a:t>Metafáze </a:t>
            </a:r>
          </a:p>
          <a:p>
            <a:pPr lvl="1" eaLnBrk="1" hangingPunct="1"/>
            <a:r>
              <a:rPr lang="cs-CZ" smtClean="0"/>
              <a:t>Anafáze</a:t>
            </a:r>
          </a:p>
          <a:p>
            <a:pPr lvl="1" eaLnBrk="1" hangingPunct="1"/>
            <a:r>
              <a:rPr lang="cs-CZ" smtClean="0"/>
              <a:t>Telofáze (následuje cytokineze)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Homeotypické dělení</a:t>
            </a:r>
          </a:p>
          <a:p>
            <a:pPr lvl="1" eaLnBrk="1" hangingPunct="1"/>
            <a:r>
              <a:rPr lang="cs-CZ" smtClean="0"/>
              <a:t>Stejné jako mitosa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Heterotypické dělení - profáze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Leptotene (spiralizace DNA)</a:t>
            </a:r>
          </a:p>
          <a:p>
            <a:pPr eaLnBrk="1" hangingPunct="1"/>
            <a:r>
              <a:rPr lang="cs-CZ" smtClean="0"/>
              <a:t>Zygotene (homologní chromozomy spojí)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Pachytene (crossing-over)</a:t>
            </a:r>
          </a:p>
          <a:p>
            <a:pPr eaLnBrk="1" hangingPunct="1"/>
            <a:r>
              <a:rPr lang="cs-CZ" smtClean="0"/>
              <a:t>Diplotene </a:t>
            </a:r>
          </a:p>
          <a:p>
            <a:pPr eaLnBrk="1" hangingPunct="1"/>
            <a:r>
              <a:rPr lang="cs-CZ" smtClean="0"/>
              <a:t>Diakineze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Crossing-over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Překřížení a výměna částí nesesterských chromatid homologních chromozomů (obsahující stejné geny)</a:t>
            </a:r>
          </a:p>
          <a:p>
            <a:pPr eaLnBrk="1" hangingPunct="1"/>
            <a:r>
              <a:rPr lang="cs-CZ" smtClean="0"/>
              <a:t>Výměna alel mezi chromozomy (tj.narušení vazby genů)</a:t>
            </a:r>
          </a:p>
          <a:p>
            <a:pPr eaLnBrk="1" hangingPunct="1"/>
            <a:r>
              <a:rPr lang="cs-CZ" smtClean="0"/>
              <a:t>Nevytváří nové alely, ale umožňuje vytvořit nové kombinace alel (</a:t>
            </a:r>
            <a:r>
              <a:rPr lang="cs-CZ" smtClean="0">
                <a:cs typeface="Arial" charset="0"/>
              </a:rPr>
              <a:t>↑genetic.variability)</a:t>
            </a:r>
          </a:p>
          <a:p>
            <a:pPr eaLnBrk="1" hangingPunct="1"/>
            <a:r>
              <a:rPr lang="cs-CZ" smtClean="0"/>
              <a:t>Zvýšení variability potomstva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cs-CZ" sz="4000" smtClean="0"/>
              <a:t>Crossing-over</a:t>
            </a: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304800" y="6324600"/>
            <a:ext cx="85344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              Autor:Argrid, Název:Crossing-over.png Zdroj:http://commons.wikimedia.org/wiki/File:Crossing-over.PN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Licence:http://creativecommons.org/licenses/by-sa/3.0/deed.cs</a:t>
            </a:r>
          </a:p>
        </p:txBody>
      </p:sp>
      <p:pic>
        <p:nvPicPr>
          <p:cNvPr id="129028" name="Picture 6" descr="Soubor:Crossing-ov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838200"/>
            <a:ext cx="22590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Heterotypické dělení - metafáze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sz="2800" smtClean="0"/>
              <a:t>Chromozomy se seřadí do střední (ekvatoriální) roviny dělícího vřeténka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124200"/>
            <a:ext cx="7696200" cy="3001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4200" smtClean="0"/>
              <a:t>Heterotypické dělení – anafáze</a:t>
            </a:r>
          </a:p>
          <a:p>
            <a:r>
              <a:rPr lang="cs-CZ" sz="2800" smtClean="0"/>
              <a:t>Dvouchromatidové(„celé“) chromozomy se rozchází k pólům buňky</a:t>
            </a:r>
          </a:p>
          <a:p>
            <a:pPr>
              <a:buFontTx/>
              <a:buNone/>
            </a:pPr>
            <a:endParaRPr lang="cs-CZ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Heterotypické dělení - telofáze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Despiralizace chromozomů, obnovení jaderné membrány a jadérka, dělící vřeténko mizí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Meioza </a:t>
            </a:r>
          </a:p>
        </p:txBody>
      </p:sp>
      <p:sp>
        <p:nvSpPr>
          <p:cNvPr id="133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5943600"/>
            <a:ext cx="69342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smtClean="0">
                <a:solidFill>
                  <a:schemeClr val="bg2"/>
                </a:solidFill>
              </a:rPr>
              <a:t>	</a:t>
            </a:r>
            <a:r>
              <a:rPr lang="cs-CZ" sz="1200" smtClean="0">
                <a:solidFill>
                  <a:schemeClr val="bg2"/>
                </a:solidFill>
              </a:rPr>
              <a:t>Autor:National Institutes of Health, Název:Meióza 01.png   Zdroj:http://www.wikiskripta.eu/index.php/Soubor:Mei%C3%B3za_01.png</a:t>
            </a:r>
          </a:p>
          <a:p>
            <a:pPr algn="ctr" eaLnBrk="1" hangingPunct="1"/>
            <a:endParaRPr lang="cs-CZ" sz="1200" smtClean="0">
              <a:solidFill>
                <a:schemeClr val="bg2"/>
              </a:solidFill>
            </a:endParaRPr>
          </a:p>
          <a:p>
            <a:pPr eaLnBrk="1" hangingPunct="1"/>
            <a:endParaRPr lang="cs-CZ" sz="1200" smtClean="0"/>
          </a:p>
        </p:txBody>
      </p:sp>
      <p:pic>
        <p:nvPicPr>
          <p:cNvPr id="133124" name="Picture 7" descr="Soubor:Meióza 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17600"/>
            <a:ext cx="76962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172200"/>
            <a:ext cx="8229600" cy="457200"/>
          </a:xfrm>
        </p:spPr>
        <p:txBody>
          <a:bodyPr/>
          <a:lstStyle/>
          <a:p>
            <a:pPr eaLnBrk="1" hangingPunct="1"/>
            <a:r>
              <a:rPr lang="cs-CZ" sz="1200" smtClean="0">
                <a:solidFill>
                  <a:schemeClr val="bg2"/>
                </a:solidFill>
              </a:rPr>
              <a:t>Autor:Electric goat, Název:Chromosomes in mitosis and meiosis.png Zdroj:http://cs.wikipedia.org/wiki/Soubor:Chromosomes_in_mitosis_and_meiosis.png</a:t>
            </a:r>
          </a:p>
        </p:txBody>
      </p:sp>
      <p:pic>
        <p:nvPicPr>
          <p:cNvPr id="134147" name="Picture 6" descr="Soubor:Chromosomes in mitosis and meiosi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01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Jsou pohlavní buňky diploidní nebo haploidní? Co to znamená?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Pohlavní buňky vznikají procesem…………., kdy z jedné diploidní buňky vznikají……………….(chci  počet i ploidii)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Co se děje v anafázi mitozy?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Co se děje v anafázi meiozy v heterotypickém dělení?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Crossing-over probíhá ve fázi……………..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Crossing-over probíhá v mitoze nebo v meioze?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cs-CZ" sz="2800" smtClean="0"/>
              <a:t>Popiš telofázi v homeotypickém dělení u meiozy.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bg2"/>
                </a:solidFill>
              </a:rPr>
              <a:t>Autor DUM: Kateřina Turoňová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Mitoza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KARYOKINEZE (dělení jádra)</a:t>
            </a:r>
          </a:p>
          <a:p>
            <a:pPr eaLnBrk="1" hangingPunct="1"/>
            <a:r>
              <a:rPr lang="cs-CZ" smtClean="0"/>
              <a:t>Profáze </a:t>
            </a:r>
          </a:p>
          <a:p>
            <a:pPr eaLnBrk="1" hangingPunct="1"/>
            <a:r>
              <a:rPr lang="cs-CZ" smtClean="0"/>
              <a:t>Metafáze </a:t>
            </a:r>
          </a:p>
          <a:p>
            <a:pPr eaLnBrk="1" hangingPunct="1"/>
            <a:r>
              <a:rPr lang="cs-CZ" smtClean="0"/>
              <a:t>Anafáze </a:t>
            </a:r>
          </a:p>
          <a:p>
            <a:pPr eaLnBrk="1" hangingPunct="1"/>
            <a:r>
              <a:rPr lang="cs-CZ" smtClean="0"/>
              <a:t>Telofáze 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CYTOKINEZE (dělení cytoplazmy)</a:t>
            </a:r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Profáze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smtClean="0"/>
              <a:t>Spiralizace DNA, rozpad jaderné membrány</a:t>
            </a:r>
          </a:p>
        </p:txBody>
      </p:sp>
      <p:sp>
        <p:nvSpPr>
          <p:cNvPr id="11981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-381000" y="6400800"/>
            <a:ext cx="74676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Autor:LadyofHats, Název:Prophase procariotic mitosis.svg </a:t>
            </a:r>
            <a:br>
              <a:rPr lang="cs-CZ" sz="1200" smtClean="0">
                <a:solidFill>
                  <a:schemeClr val="bg2"/>
                </a:solidFill>
              </a:rPr>
            </a:br>
            <a:r>
              <a:rPr lang="cs-CZ" sz="1200" smtClean="0">
                <a:solidFill>
                  <a:schemeClr val="bg2"/>
                </a:solidFill>
              </a:rPr>
              <a:t>Zdroj:http://www.wikiskripta.eu/index.php/Soubor:Prophase_procariotic_mitosis.svg</a:t>
            </a:r>
          </a:p>
        </p:txBody>
      </p:sp>
      <p:pic>
        <p:nvPicPr>
          <p:cNvPr id="119813" name="Picture 12" descr="Soubor:Prophase procariotic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057400"/>
            <a:ext cx="60198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Metafáze 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cs-CZ" sz="2400" smtClean="0"/>
              <a:t>Chromozomy se seřadí do střední (ekvatoriální) roviny dělícího vřeténka</a:t>
            </a:r>
          </a:p>
        </p:txBody>
      </p:sp>
      <p:sp>
        <p:nvSpPr>
          <p:cNvPr id="120836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828800" y="6096000"/>
            <a:ext cx="6858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Autor:LadyofHats, Název:Metaphase procariotic mitosis.svg </a:t>
            </a:r>
            <a:br>
              <a:rPr lang="cs-CZ" sz="1200" smtClean="0">
                <a:solidFill>
                  <a:schemeClr val="bg2"/>
                </a:solidFill>
              </a:rPr>
            </a:br>
            <a:r>
              <a:rPr lang="cs-CZ" sz="1200" smtClean="0">
                <a:solidFill>
                  <a:schemeClr val="bg2"/>
                </a:solidFill>
              </a:rPr>
              <a:t>Zdroj:http://www.wikiskripta.eu/index.php/Soubor:Metaphase_procariotic_mitosis.svg</a:t>
            </a:r>
          </a:p>
          <a:p>
            <a:pPr eaLnBrk="1" hangingPunct="1">
              <a:buFontTx/>
              <a:buNone/>
            </a:pPr>
            <a:endParaRPr lang="cs-CZ" sz="1200" smtClean="0">
              <a:solidFill>
                <a:schemeClr val="bg2"/>
              </a:solidFill>
            </a:endParaRPr>
          </a:p>
        </p:txBody>
      </p:sp>
      <p:pic>
        <p:nvPicPr>
          <p:cNvPr id="120837" name="Picture 12" descr="Soubor:Metaphase procariotic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57400"/>
            <a:ext cx="58674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Anafáze </a:t>
            </a:r>
          </a:p>
        </p:txBody>
      </p:sp>
      <p:sp>
        <p:nvSpPr>
          <p:cNvPr id="1218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cs-CZ" sz="2400" smtClean="0"/>
              <a:t>Rozchod oddělených chromatid k opačným pólům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-381000" y="6324600"/>
            <a:ext cx="7848600" cy="30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Autor:LadyofHats, Název:Anaphase procariotic mitosis.svg Zdroj:http://www.wikiskripta.eu/index.php/Soubor:Anaphase_procariotic_mitosis.svg</a:t>
            </a:r>
          </a:p>
        </p:txBody>
      </p:sp>
      <p:pic>
        <p:nvPicPr>
          <p:cNvPr id="121861" name="Picture 10" descr="Soubor:Anaphase procariotic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81200"/>
            <a:ext cx="5867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Telofáze </a:t>
            </a:r>
          </a:p>
        </p:txBody>
      </p:sp>
      <p:sp>
        <p:nvSpPr>
          <p:cNvPr id="1228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cs-CZ" sz="2400" smtClean="0"/>
              <a:t>Despiralizace chromozomů, obnovení jaderné membrány a jadérka, dělící vřeténko mizí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6248400"/>
            <a:ext cx="79248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	Autor:LadyofHats, Název:Telophase procariotic mitosis.svg  Zdroj:http://www.wikiskripta.eu/index.php/Soubor:Telophase_procariotic_mitosis.svg</a:t>
            </a:r>
          </a:p>
        </p:txBody>
      </p:sp>
      <p:pic>
        <p:nvPicPr>
          <p:cNvPr id="122885" name="Picture 8" descr="Soubor:Telophase procariotic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62200"/>
            <a:ext cx="5486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Cytokineze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19800"/>
            <a:ext cx="89916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1800" smtClean="0">
                <a:solidFill>
                  <a:schemeClr val="bg2"/>
                </a:solidFill>
              </a:rPr>
              <a:t>	</a:t>
            </a:r>
            <a:r>
              <a:rPr lang="cs-CZ" sz="1200" smtClean="0">
                <a:solidFill>
                  <a:schemeClr val="bg2"/>
                </a:solidFill>
              </a:rPr>
              <a:t>Autor:LadyofHats, Název:Cytokinesis eukaryotic mitosis.svg   Zdroj:http://www.wikiskripta.eu/index.php/Soubor:Cytokinesis_eukaryotic_mitosis.svg</a:t>
            </a:r>
          </a:p>
          <a:p>
            <a:pPr eaLnBrk="1" hangingPunct="1"/>
            <a:endParaRPr lang="cs-CZ" sz="1200" smtClean="0">
              <a:solidFill>
                <a:schemeClr val="bg2"/>
              </a:solidFill>
            </a:endParaRPr>
          </a:p>
        </p:txBody>
      </p:sp>
      <p:pic>
        <p:nvPicPr>
          <p:cNvPr id="123908" name="Picture 5" descr="Soubor:Cytokinesis eukaryotic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19200"/>
            <a:ext cx="65532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Mitoza 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2296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chemeClr val="bg2"/>
                </a:solidFill>
              </a:rPr>
              <a:t>	</a:t>
            </a:r>
            <a:r>
              <a:rPr lang="cs-CZ" sz="1200" smtClean="0">
                <a:solidFill>
                  <a:schemeClr val="bg2"/>
                </a:solidFill>
              </a:rPr>
              <a:t>Autor:Mysid, Název:Major events in mitosis.svg  Zdroj:http://en.wikipedia.org/w/index.php?title=File:Major_events_in_mitosis.svg&amp;page=1</a:t>
            </a:r>
          </a:p>
        </p:txBody>
      </p:sp>
      <p:pic>
        <p:nvPicPr>
          <p:cNvPr id="124932" name="Picture 9" descr="File:Major events in mitos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86868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Meioza 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3200" smtClean="0">
                <a:solidFill>
                  <a:srgbClr val="FF0000"/>
                </a:solidFill>
              </a:rPr>
              <a:t>Redukční dělení</a:t>
            </a:r>
            <a:r>
              <a:rPr lang="cs-CZ" sz="3200" smtClean="0"/>
              <a:t> </a:t>
            </a:r>
            <a:r>
              <a:rPr lang="cs-CZ" sz="2400" smtClean="0"/>
              <a:t>(umožňuje pohlavní rozmnožování)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3200" smtClean="0"/>
              <a:t>Vznik pohlavních buněk</a:t>
            </a:r>
          </a:p>
        </p:txBody>
      </p:sp>
      <p:sp>
        <p:nvSpPr>
          <p:cNvPr id="531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6096000"/>
            <a:ext cx="50292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Autor:neznámý, Název:Gray3.png, Zdroj:http://cs.wikipedia.org/wiki/Soubor:Gray3.png</a:t>
            </a:r>
          </a:p>
        </p:txBody>
      </p:sp>
      <p:pic>
        <p:nvPicPr>
          <p:cNvPr id="531462" name="Picture 6" descr="Soubor:Gray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762500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Předvádění na obrazovce (4:3)</PresentationFormat>
  <Paragraphs>73</Paragraphs>
  <Slides>19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Mitóza, meióza</vt:lpstr>
      <vt:lpstr>Mitoza </vt:lpstr>
      <vt:lpstr>Profáze </vt:lpstr>
      <vt:lpstr>Metafáze </vt:lpstr>
      <vt:lpstr>Anafáze </vt:lpstr>
      <vt:lpstr>Telofáze </vt:lpstr>
      <vt:lpstr>Cytokineze </vt:lpstr>
      <vt:lpstr>Mitoza </vt:lpstr>
      <vt:lpstr>Meioza </vt:lpstr>
      <vt:lpstr>Meioza </vt:lpstr>
      <vt:lpstr>Heterotypické dělení - profáze </vt:lpstr>
      <vt:lpstr>Crossing-over</vt:lpstr>
      <vt:lpstr>Crossing-over</vt:lpstr>
      <vt:lpstr>Heterotypické dělení - metafáze</vt:lpstr>
      <vt:lpstr>Heterotypické dělení - telofáze</vt:lpstr>
      <vt:lpstr>Meioza </vt:lpstr>
      <vt:lpstr>Autor:Electric goat, Název:Chromosomes in mitosis and meiosis.png Zdroj:http://cs.wikipedia.org/wiki/Soubor:Chromosomes_in_mitosis_and_meiosis.png</vt:lpstr>
      <vt:lpstr>Otázky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Mitóza, meióza</dc:title>
  <dc:creator>Lukas</dc:creator>
  <cp:lastModifiedBy>Lukas</cp:lastModifiedBy>
  <cp:revision>1</cp:revision>
  <dcterms:created xsi:type="dcterms:W3CDTF">2013-05-19T17:08:51Z</dcterms:created>
  <dcterms:modified xsi:type="dcterms:W3CDTF">2013-05-19T17:09:29Z</dcterms:modified>
</cp:coreProperties>
</file>